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56"/>
  </p:notesMasterIdLst>
  <p:handoutMasterIdLst>
    <p:handoutMasterId r:id="rId157"/>
  </p:handoutMasterIdLst>
  <p:sldIdLst>
    <p:sldId id="256" r:id="rId2"/>
    <p:sldId id="306" r:id="rId3"/>
    <p:sldId id="303" r:id="rId4"/>
    <p:sldId id="496" r:id="rId5"/>
    <p:sldId id="304" r:id="rId6"/>
    <p:sldId id="427" r:id="rId7"/>
    <p:sldId id="428" r:id="rId8"/>
    <p:sldId id="281" r:id="rId9"/>
    <p:sldId id="521" r:id="rId10"/>
    <p:sldId id="497" r:id="rId11"/>
    <p:sldId id="554" r:id="rId12"/>
    <p:sldId id="555" r:id="rId13"/>
    <p:sldId id="318" r:id="rId14"/>
    <p:sldId id="556" r:id="rId15"/>
    <p:sldId id="560" r:id="rId16"/>
    <p:sldId id="313" r:id="rId17"/>
    <p:sldId id="523" r:id="rId18"/>
    <p:sldId id="524" r:id="rId19"/>
    <p:sldId id="525" r:id="rId20"/>
    <p:sldId id="526" r:id="rId21"/>
    <p:sldId id="527" r:id="rId22"/>
    <p:sldId id="528" r:id="rId23"/>
    <p:sldId id="529" r:id="rId24"/>
    <p:sldId id="530" r:id="rId25"/>
    <p:sldId id="322" r:id="rId26"/>
    <p:sldId id="323" r:id="rId27"/>
    <p:sldId id="327" r:id="rId28"/>
    <p:sldId id="328" r:id="rId29"/>
    <p:sldId id="329" r:id="rId30"/>
    <p:sldId id="330" r:id="rId31"/>
    <p:sldId id="326" r:id="rId32"/>
    <p:sldId id="561" r:id="rId33"/>
    <p:sldId id="331" r:id="rId34"/>
    <p:sldId id="531" r:id="rId35"/>
    <p:sldId id="532" r:id="rId36"/>
    <p:sldId id="533" r:id="rId37"/>
    <p:sldId id="534" r:id="rId38"/>
    <p:sldId id="535" r:id="rId39"/>
    <p:sldId id="536" r:id="rId40"/>
    <p:sldId id="537" r:id="rId41"/>
    <p:sldId id="538" r:id="rId42"/>
    <p:sldId id="332" r:id="rId43"/>
    <p:sldId id="333" r:id="rId44"/>
    <p:sldId id="348" r:id="rId45"/>
    <p:sldId id="349" r:id="rId46"/>
    <p:sldId id="545" r:id="rId47"/>
    <p:sldId id="405" r:id="rId48"/>
    <p:sldId id="547" r:id="rId49"/>
    <p:sldId id="546" r:id="rId50"/>
    <p:sldId id="406" r:id="rId51"/>
    <p:sldId id="407" r:id="rId52"/>
    <p:sldId id="408" r:id="rId53"/>
    <p:sldId id="559" r:id="rId54"/>
    <p:sldId id="404" r:id="rId55"/>
    <p:sldId id="350" r:id="rId56"/>
    <p:sldId id="351" r:id="rId57"/>
    <p:sldId id="352" r:id="rId58"/>
    <p:sldId id="436" r:id="rId59"/>
    <p:sldId id="437" r:id="rId60"/>
    <p:sldId id="438" r:id="rId61"/>
    <p:sldId id="439" r:id="rId62"/>
    <p:sldId id="440" r:id="rId63"/>
    <p:sldId id="441" r:id="rId64"/>
    <p:sldId id="442" r:id="rId65"/>
    <p:sldId id="443" r:id="rId66"/>
    <p:sldId id="444" r:id="rId67"/>
    <p:sldId id="445" r:id="rId68"/>
    <p:sldId id="446" r:id="rId69"/>
    <p:sldId id="447" r:id="rId70"/>
    <p:sldId id="448" r:id="rId71"/>
    <p:sldId id="449" r:id="rId72"/>
    <p:sldId id="450" r:id="rId73"/>
    <p:sldId id="451" r:id="rId74"/>
    <p:sldId id="452" r:id="rId75"/>
    <p:sldId id="453" r:id="rId76"/>
    <p:sldId id="454" r:id="rId77"/>
    <p:sldId id="455" r:id="rId78"/>
    <p:sldId id="456" r:id="rId79"/>
    <p:sldId id="457" r:id="rId80"/>
    <p:sldId id="458" r:id="rId81"/>
    <p:sldId id="459" r:id="rId82"/>
    <p:sldId id="359" r:id="rId83"/>
    <p:sldId id="360" r:id="rId84"/>
    <p:sldId id="361" r:id="rId85"/>
    <p:sldId id="548" r:id="rId86"/>
    <p:sldId id="362" r:id="rId87"/>
    <p:sldId id="363" r:id="rId88"/>
    <p:sldId id="367" r:id="rId89"/>
    <p:sldId id="409" r:id="rId90"/>
    <p:sldId id="410" r:id="rId91"/>
    <p:sldId id="368" r:id="rId92"/>
    <p:sldId id="412" r:id="rId93"/>
    <p:sldId id="413" r:id="rId94"/>
    <p:sldId id="414" r:id="rId95"/>
    <p:sldId id="369" r:id="rId96"/>
    <p:sldId id="370" r:id="rId97"/>
    <p:sldId id="371" r:id="rId98"/>
    <p:sldId id="468" r:id="rId99"/>
    <p:sldId id="469" r:id="rId100"/>
    <p:sldId id="470" r:id="rId101"/>
    <p:sldId id="471" r:id="rId102"/>
    <p:sldId id="472" r:id="rId103"/>
    <p:sldId id="473" r:id="rId104"/>
    <p:sldId id="372" r:id="rId105"/>
    <p:sldId id="373" r:id="rId106"/>
    <p:sldId id="376" r:id="rId107"/>
    <p:sldId id="375" r:id="rId108"/>
    <p:sldId id="374" r:id="rId109"/>
    <p:sldId id="377" r:id="rId110"/>
    <p:sldId id="378" r:id="rId111"/>
    <p:sldId id="379" r:id="rId112"/>
    <p:sldId id="380" r:id="rId113"/>
    <p:sldId id="381" r:id="rId114"/>
    <p:sldId id="382" r:id="rId115"/>
    <p:sldId id="383" r:id="rId116"/>
    <p:sldId id="549" r:id="rId117"/>
    <p:sldId id="384" r:id="rId118"/>
    <p:sldId id="385" r:id="rId119"/>
    <p:sldId id="557" r:id="rId120"/>
    <p:sldId id="430" r:id="rId121"/>
    <p:sldId id="431" r:id="rId122"/>
    <p:sldId id="433" r:id="rId123"/>
    <p:sldId id="434" r:id="rId124"/>
    <p:sldId id="389" r:id="rId125"/>
    <p:sldId id="388" r:id="rId126"/>
    <p:sldId id="550" r:id="rId127"/>
    <p:sldId id="697" r:id="rId128"/>
    <p:sldId id="390" r:id="rId129"/>
    <p:sldId id="391" r:id="rId130"/>
    <p:sldId id="393" r:id="rId131"/>
    <p:sldId id="397" r:id="rId132"/>
    <p:sldId id="398" r:id="rId133"/>
    <p:sldId id="394" r:id="rId134"/>
    <p:sldId id="460" r:id="rId135"/>
    <p:sldId id="399" r:id="rId136"/>
    <p:sldId id="400" r:id="rId137"/>
    <p:sldId id="401" r:id="rId138"/>
    <p:sldId id="403" r:id="rId139"/>
    <p:sldId id="402" r:id="rId140"/>
    <p:sldId id="551" r:id="rId141"/>
    <p:sldId id="395" r:id="rId142"/>
    <p:sldId id="462" r:id="rId143"/>
    <p:sldId id="396" r:id="rId144"/>
    <p:sldId id="415" r:id="rId145"/>
    <p:sldId id="416" r:id="rId146"/>
    <p:sldId id="417" r:id="rId147"/>
    <p:sldId id="418" r:id="rId148"/>
    <p:sldId id="419" r:id="rId149"/>
    <p:sldId id="420" r:id="rId150"/>
    <p:sldId id="421" r:id="rId151"/>
    <p:sldId id="699" r:id="rId152"/>
    <p:sldId id="700" r:id="rId153"/>
    <p:sldId id="558" r:id="rId154"/>
    <p:sldId id="260" r:id="rId155"/>
  </p:sldIdLst>
  <p:sldSz cx="9144000" cy="5616575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896" autoAdjust="0"/>
    <p:restoredTop sz="95841" autoAdjust="0"/>
  </p:normalViewPr>
  <p:slideViewPr>
    <p:cSldViewPr>
      <p:cViewPr>
        <p:scale>
          <a:sx n="80" d="100"/>
          <a:sy n="80" d="100"/>
        </p:scale>
        <p:origin x="-780" y="-174"/>
      </p:cViewPr>
      <p:guideLst>
        <p:guide orient="horz" pos="1770"/>
        <p:guide pos="2914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8" d="100"/>
          <a:sy n="58" d="100"/>
        </p:scale>
        <p:origin x="-2532" y="-78"/>
      </p:cViewPr>
      <p:guideLst>
        <p:guide orient="horz" pos="2880"/>
        <p:guide pos="2185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54" Type="http://schemas.openxmlformats.org/officeDocument/2006/relationships/slide" Target="slides/slide153.xml"/><Relationship Id="rId159" Type="http://schemas.openxmlformats.org/officeDocument/2006/relationships/viewProps" Target="viewProp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60" Type="http://schemas.openxmlformats.org/officeDocument/2006/relationships/theme" Target="theme/theme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53" Type="http://schemas.openxmlformats.org/officeDocument/2006/relationships/slide" Target="slides/slide152.xml"/><Relationship Id="rId16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51" Type="http://schemas.openxmlformats.org/officeDocument/2006/relationships/slide" Target="slides/slide150.xml"/><Relationship Id="rId156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handoutMaster" Target="handoutMasters/handout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48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7C71FD-8420-4899-BF84-E316838BC28C}" type="datetimeFigureOut">
              <a:rPr lang="zh-CN" altLang="en-US" smtClean="0"/>
              <a:t>2018/9/4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3A80C2-015F-4620-ABCB-A0B36952A55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802744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485306-80E6-4960-AFD0-CFA0BBF19A9D}" type="datetimeFigureOut">
              <a:rPr lang="zh-CN" altLang="en-US" smtClean="0"/>
              <a:t>2018/9/4</a:t>
            </a:fld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640B4E-3909-4A33-A460-3E537D34340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03828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baike.baidu.com/item/%E5%88%86%E6%97%B6%E6%93%8D%E4%BD%9C%E7%B3%BB%E7%BB%9F" TargetMode="External"/><Relationship Id="rId13" Type="http://schemas.openxmlformats.org/officeDocument/2006/relationships/hyperlink" Target="https://baike.baidu.com/item/%E4%B8%B9%E5%B0%BC%E6%96%AF" TargetMode="External"/><Relationship Id="rId3" Type="http://schemas.openxmlformats.org/officeDocument/2006/relationships/hyperlink" Target="https://baike.baidu.com/item/%E6%96%B0%E5%A5%A5%E5%B0%94%E8%89%AF" TargetMode="External"/><Relationship Id="rId7" Type="http://schemas.openxmlformats.org/officeDocument/2006/relationships/hyperlink" Target="https://baike.baidu.com/item/%E9%80%9A%E7%94%A8%E7%94%B5%E6%B0%94%E5%85%AC%E5%8F%B8" TargetMode="External"/><Relationship Id="rId12" Type="http://schemas.openxmlformats.org/officeDocument/2006/relationships/hyperlink" Target="https://baike.baidu.com/item/%E6%9D%9C%E6%9E%97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baike.baidu.com/item/%E9%BA%BB%E7%9C%81%E7%90%86%E5%B7%A5%E5%AD%A6%E9%99%A2" TargetMode="External"/><Relationship Id="rId11" Type="http://schemas.openxmlformats.org/officeDocument/2006/relationships/hyperlink" Target="https://baike.baidu.com/item/%E7%BE%8E%E5%9B%BD%E8%AE%A1%E7%AE%97%E6%9C%BA%E5%8D%8F%E4%BC%9A" TargetMode="External"/><Relationship Id="rId5" Type="http://schemas.openxmlformats.org/officeDocument/2006/relationships/hyperlink" Target="https://baike.baidu.com/item/%E8%B4%9D%E5%B0%94%E5%AE%9E%E9%AA%8C%E5%AE%A4" TargetMode="External"/><Relationship Id="rId10" Type="http://schemas.openxmlformats.org/officeDocument/2006/relationships/hyperlink" Target="https://baike.baidu.com/item/PDP-11" TargetMode="External"/><Relationship Id="rId4" Type="http://schemas.openxmlformats.org/officeDocument/2006/relationships/hyperlink" Target="https://baike.baidu.com/item/%E5%8A%A0%E5%B7%9E%E5%A4%A7%E5%AD%A6%E4%BC%AF%E5%85%8B%E5%88%A9%E5%88%86%E6%A0%A1" TargetMode="External"/><Relationship Id="rId9" Type="http://schemas.openxmlformats.org/officeDocument/2006/relationships/hyperlink" Target="https://baike.baidu.com/item/%E7%B3%BB%E7%BB%9F%E7%BC%96%E7%A8%8B" TargetMode="Externa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baike.baidu.com/item/%E6%96%B0%E5%A5%A5%E5%B0%94%E8%89%AF" TargetMode="External"/><Relationship Id="rId13" Type="http://schemas.openxmlformats.org/officeDocument/2006/relationships/hyperlink" Target="https://baike.baidu.com/item/%E5%88%86%E6%97%B6%E6%93%8D%E4%BD%9C%E7%B3%BB%E7%BB%9F" TargetMode="External"/><Relationship Id="rId18" Type="http://schemas.openxmlformats.org/officeDocument/2006/relationships/hyperlink" Target="https://baike.baidu.com/item/%E4%B8%B9%E5%B0%BC%E6%96%AF" TargetMode="External"/><Relationship Id="rId3" Type="http://schemas.openxmlformats.org/officeDocument/2006/relationships/hyperlink" Target="https://baike.baidu.com/item/%E6%99%B6%E4%BD%93%E7%AE%A1/569042" TargetMode="External"/><Relationship Id="rId7" Type="http://schemas.openxmlformats.org/officeDocument/2006/relationships/hyperlink" Target="https://baike.baidu.com/item/%E6%9C%89%E5%A3%B0%E7%94%B5%E5%BD%B1" TargetMode="External"/><Relationship Id="rId12" Type="http://schemas.openxmlformats.org/officeDocument/2006/relationships/hyperlink" Target="https://baike.baidu.com/item/%E9%80%9A%E7%94%A8%E7%94%B5%E6%B0%94%E5%85%AC%E5%8F%B8" TargetMode="External"/><Relationship Id="rId17" Type="http://schemas.openxmlformats.org/officeDocument/2006/relationships/hyperlink" Target="https://baike.baidu.com/item/%E6%9D%9C%E6%9E%97" TargetMode="External"/><Relationship Id="rId2" Type="http://schemas.openxmlformats.org/officeDocument/2006/relationships/slide" Target="../slides/slide6.xml"/><Relationship Id="rId16" Type="http://schemas.openxmlformats.org/officeDocument/2006/relationships/hyperlink" Target="https://baike.baidu.com/item/%E7%BE%8E%E5%9B%BD%E8%AE%A1%E7%AE%97%E6%9C%BA%E5%8D%8F%E4%BC%9A" TargetMode="Externa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baike.baidu.com/item/%E9%80%9A%E4%BF%A1%E5%8D%AB%E6%98%9F" TargetMode="External"/><Relationship Id="rId11" Type="http://schemas.openxmlformats.org/officeDocument/2006/relationships/hyperlink" Target="https://baike.baidu.com/item/%E9%BA%BB%E7%9C%81%E7%90%86%E5%B7%A5%E5%AD%A6%E9%99%A2" TargetMode="External"/><Relationship Id="rId5" Type="http://schemas.openxmlformats.org/officeDocument/2006/relationships/hyperlink" Target="https://baike.baidu.com/item/%E4%BA%A4%E6%8D%A2%E6%9C%BA" TargetMode="External"/><Relationship Id="rId15" Type="http://schemas.openxmlformats.org/officeDocument/2006/relationships/hyperlink" Target="https://baike.baidu.com/item/PDP-11" TargetMode="External"/><Relationship Id="rId10" Type="http://schemas.openxmlformats.org/officeDocument/2006/relationships/hyperlink" Target="https://baike.baidu.com/item/%E8%B4%9D%E5%B0%94%E5%AE%9E%E9%AA%8C%E5%AE%A4" TargetMode="External"/><Relationship Id="rId4" Type="http://schemas.openxmlformats.org/officeDocument/2006/relationships/hyperlink" Target="https://baike.baidu.com/item/%E5%A4%AA%E9%98%B3%E8%83%BD%E7%94%B5%E6%B1%A0" TargetMode="External"/><Relationship Id="rId9" Type="http://schemas.openxmlformats.org/officeDocument/2006/relationships/hyperlink" Target="https://baike.baidu.com/item/%E5%8A%A0%E5%B7%9E%E5%A4%A7%E5%AD%A6%E4%BC%AF%E5%85%8B%E5%88%A9%E5%88%86%E6%A0%A1" TargetMode="External"/><Relationship Id="rId14" Type="http://schemas.openxmlformats.org/officeDocument/2006/relationships/hyperlink" Target="https://baike.baidu.com/item/%E7%B3%BB%E7%BB%9F%E7%BC%96%E7%A8%8B" TargetMode="Externa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aidu.com/s?wd=%E5%AD%97%E7%AC%A6%E8%AE%BE%E5%A4%87&amp;tn=44039180_cpr&amp;fenlei=mv6quAkxTZn0IZRqIHckPjm4nH00T1dWrHmYmWnLPhDvPhw-rjmv0ZwV5Hcvrjm3rH6sPfKWUMw85HfYnjn4nH6sgvPsT6KdThsqpZwYTjCEQLGCpyw9Uz4Bmy-bIi4WUvYETgN-TLwGUv3EPjTkPjn3PjnY" TargetMode="External"/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38175" y="685800"/>
            <a:ext cx="55816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0.</a:t>
            </a:r>
            <a:r>
              <a:rPr lang="zh-CN" altLang="en-US" dirty="0" smtClean="0"/>
              <a:t>读法不下</a:t>
            </a:r>
            <a:r>
              <a:rPr lang="en-US" altLang="zh-CN" dirty="0" smtClean="0"/>
              <a:t>10</a:t>
            </a:r>
            <a:r>
              <a:rPr lang="zh-CN" altLang="en-US" dirty="0" smtClean="0"/>
              <a:t>种：</a:t>
            </a:r>
            <a:r>
              <a:rPr lang="en-US" altLang="zh-CN" dirty="0" smtClean="0"/>
              <a:t>/li'n^ks/(“</a:t>
            </a:r>
            <a:r>
              <a:rPr lang="zh-CN" altLang="en-US" dirty="0" smtClean="0"/>
              <a:t>里那克斯”</a:t>
            </a:r>
            <a:r>
              <a:rPr lang="en-US" altLang="zh-CN" dirty="0" smtClean="0"/>
              <a:t>)</a:t>
            </a:r>
            <a:r>
              <a:rPr lang="zh-CN" altLang="en-US" dirty="0" smtClean="0"/>
              <a:t>或</a:t>
            </a:r>
            <a:r>
              <a:rPr lang="en-US" altLang="zh-CN" dirty="0" smtClean="0"/>
              <a:t>/'li:nэks/(“</a:t>
            </a:r>
            <a:r>
              <a:rPr lang="zh-CN" altLang="en-US" dirty="0" smtClean="0"/>
              <a:t>里讷克斯”</a:t>
            </a:r>
            <a:r>
              <a:rPr lang="en-US" altLang="zh-CN" dirty="0" smtClean="0"/>
              <a:t>)</a:t>
            </a:r>
            <a:r>
              <a:rPr lang="zh-CN" altLang="en-US" dirty="0" smtClean="0"/>
              <a:t>或</a:t>
            </a:r>
            <a:r>
              <a:rPr lang="en-US" altLang="zh-CN" dirty="0" smtClean="0"/>
              <a:t>/li'nju:ks/(“</a:t>
            </a:r>
            <a:r>
              <a:rPr lang="zh-CN" altLang="en-US" dirty="0" smtClean="0"/>
              <a:t>里纽克斯”</a:t>
            </a:r>
            <a:r>
              <a:rPr lang="en-US" altLang="zh-CN" dirty="0" smtClean="0"/>
              <a:t>)</a:t>
            </a:r>
            <a:r>
              <a:rPr lang="zh-CN" altLang="en-US" dirty="0" smtClean="0"/>
              <a:t>利尼克斯</a:t>
            </a:r>
            <a:endParaRPr lang="en-US" altLang="zh-CN" dirty="0" smtClean="0"/>
          </a:p>
          <a:p>
            <a:r>
              <a:rPr lang="en-US" altLang="zh-CN" dirty="0" smtClean="0"/>
              <a:t>1</a:t>
            </a:r>
            <a:r>
              <a:rPr lang="zh-CN" altLang="en-US" dirty="0" smtClean="0"/>
              <a:t>企业级的项目（</a:t>
            </a:r>
            <a:r>
              <a:rPr lang="en-US" altLang="zh-CN" dirty="0" smtClean="0"/>
              <a:t>java, python,</a:t>
            </a:r>
            <a:r>
              <a:rPr lang="en-US" altLang="zh-CN" baseline="0" dirty="0" smtClean="0"/>
              <a:t> php, </a:t>
            </a:r>
            <a:r>
              <a:rPr lang="zh-CN" altLang="en-US" baseline="0" dirty="0" smtClean="0"/>
              <a:t>大数据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r>
              <a:rPr lang="en-US" altLang="zh-CN" dirty="0" smtClean="0"/>
              <a:t>linux</a:t>
            </a:r>
            <a:r>
              <a:rPr lang="en-US" altLang="zh-CN" baseline="0" dirty="0" smtClean="0"/>
              <a:t> </a:t>
            </a:r>
            <a:r>
              <a:rPr lang="zh-CN" altLang="en-US" baseline="0" dirty="0" smtClean="0"/>
              <a:t>里纽克斯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640B4E-3909-4A33-A460-3E537D343403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38175" y="685800"/>
            <a:ext cx="55816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640B4E-3909-4A33-A460-3E537D343403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38175" y="685800"/>
            <a:ext cx="55816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640B4E-3909-4A33-A460-3E537D343403}" type="slidenum">
              <a:rPr lang="zh-CN" altLang="en-US" smtClean="0"/>
              <a:t>112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38175" y="685800"/>
            <a:ext cx="55816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640B4E-3909-4A33-A460-3E537D343403}" type="slidenum">
              <a:rPr lang="zh-CN" altLang="en-US" smtClean="0"/>
              <a:t>113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38175" y="685800"/>
            <a:ext cx="55816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640B4E-3909-4A33-A460-3E537D343403}" type="slidenum">
              <a:rPr lang="zh-CN" altLang="en-US" smtClean="0"/>
              <a:t>114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38175" y="685800"/>
            <a:ext cx="55816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640B4E-3909-4A33-A460-3E537D343403}" type="slidenum">
              <a:rPr lang="zh-CN" altLang="en-US" smtClean="0"/>
              <a:t>115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38175" y="685800"/>
            <a:ext cx="55816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dirty="0" smtClean="0">
                <a:solidFill>
                  <a:srgbClr val="007C6A"/>
                </a:solidFill>
              </a:rPr>
              <a:t>例：  </a:t>
            </a:r>
            <a:r>
              <a:rPr lang="en-US" altLang="zh-CN" sz="1600" b="1" dirty="0" smtClean="0">
                <a:solidFill>
                  <a:srgbClr val="007C6A"/>
                </a:solidFill>
              </a:rPr>
              <a:t>du  -ach  --max-depth=1   /usr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640B4E-3909-4A33-A460-3E537D343403}" type="slidenum">
              <a:rPr lang="zh-CN" altLang="en-US" smtClean="0"/>
              <a:t>116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38175" y="685800"/>
            <a:ext cx="55816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1" dirty="0" smtClean="0"/>
              <a:t>统计当前文件夹下文件的个数</a:t>
            </a:r>
            <a:endParaRPr lang="en-US" altLang="zh-CN" b="1" dirty="0" smtClean="0"/>
          </a:p>
          <a:p>
            <a:r>
              <a:rPr lang="en-US" altLang="zh-CN" dirty="0" smtClean="0"/>
              <a:t>ls -l |grep "^-"|wc -l</a:t>
            </a:r>
          </a:p>
          <a:p>
            <a:r>
              <a:rPr lang="zh-CN" altLang="en-US" b="1" dirty="0" smtClean="0"/>
              <a:t>统计当前文件夹下目录的个数</a:t>
            </a:r>
            <a:endParaRPr lang="en-US" altLang="zh-CN" b="1" dirty="0" smtClean="0"/>
          </a:p>
          <a:p>
            <a:r>
              <a:rPr lang="en-US" altLang="zh-CN" dirty="0" smtClean="0"/>
              <a:t>ls -l |grep "^d"|wc -l</a:t>
            </a:r>
          </a:p>
          <a:p>
            <a:endParaRPr lang="en-US" altLang="zh-CN" dirty="0" smtClean="0"/>
          </a:p>
          <a:p>
            <a:r>
              <a:rPr lang="zh-CN" altLang="en-US" b="1" dirty="0" smtClean="0"/>
              <a:t>统计当前文件夹下文件的个数，包括子文件夹里的</a:t>
            </a:r>
            <a:endParaRPr lang="en-US" altLang="zh-CN" b="1" dirty="0" smtClean="0"/>
          </a:p>
          <a:p>
            <a:r>
              <a:rPr lang="en-US" altLang="zh-CN" dirty="0" smtClean="0"/>
              <a:t>ls -lR|grep "^-"|wc -l</a:t>
            </a:r>
          </a:p>
          <a:p>
            <a:r>
              <a:rPr lang="zh-CN" altLang="en-US" b="1" dirty="0" smtClean="0"/>
              <a:t>统计文件夹下目录的个数，包括子文件夹里的</a:t>
            </a:r>
            <a:endParaRPr lang="en-US" altLang="zh-CN" b="1" dirty="0" smtClean="0"/>
          </a:p>
          <a:p>
            <a:r>
              <a:rPr lang="en-US" altLang="zh-CN" dirty="0" smtClean="0"/>
              <a:t>ls -lR|grep "^d"|wc -l</a:t>
            </a:r>
            <a:endParaRPr lang="zh-CN" altLang="en-US" dirty="0" smtClean="0"/>
          </a:p>
          <a:p>
            <a:endParaRPr lang="en-US" altLang="zh-CN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1" dirty="0" smtClean="0"/>
              <a:t>5.</a:t>
            </a:r>
            <a:r>
              <a:rPr lang="zh-CN" altLang="en-US" b="1" dirty="0" smtClean="0"/>
              <a:t>以树状显示目录结构</a:t>
            </a:r>
            <a:endParaRPr lang="en-US" altLang="zh-CN" b="1" dirty="0" smtClean="0"/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tree -a  #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显示所有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说明如果没有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tree,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我们可以先安装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tree</a:t>
            </a:r>
            <a:r>
              <a:rPr lang="en-US" altLang="zh-CN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: yum install tree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]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640B4E-3909-4A33-A460-3E537D343403}" type="slidenum">
              <a:rPr lang="zh-CN" altLang="en-US" smtClean="0"/>
              <a:t>117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38175" y="685800"/>
            <a:ext cx="55816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640B4E-3909-4A33-A460-3E537D343403}" type="slidenum">
              <a:rPr lang="zh-CN" altLang="en-US" smtClean="0"/>
              <a:t>119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38175" y="685800"/>
            <a:ext cx="55816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640B4E-3909-4A33-A460-3E537D343403}" type="slidenum">
              <a:rPr lang="zh-CN" altLang="en-US" smtClean="0"/>
              <a:t>120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38175" y="685800"/>
            <a:ext cx="55816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640B4E-3909-4A33-A460-3E537D343403}" type="slidenum">
              <a:rPr lang="zh-CN" altLang="en-US" smtClean="0"/>
              <a:t>121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38175" y="685800"/>
            <a:ext cx="55816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mtClean="0"/>
              <a:t>注意是</a:t>
            </a:r>
            <a:r>
              <a:rPr lang="en-US" altLang="zh-CN" smtClean="0"/>
              <a:t>VMnet8</a:t>
            </a:r>
            <a:r>
              <a:rPr lang="zh-CN" altLang="en-US" smtClean="0"/>
              <a:t>的网络配置，不是本机物理网卡的配置。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640B4E-3909-4A33-A460-3E537D343403}" type="slidenum">
              <a:rPr lang="zh-CN" altLang="en-US" smtClean="0"/>
              <a:t>122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38175" y="685800"/>
            <a:ext cx="55816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mtClean="0"/>
              <a:t>说明：简单演示一下，如何配置终端的界面和背景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640B4E-3909-4A33-A460-3E537D343403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38175" y="685800"/>
            <a:ext cx="55816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640B4E-3909-4A33-A460-3E537D343403}" type="slidenum">
              <a:rPr lang="zh-CN" altLang="en-US" smtClean="0"/>
              <a:t>123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38175" y="685800"/>
            <a:ext cx="55816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mtClean="0"/>
              <a:t>这个在前面已经讲过了。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640B4E-3909-4A33-A460-3E537D343403}" type="slidenum">
              <a:rPr lang="zh-CN" altLang="en-US" smtClean="0"/>
              <a:t>124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38175" y="685800"/>
            <a:ext cx="55816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640B4E-3909-4A33-A460-3E537D343403}" type="slidenum">
              <a:rPr lang="zh-CN" altLang="en-US" smtClean="0"/>
              <a:t>125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38175" y="685800"/>
            <a:ext cx="55816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640B4E-3909-4A33-A460-3E537D343403}" type="slidenum">
              <a:rPr lang="zh-CN" altLang="en-US" smtClean="0"/>
              <a:t>126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38175" y="685800"/>
            <a:ext cx="55816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640B4E-3909-4A33-A460-3E537D343403}" type="slidenum">
              <a:rPr lang="zh-CN" altLang="en-US" smtClean="0"/>
              <a:t>127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38175" y="685800"/>
            <a:ext cx="55816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640B4E-3909-4A33-A460-3E537D343403}" type="slidenum">
              <a:rPr lang="zh-CN" altLang="en-US" smtClean="0"/>
              <a:t>129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38175" y="685800"/>
            <a:ext cx="55816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mtClean="0"/>
              <a:t>ps -aux [</a:t>
            </a:r>
            <a:r>
              <a:rPr lang="zh-CN" altLang="en-US" smtClean="0"/>
              <a:t>信息全面</a:t>
            </a:r>
            <a:r>
              <a:rPr lang="en-US" altLang="zh-CN" smtClean="0"/>
              <a:t>]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640B4E-3909-4A33-A460-3E537D343403}" type="slidenum">
              <a:rPr lang="zh-CN" altLang="en-US" smtClean="0"/>
              <a:t>130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38175" y="685800"/>
            <a:ext cx="55816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mtClean="0"/>
              <a:t>ps -aux [</a:t>
            </a:r>
            <a:r>
              <a:rPr lang="zh-CN" altLang="en-US" smtClean="0"/>
              <a:t>信息全面</a:t>
            </a:r>
            <a:r>
              <a:rPr lang="en-US" altLang="zh-CN" smtClean="0"/>
              <a:t>]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640B4E-3909-4A33-A460-3E537D343403}" type="slidenum">
              <a:rPr lang="zh-CN" altLang="en-US" smtClean="0"/>
              <a:t>131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38175" y="685800"/>
            <a:ext cx="55816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mtClean="0"/>
              <a:t>一般来来，</a:t>
            </a:r>
            <a:r>
              <a:rPr lang="en-US" altLang="zh-CN" smtClean="0"/>
              <a:t>linux</a:t>
            </a:r>
            <a:r>
              <a:rPr lang="en-US" altLang="zh-CN" baseline="0" smtClean="0"/>
              <a:t> </a:t>
            </a:r>
            <a:r>
              <a:rPr lang="zh-CN" altLang="en-US" baseline="0" smtClean="0"/>
              <a:t>的第一个初始进程，老祖宗就是 </a:t>
            </a:r>
            <a:r>
              <a:rPr lang="en-US" altLang="zh-CN" baseline="0" smtClean="0"/>
              <a:t>1</a:t>
            </a:r>
            <a:r>
              <a:rPr lang="zh-CN" altLang="en-US" baseline="0" smtClean="0"/>
              <a:t>号进程 </a:t>
            </a:r>
            <a:r>
              <a:rPr lang="en-US" altLang="zh-CN" baseline="0" smtClean="0"/>
              <a:t>init ,</a:t>
            </a:r>
          </a:p>
          <a:p>
            <a:r>
              <a:rPr lang="zh-CN" altLang="en-US" baseline="0" smtClean="0"/>
              <a:t>不同的版本可能略有差异，这个大家知道即可。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640B4E-3909-4A33-A460-3E537D343403}" type="slidenum">
              <a:rPr lang="zh-CN" altLang="en-US" smtClean="0"/>
              <a:t>132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38175" y="685800"/>
            <a:ext cx="55816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注意</a:t>
            </a:r>
            <a:r>
              <a:rPr lang="en-US" altLang="zh-CN" dirty="0" smtClean="0"/>
              <a:t>: kill</a:t>
            </a:r>
            <a:r>
              <a:rPr lang="zh-CN" altLang="en-US" dirty="0" smtClean="0"/>
              <a:t>掉的是登录的终端，还是</a:t>
            </a:r>
            <a:r>
              <a:rPr lang="en-US" altLang="zh-CN" dirty="0" smtClean="0"/>
              <a:t>sshd </a:t>
            </a:r>
            <a:r>
              <a:rPr lang="zh-CN" altLang="en-US" dirty="0" smtClean="0"/>
              <a:t>服务这个是不一样的。</a:t>
            </a:r>
            <a:endParaRPr lang="en-US" altLang="zh-CN" dirty="0" smtClean="0"/>
          </a:p>
          <a:p>
            <a:r>
              <a:rPr lang="en-US" altLang="zh-CN" dirty="0" smtClean="0"/>
              <a:t>/usr/sbin/sshd </a:t>
            </a:r>
            <a:r>
              <a:rPr lang="zh-CN" altLang="en-US" dirty="0" smtClean="0"/>
              <a:t>是服务</a:t>
            </a:r>
            <a:endParaRPr lang="en-US" altLang="zh-CN" dirty="0" smtClean="0"/>
          </a:p>
          <a:p>
            <a:r>
              <a:rPr lang="en-US" altLang="zh-CN" dirty="0" smtClean="0"/>
              <a:t>sshd: root@pts/1 </a:t>
            </a:r>
            <a:r>
              <a:rPr lang="zh-CN" altLang="en-US" dirty="0" smtClean="0"/>
              <a:t>是终端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说明：打开多个</a:t>
            </a:r>
            <a:r>
              <a:rPr lang="en-US" altLang="zh-CN" dirty="0" smtClean="0"/>
              <a:t>gedit</a:t>
            </a:r>
            <a:r>
              <a:rPr lang="en-US" altLang="zh-CN" baseline="0" dirty="0" smtClean="0"/>
              <a:t> </a:t>
            </a:r>
            <a:r>
              <a:rPr lang="zh-CN" altLang="en-US" baseline="0" dirty="0" smtClean="0"/>
              <a:t>编辑器，使用 </a:t>
            </a:r>
            <a:r>
              <a:rPr lang="en-US" altLang="zh-CN" baseline="0" dirty="0" smtClean="0"/>
              <a:t>killall gedit </a:t>
            </a:r>
            <a:r>
              <a:rPr lang="zh-CN" altLang="en-US" baseline="0" dirty="0" smtClean="0"/>
              <a:t>即可</a:t>
            </a:r>
            <a:endParaRPr lang="en-US" altLang="zh-CN" baseline="0" dirty="0" smtClean="0"/>
          </a:p>
          <a:p>
            <a:endParaRPr lang="en-US" altLang="zh-CN" baseline="0" dirty="0" smtClean="0"/>
          </a:p>
          <a:p>
            <a:r>
              <a:rPr lang="zh-CN" altLang="en-US" sz="1200" dirty="0" smtClean="0">
                <a:latin typeface="宋体" panose="02010600030101010101" pitchFamily="2" charset="-122"/>
                <a:ea typeface="宋体" panose="02010600030101010101" pitchFamily="2" charset="-122"/>
              </a:rPr>
              <a:t>案例</a:t>
            </a:r>
            <a:r>
              <a:rPr lang="en-US" altLang="zh-CN" sz="1200" dirty="0" smtClean="0">
                <a:latin typeface="宋体" panose="02010600030101010101" pitchFamily="2" charset="-122"/>
                <a:ea typeface="宋体" panose="02010600030101010101" pitchFamily="2" charset="-122"/>
              </a:rPr>
              <a:t>4</a:t>
            </a:r>
            <a:r>
              <a:rPr lang="zh-CN" altLang="en-US" sz="1200" dirty="0" smtClean="0">
                <a:latin typeface="宋体" panose="02010600030101010101" pitchFamily="2" charset="-122"/>
                <a:ea typeface="宋体" panose="02010600030101010101" pitchFamily="2" charset="-122"/>
              </a:rPr>
              <a:t>：强制杀掉一个终端：</a:t>
            </a:r>
            <a:r>
              <a:rPr lang="zh-CN" altLang="en-US" sz="1200" baseline="0" dirty="0" smtClean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endParaRPr lang="en-US" altLang="zh-CN" sz="1200" baseline="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1200" baseline="0" dirty="0" smtClean="0">
                <a:latin typeface="宋体" panose="02010600030101010101" pitchFamily="2" charset="-122"/>
                <a:ea typeface="宋体" panose="02010600030101010101" pitchFamily="2" charset="-122"/>
              </a:rPr>
              <a:t>方式打开一个终端，演示时直接在桌面环境打开</a:t>
            </a:r>
            <a:endParaRPr lang="en-US" altLang="zh-CN" sz="1200" baseline="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sz="1200" baseline="0" dirty="0" smtClean="0">
                <a:latin typeface="宋体" panose="02010600030101010101" pitchFamily="2" charset="-122"/>
                <a:ea typeface="宋体" panose="02010600030101010101" pitchFamily="2" charset="-122"/>
              </a:rPr>
              <a:t>ps -aux | grep bash</a:t>
            </a:r>
          </a:p>
          <a:p>
            <a:r>
              <a:rPr lang="en-US" altLang="zh-CN" sz="1200" baseline="0" dirty="0" smtClean="0">
                <a:latin typeface="宋体" panose="02010600030101010101" pitchFamily="2" charset="-122"/>
                <a:ea typeface="宋体" panose="02010600030101010101" pitchFamily="2" charset="-122"/>
              </a:rPr>
              <a:t>kill bash</a:t>
            </a:r>
            <a:r>
              <a:rPr lang="zh-CN" altLang="en-US" sz="1200" baseline="0" dirty="0" smtClean="0">
                <a:latin typeface="宋体" panose="02010600030101010101" pitchFamily="2" charset="-122"/>
                <a:ea typeface="宋体" panose="02010600030101010101" pitchFamily="2" charset="-122"/>
              </a:rPr>
              <a:t>的进程号，但是杀不掉。</a:t>
            </a:r>
            <a:endParaRPr lang="en-US" altLang="zh-CN" sz="1200" baseline="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sz="1200" baseline="0" dirty="0" smtClean="0">
                <a:latin typeface="宋体" panose="02010600030101010101" pitchFamily="2" charset="-122"/>
                <a:ea typeface="宋体" panose="02010600030101010101" pitchFamily="2" charset="-122"/>
              </a:rPr>
              <a:t>kill -9 bash</a:t>
            </a:r>
            <a:r>
              <a:rPr lang="zh-CN" altLang="en-US" sz="1200" baseline="0" dirty="0" smtClean="0">
                <a:latin typeface="宋体" panose="02010600030101010101" pitchFamily="2" charset="-122"/>
                <a:ea typeface="宋体" panose="02010600030101010101" pitchFamily="2" charset="-122"/>
              </a:rPr>
              <a:t>的进程号 ， 就可以了。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640B4E-3909-4A33-A460-3E537D343403}" type="slidenum">
              <a:rPr lang="zh-CN" altLang="en-US" smtClean="0"/>
              <a:t>133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38175" y="685800"/>
            <a:ext cx="55816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640B4E-3909-4A33-A460-3E537D343403}" type="slidenum">
              <a:rPr lang="zh-CN" altLang="en-US" smtClean="0"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38175" y="685800"/>
            <a:ext cx="55816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显示进程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pid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640B4E-3909-4A33-A460-3E537D343403}" type="slidenum">
              <a:rPr lang="zh-CN" altLang="en-US" smtClean="0"/>
              <a:t>134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38175" y="685800"/>
            <a:ext cx="55816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特别说明：在</a:t>
            </a:r>
            <a:r>
              <a:rPr lang="en-US" altLang="zh-CN" dirty="0" smtClean="0"/>
              <a:t>centos7</a:t>
            </a:r>
            <a:r>
              <a:rPr lang="zh-CN" altLang="en-US" dirty="0" smtClean="0"/>
              <a:t>中，不再使用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service </a:t>
            </a:r>
            <a:r>
              <a:rPr lang="zh-CN" altLang="en-US" baseline="0" dirty="0" smtClean="0"/>
              <a:t>管理服务，而是</a:t>
            </a:r>
            <a:r>
              <a:rPr lang="en-US" altLang="zh-CN" baseline="0" dirty="0" smtClean="0"/>
              <a:t>systemctl </a:t>
            </a:r>
            <a:r>
              <a:rPr lang="zh-CN" altLang="en-US" baseline="0" dirty="0" smtClean="0"/>
              <a:t>。</a:t>
            </a:r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r>
              <a:rPr lang="zh-CN" altLang="en-US" baseline="0" dirty="0" smtClean="0"/>
              <a:t>案例： 可以关闭后查看，然后再启用后查看，一目了然。</a:t>
            </a:r>
            <a:endParaRPr lang="en-US" altLang="zh-CN" baseline="0" dirty="0" smtClean="0"/>
          </a:p>
          <a:p>
            <a:r>
              <a:rPr lang="en-US" altLang="zh-CN" baseline="0" dirty="0" smtClean="0"/>
              <a:t>service iptables stop</a:t>
            </a:r>
          </a:p>
          <a:p>
            <a:r>
              <a:rPr lang="en-US" altLang="zh-CN" baseline="0" dirty="0" smtClean="0"/>
              <a:t>service iptables start</a:t>
            </a:r>
          </a:p>
          <a:p>
            <a:r>
              <a:rPr lang="en-US" altLang="zh-CN" baseline="0" dirty="0" smtClean="0"/>
              <a:t>[root@hsp ~]# service iptables status</a:t>
            </a:r>
          </a:p>
          <a:p>
            <a:r>
              <a:rPr lang="zh-CN" altLang="en-US" baseline="0" dirty="0" smtClean="0"/>
              <a:t>表格：</a:t>
            </a:r>
            <a:r>
              <a:rPr lang="en-US" altLang="zh-CN" baseline="0" dirty="0" smtClean="0"/>
              <a:t>filter</a:t>
            </a:r>
          </a:p>
          <a:p>
            <a:r>
              <a:rPr lang="en-US" altLang="zh-CN" baseline="0" dirty="0" smtClean="0"/>
              <a:t>Chain INPUT (policy ACCEPT)</a:t>
            </a:r>
          </a:p>
          <a:p>
            <a:r>
              <a:rPr lang="en-US" altLang="zh-CN" baseline="0" dirty="0" smtClean="0"/>
              <a:t>num  target     prot opt source               destination         </a:t>
            </a:r>
          </a:p>
          <a:p>
            <a:r>
              <a:rPr lang="en-US" altLang="zh-CN" baseline="0" dirty="0" smtClean="0"/>
              <a:t>1    ACCEPT     all  --  0.0.0.0/0            0.0.0.0/0           state RELATED,ESTABLISHED </a:t>
            </a:r>
          </a:p>
          <a:p>
            <a:r>
              <a:rPr lang="en-US" altLang="zh-CN" baseline="0" dirty="0" smtClean="0"/>
              <a:t>2    ACCEPT     icmp --  0.0.0.0/0            0.0.0.0/0           </a:t>
            </a:r>
          </a:p>
          <a:p>
            <a:r>
              <a:rPr lang="en-US" altLang="zh-CN" baseline="0" dirty="0" smtClean="0"/>
              <a:t>3    ACCEPT     all  --  0.0.0.0/0            0.0.0.0/0           </a:t>
            </a:r>
          </a:p>
          <a:p>
            <a:r>
              <a:rPr lang="en-US" altLang="zh-CN" baseline="0" dirty="0" smtClean="0"/>
              <a:t>4    ACCEPT     tcp  --  0.0.0.0/0            0.0.0.0/0           </a:t>
            </a:r>
            <a:r>
              <a:rPr lang="en-US" altLang="zh-CN" b="1" baseline="0" dirty="0" smtClean="0"/>
              <a:t>state NEW tcp dpt:22 [</a:t>
            </a:r>
            <a:r>
              <a:rPr lang="zh-CN" altLang="en-US" b="1" baseline="0" dirty="0" smtClean="0"/>
              <a:t>发现只有</a:t>
            </a:r>
            <a:r>
              <a:rPr lang="en-US" altLang="zh-CN" b="1" baseline="0" dirty="0" smtClean="0"/>
              <a:t>22</a:t>
            </a:r>
            <a:r>
              <a:rPr lang="zh-CN" altLang="en-US" b="1" baseline="0" dirty="0" smtClean="0"/>
              <a:t>号端口是打开的</a:t>
            </a:r>
            <a:r>
              <a:rPr lang="en-US" altLang="zh-CN" b="1" baseline="0" dirty="0" smtClean="0"/>
              <a:t>]</a:t>
            </a:r>
          </a:p>
          <a:p>
            <a:r>
              <a:rPr lang="en-US" altLang="zh-CN" baseline="0" dirty="0" smtClean="0"/>
              <a:t>5    REJECT     all  --  0.0.0.0/0            0.0.0.0/0           reject-with icmp-host-prohibited </a:t>
            </a:r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Chain FORWARD (policy ACCEPT)</a:t>
            </a:r>
          </a:p>
          <a:p>
            <a:r>
              <a:rPr lang="en-US" altLang="zh-CN" baseline="0" dirty="0" smtClean="0"/>
              <a:t>num  target     prot opt source               destination         </a:t>
            </a:r>
          </a:p>
          <a:p>
            <a:r>
              <a:rPr lang="en-US" altLang="zh-CN" baseline="0" dirty="0" smtClean="0"/>
              <a:t>1    REJECT     all  --  0.0.0.0/0            0.0.0.0/0           reject-with icmp-host-prohibited </a:t>
            </a:r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Chain OUTPUT (policy ACCEPT)</a:t>
            </a:r>
          </a:p>
          <a:p>
            <a:r>
              <a:rPr lang="en-US" altLang="zh-CN" baseline="0" dirty="0" smtClean="0"/>
              <a:t>num  target     prot opt source               destination </a:t>
            </a:r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640B4E-3909-4A33-A460-3E537D343403}" type="slidenum">
              <a:rPr lang="zh-CN" altLang="en-US" smtClean="0"/>
              <a:t>135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38175" y="685800"/>
            <a:ext cx="55816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640B4E-3909-4A33-A460-3E537D343403}" type="slidenum">
              <a:rPr lang="zh-CN" altLang="en-US" smtClean="0"/>
              <a:t>136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38175" y="685800"/>
            <a:ext cx="55816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640B4E-3909-4A33-A460-3E537D343403}" type="slidenum">
              <a:rPr lang="zh-CN" altLang="en-US" smtClean="0"/>
              <a:t>137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38175" y="685800"/>
            <a:ext cx="55816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640B4E-3909-4A33-A460-3E537D343403}" type="slidenum">
              <a:rPr lang="zh-CN" altLang="en-US" smtClean="0"/>
              <a:t>138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38175" y="685800"/>
            <a:ext cx="55816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说明：</a:t>
            </a:r>
            <a:endParaRPr lang="en-US" altLang="zh-CN" dirty="0" smtClean="0"/>
          </a:p>
          <a:p>
            <a:r>
              <a:rPr lang="zh-CN" altLang="en-US" baseline="0" dirty="0" smtClean="0"/>
              <a:t> </a:t>
            </a:r>
            <a:endParaRPr lang="en-US" altLang="zh-CN" baseline="0" dirty="0" smtClean="0"/>
          </a:p>
          <a:p>
            <a:r>
              <a:rPr lang="en-US" altLang="zh-CN" baseline="0" dirty="0" smtClean="0"/>
              <a:t>chkconfig --level 5 iptables off : </a:t>
            </a:r>
            <a:r>
              <a:rPr lang="zh-CN" altLang="en-US" baseline="0" dirty="0" smtClean="0"/>
              <a:t>表示在</a:t>
            </a:r>
            <a:r>
              <a:rPr lang="en-US" altLang="zh-CN" baseline="0" dirty="0" smtClean="0"/>
              <a:t>level 5 </a:t>
            </a:r>
            <a:r>
              <a:rPr lang="zh-CN" altLang="en-US" baseline="0" dirty="0" smtClean="0"/>
              <a:t>下关闭防火墙</a:t>
            </a:r>
            <a:endParaRPr lang="en-US" altLang="zh-CN" baseline="0" dirty="0" smtClean="0"/>
          </a:p>
          <a:p>
            <a:endParaRPr lang="en-US" altLang="zh-CN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aseline="0" dirty="0" smtClean="0"/>
              <a:t>chkconfig iptables off : </a:t>
            </a:r>
            <a:r>
              <a:rPr lang="zh-CN" altLang="en-US" baseline="0" dirty="0" smtClean="0"/>
              <a:t>表示在所有</a:t>
            </a:r>
            <a:r>
              <a:rPr lang="en-US" altLang="zh-CN" baseline="0" dirty="0" smtClean="0"/>
              <a:t>level  </a:t>
            </a:r>
            <a:r>
              <a:rPr lang="zh-CN" altLang="en-US" baseline="0" dirty="0" smtClean="0"/>
              <a:t>下关闭防火墙</a:t>
            </a:r>
            <a:endParaRPr lang="en-US" altLang="zh-CN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aseline="0" dirty="0" smtClean="0"/>
              <a:t>chkconfig iptables on : </a:t>
            </a:r>
            <a:r>
              <a:rPr lang="zh-CN" altLang="en-US" baseline="0" dirty="0" smtClean="0"/>
              <a:t>表示在所有</a:t>
            </a:r>
            <a:r>
              <a:rPr lang="en-US" altLang="zh-CN" baseline="0" dirty="0" smtClean="0"/>
              <a:t>level  </a:t>
            </a:r>
            <a:r>
              <a:rPr lang="zh-CN" altLang="en-US" baseline="0" dirty="0" smtClean="0"/>
              <a:t>下关闭防火墙</a:t>
            </a:r>
            <a:endParaRPr lang="en-US" altLang="zh-CN" baseline="0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640B4E-3909-4A33-A460-3E537D343403}" type="slidenum">
              <a:rPr lang="zh-CN" altLang="en-US" smtClean="0"/>
              <a:t>139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38175" y="685800"/>
            <a:ext cx="55816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1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 1) </a:t>
            </a:r>
            <a:r>
              <a:rPr lang="zh-CN" altLang="en-US" sz="1200" b="1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案例</a:t>
            </a:r>
            <a:r>
              <a:rPr lang="en-US" altLang="zh-CN" sz="1200" b="1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1</a:t>
            </a:r>
            <a:r>
              <a:rPr lang="zh-CN" altLang="en-US" sz="1200" b="1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： 请显示当前系统</a:t>
            </a:r>
            <a:r>
              <a:rPr lang="zh-CN" altLang="en-US" sz="1200" b="1" dirty="0" smtClean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所有服务</a:t>
            </a:r>
            <a:r>
              <a:rPr lang="zh-CN" altLang="en-US" sz="1200" b="1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的各个运行级别的运行状态</a:t>
            </a:r>
            <a:r>
              <a:rPr lang="en-US" altLang="zh-CN" sz="1200" b="1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 </a:t>
            </a:r>
          </a:p>
          <a:p>
            <a:r>
              <a:rPr lang="en-US" altLang="zh-CN" sz="1200" b="1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 [root@hsp ~]# chkconfig --list </a:t>
            </a:r>
          </a:p>
          <a:p>
            <a:r>
              <a:rPr lang="en-US" altLang="zh-CN" sz="1200" b="1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 2) </a:t>
            </a:r>
            <a:r>
              <a:rPr lang="zh-CN" altLang="en-US" sz="1200" b="1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案例</a:t>
            </a:r>
            <a:r>
              <a:rPr lang="en-US" altLang="zh-CN" sz="1200" b="1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2 </a:t>
            </a:r>
            <a:r>
              <a:rPr lang="zh-CN" altLang="en-US" sz="1200" b="1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：请查看</a:t>
            </a:r>
            <a:r>
              <a:rPr lang="en-US" altLang="zh-CN" sz="1200" b="1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sshd</a:t>
            </a:r>
            <a:r>
              <a:rPr lang="zh-CN" altLang="en-US" sz="1200" b="1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服务的运行状态</a:t>
            </a:r>
            <a:endParaRPr lang="en-US" altLang="zh-CN" sz="1200" b="1" dirty="0" smtClean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r>
              <a:rPr lang="en-US" altLang="zh-CN" sz="1200" b="1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[root@hsp ~]# chkconfig --list | grep sshd</a:t>
            </a:r>
          </a:p>
          <a:p>
            <a:r>
              <a:rPr lang="en-US" altLang="zh-CN" sz="1200" dirty="0" smtClean="0">
                <a:solidFill>
                  <a:srgbClr val="007C6A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 3) </a:t>
            </a:r>
            <a:r>
              <a:rPr lang="zh-CN" altLang="en-US" sz="1200" dirty="0" smtClean="0">
                <a:solidFill>
                  <a:srgbClr val="007C6A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案例</a:t>
            </a:r>
            <a:r>
              <a:rPr lang="en-US" altLang="zh-CN" sz="1200" dirty="0" smtClean="0">
                <a:solidFill>
                  <a:srgbClr val="007C6A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3</a:t>
            </a:r>
            <a:r>
              <a:rPr lang="zh-CN" altLang="en-US" sz="1200" dirty="0" smtClean="0">
                <a:solidFill>
                  <a:srgbClr val="007C6A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： 将</a:t>
            </a:r>
            <a:r>
              <a:rPr lang="en-US" altLang="zh-CN" sz="1200" dirty="0" smtClean="0">
                <a:solidFill>
                  <a:srgbClr val="007C6A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sshd </a:t>
            </a:r>
            <a:r>
              <a:rPr lang="zh-CN" altLang="en-US" sz="1200" dirty="0" smtClean="0">
                <a:solidFill>
                  <a:srgbClr val="007C6A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服务在运行级别</a:t>
            </a:r>
            <a:r>
              <a:rPr lang="en-US" altLang="zh-CN" sz="1200" dirty="0" smtClean="0">
                <a:solidFill>
                  <a:srgbClr val="007C6A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5</a:t>
            </a:r>
            <a:r>
              <a:rPr lang="zh-CN" altLang="en-US" sz="1200" dirty="0" smtClean="0">
                <a:solidFill>
                  <a:srgbClr val="007C6A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下设置为不自动启动，看看有什么效果？</a:t>
            </a:r>
            <a:endParaRPr lang="en-US" altLang="zh-CN" sz="1200" dirty="0" smtClean="0">
              <a:solidFill>
                <a:srgbClr val="007C6A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r>
              <a:rPr lang="en-US" altLang="zh-CN" sz="1200" dirty="0" smtClean="0">
                <a:solidFill>
                  <a:srgbClr val="007C6A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chkconfig --level 5 sshd off</a:t>
            </a:r>
          </a:p>
          <a:p>
            <a:r>
              <a:rPr lang="zh-CN" altLang="en-US" sz="1200" dirty="0" smtClean="0">
                <a:solidFill>
                  <a:srgbClr val="007C6A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重启系统</a:t>
            </a:r>
            <a:r>
              <a:rPr lang="en-US" altLang="zh-CN" sz="1200" dirty="0" smtClean="0">
                <a:solidFill>
                  <a:srgbClr val="007C6A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reboot ,</a:t>
            </a:r>
            <a:r>
              <a:rPr lang="zh-CN" altLang="en-US" sz="1200" dirty="0" smtClean="0">
                <a:solidFill>
                  <a:srgbClr val="007C6A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才能看到效果</a:t>
            </a:r>
            <a:endParaRPr lang="en-US" altLang="zh-CN" sz="1200" dirty="0" smtClean="0">
              <a:solidFill>
                <a:srgbClr val="007C6A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r>
              <a:rPr lang="en-US" altLang="zh-CN" sz="1200" dirty="0" smtClean="0">
                <a:solidFill>
                  <a:srgbClr val="007C6A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 4) </a:t>
            </a:r>
            <a:r>
              <a:rPr lang="zh-CN" altLang="en-US" sz="1200" dirty="0" smtClean="0">
                <a:solidFill>
                  <a:srgbClr val="007C6A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案例</a:t>
            </a:r>
            <a:r>
              <a:rPr lang="en-US" altLang="zh-CN" sz="1200" dirty="0" smtClean="0">
                <a:solidFill>
                  <a:srgbClr val="007C6A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4</a:t>
            </a:r>
            <a:r>
              <a:rPr lang="zh-CN" altLang="en-US" sz="1200" dirty="0" smtClean="0">
                <a:solidFill>
                  <a:srgbClr val="007C6A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： 当运行级别为</a:t>
            </a:r>
            <a:r>
              <a:rPr lang="en-US" altLang="zh-CN" sz="1200" dirty="0" smtClean="0">
                <a:solidFill>
                  <a:srgbClr val="007C6A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5</a:t>
            </a:r>
            <a:r>
              <a:rPr lang="zh-CN" altLang="en-US" sz="1200" dirty="0" smtClean="0">
                <a:solidFill>
                  <a:srgbClr val="007C6A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时，关闭防火墙。</a:t>
            </a:r>
            <a:endParaRPr lang="en-US" altLang="zh-CN" sz="1200" dirty="0" smtClean="0">
              <a:solidFill>
                <a:srgbClr val="007C6A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r>
              <a:rPr lang="en-US" altLang="zh-CN" sz="1200" dirty="0" smtClean="0">
                <a:solidFill>
                  <a:srgbClr val="007C6A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chkconfig --level</a:t>
            </a:r>
            <a:r>
              <a:rPr lang="en-US" altLang="zh-CN" sz="1200" baseline="0" dirty="0" smtClean="0">
                <a:solidFill>
                  <a:srgbClr val="007C6A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 5 iptables off</a:t>
            </a:r>
            <a:endParaRPr lang="en-US" altLang="zh-CN" sz="1200" dirty="0" smtClean="0">
              <a:solidFill>
                <a:srgbClr val="007C6A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r>
              <a:rPr lang="en-US" altLang="zh-CN" sz="1200" dirty="0" smtClean="0">
                <a:solidFill>
                  <a:srgbClr val="007C6A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 5) </a:t>
            </a:r>
            <a:r>
              <a:rPr lang="zh-CN" altLang="en-US" sz="1200" dirty="0" smtClean="0">
                <a:solidFill>
                  <a:srgbClr val="007C6A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案例</a:t>
            </a:r>
            <a:r>
              <a:rPr lang="en-US" altLang="zh-CN" sz="1200" dirty="0" smtClean="0">
                <a:solidFill>
                  <a:srgbClr val="007C6A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5</a:t>
            </a:r>
            <a:r>
              <a:rPr lang="zh-CN" altLang="en-US" sz="1200" dirty="0" smtClean="0">
                <a:solidFill>
                  <a:srgbClr val="007C6A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： 在所有运行级别下，关闭防火墙</a:t>
            </a:r>
            <a:endParaRPr lang="en-US" altLang="zh-CN" sz="1200" dirty="0" smtClean="0">
              <a:solidFill>
                <a:srgbClr val="007C6A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200" dirty="0" smtClean="0">
                <a:solidFill>
                  <a:srgbClr val="007C6A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chkconfig </a:t>
            </a:r>
            <a:r>
              <a:rPr lang="en-US" altLang="zh-CN" sz="1200" baseline="0" dirty="0" smtClean="0">
                <a:solidFill>
                  <a:srgbClr val="007C6A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iptables off</a:t>
            </a:r>
            <a:endParaRPr lang="en-US" altLang="zh-CN" sz="1200" dirty="0" smtClean="0">
              <a:solidFill>
                <a:srgbClr val="007C6A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r>
              <a:rPr lang="en-US" altLang="zh-CN" sz="1200" dirty="0" smtClean="0">
                <a:solidFill>
                  <a:srgbClr val="007C6A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 6) </a:t>
            </a:r>
            <a:r>
              <a:rPr lang="zh-CN" altLang="en-US" sz="1200" dirty="0" smtClean="0">
                <a:solidFill>
                  <a:srgbClr val="007C6A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案例</a:t>
            </a:r>
            <a:r>
              <a:rPr lang="en-US" altLang="zh-CN" sz="1200" dirty="0" smtClean="0">
                <a:solidFill>
                  <a:srgbClr val="007C6A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6</a:t>
            </a:r>
            <a:r>
              <a:rPr lang="zh-CN" altLang="en-US" sz="1200" dirty="0" smtClean="0">
                <a:solidFill>
                  <a:srgbClr val="007C6A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： 在所有运行级别下，开启防火墙</a:t>
            </a:r>
            <a:endParaRPr lang="en-US" altLang="zh-CN" sz="1200" dirty="0" smtClean="0">
              <a:solidFill>
                <a:srgbClr val="007C6A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200" dirty="0" smtClean="0">
                <a:solidFill>
                  <a:srgbClr val="007C6A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chkconfig </a:t>
            </a:r>
            <a:r>
              <a:rPr lang="en-US" altLang="zh-CN" sz="1200" baseline="0" dirty="0" smtClean="0">
                <a:solidFill>
                  <a:srgbClr val="007C6A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iptables on</a:t>
            </a:r>
            <a:endParaRPr lang="en-US" altLang="zh-CN" sz="1200" dirty="0" smtClean="0">
              <a:solidFill>
                <a:srgbClr val="007C6A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endParaRPr lang="en-US" altLang="zh-CN" sz="1200" dirty="0" smtClean="0">
              <a:solidFill>
                <a:srgbClr val="007C6A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endParaRPr lang="en-US" altLang="zh-CN" sz="1200" dirty="0" smtClean="0">
              <a:solidFill>
                <a:srgbClr val="007C6A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endParaRPr lang="en-US" altLang="zh-CN" sz="1200" dirty="0" smtClean="0">
              <a:solidFill>
                <a:srgbClr val="007C6A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endParaRPr lang="en-US" altLang="zh-CN" dirty="0" smtClean="0"/>
          </a:p>
          <a:p>
            <a:r>
              <a:rPr lang="zh-CN" altLang="en-US" dirty="0" smtClean="0"/>
              <a:t>说明：</a:t>
            </a:r>
            <a:endParaRPr lang="en-US" altLang="zh-CN" dirty="0" smtClean="0"/>
          </a:p>
          <a:p>
            <a:r>
              <a:rPr lang="zh-CN" altLang="en-US" baseline="0" dirty="0" smtClean="0"/>
              <a:t> </a:t>
            </a:r>
            <a:endParaRPr lang="en-US" altLang="zh-CN" baseline="0" dirty="0" smtClean="0"/>
          </a:p>
          <a:p>
            <a:r>
              <a:rPr lang="en-US" altLang="zh-CN" baseline="0" dirty="0" smtClean="0"/>
              <a:t>chkconfig --level 5 iptables off : </a:t>
            </a:r>
            <a:r>
              <a:rPr lang="zh-CN" altLang="en-US" baseline="0" dirty="0" smtClean="0"/>
              <a:t>表示在</a:t>
            </a:r>
            <a:r>
              <a:rPr lang="en-US" altLang="zh-CN" baseline="0" dirty="0" smtClean="0"/>
              <a:t>level 5 </a:t>
            </a:r>
            <a:r>
              <a:rPr lang="zh-CN" altLang="en-US" baseline="0" dirty="0" smtClean="0"/>
              <a:t>下关闭防火墙</a:t>
            </a:r>
            <a:endParaRPr lang="en-US" altLang="zh-CN" baseline="0" dirty="0" smtClean="0"/>
          </a:p>
          <a:p>
            <a:endParaRPr lang="en-US" altLang="zh-CN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aseline="0" dirty="0" smtClean="0"/>
              <a:t>chkconfig iptables off : </a:t>
            </a:r>
            <a:r>
              <a:rPr lang="zh-CN" altLang="en-US" baseline="0" dirty="0" smtClean="0"/>
              <a:t>表示在所有</a:t>
            </a:r>
            <a:r>
              <a:rPr lang="en-US" altLang="zh-CN" baseline="0" dirty="0" smtClean="0"/>
              <a:t>level  </a:t>
            </a:r>
            <a:r>
              <a:rPr lang="zh-CN" altLang="en-US" baseline="0" dirty="0" smtClean="0"/>
              <a:t>下关闭防火墙</a:t>
            </a:r>
            <a:endParaRPr lang="en-US" altLang="zh-CN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aseline="0" dirty="0" smtClean="0"/>
              <a:t>chkconfig iptables on : </a:t>
            </a:r>
            <a:r>
              <a:rPr lang="zh-CN" altLang="en-US" baseline="0" dirty="0" smtClean="0"/>
              <a:t>表示在所有</a:t>
            </a:r>
            <a:r>
              <a:rPr lang="en-US" altLang="zh-CN" baseline="0" dirty="0" smtClean="0"/>
              <a:t>level  </a:t>
            </a:r>
            <a:r>
              <a:rPr lang="zh-CN" altLang="en-US" baseline="0" dirty="0" smtClean="0"/>
              <a:t>下关闭防火墙</a:t>
            </a:r>
            <a:endParaRPr lang="en-US" altLang="zh-CN" baseline="0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640B4E-3909-4A33-A460-3E537D343403}" type="slidenum">
              <a:rPr lang="zh-CN" altLang="en-US" smtClean="0"/>
              <a:t>140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38175" y="685800"/>
            <a:ext cx="55816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640B4E-3909-4A33-A460-3E537D343403}" type="slidenum">
              <a:rPr lang="zh-CN" altLang="en-US" smtClean="0"/>
              <a:t>141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38175" y="685800"/>
            <a:ext cx="55816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mtClean="0"/>
              <a:t>top -d 10</a:t>
            </a:r>
            <a:r>
              <a:rPr lang="zh-CN" altLang="en-US" smtClean="0"/>
              <a:t>：指定系统更新进程的时间为</a:t>
            </a:r>
            <a:r>
              <a:rPr lang="en-US" altLang="zh-CN" smtClean="0"/>
              <a:t>10</a:t>
            </a:r>
            <a:r>
              <a:rPr lang="zh-CN" altLang="en-US" smtClean="0"/>
              <a:t>秒 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640B4E-3909-4A33-A460-3E537D343403}" type="slidenum">
              <a:rPr lang="zh-CN" altLang="en-US" smtClean="0"/>
              <a:t>142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38175" y="685800"/>
            <a:ext cx="55816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>
              <a:lnSpc>
                <a:spcPct val="130000"/>
              </a:lnSpc>
            </a:pPr>
            <a:r>
              <a:rPr lang="zh-CN" altLang="en-US" sz="1600" smtClean="0">
                <a:solidFill>
                  <a:srgbClr val="007C6A"/>
                </a:solidFill>
              </a:rPr>
              <a:t>请查看占用</a:t>
            </a:r>
            <a:r>
              <a:rPr lang="en-US" altLang="zh-CN" sz="1600" smtClean="0">
                <a:solidFill>
                  <a:srgbClr val="007C6A"/>
                </a:solidFill>
              </a:rPr>
              <a:t>22</a:t>
            </a:r>
            <a:r>
              <a:rPr lang="zh-CN" altLang="en-US" sz="1600" smtClean="0">
                <a:solidFill>
                  <a:srgbClr val="007C6A"/>
                </a:solidFill>
              </a:rPr>
              <a:t>端口的进程</a:t>
            </a:r>
            <a:endParaRPr lang="en-US" altLang="zh-CN" sz="1600" smtClean="0"/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1600" smtClean="0">
                <a:solidFill>
                  <a:srgbClr val="007C6A"/>
                </a:solidFill>
              </a:rPr>
              <a:t>netstat  –anp|grep  22 </a:t>
            </a:r>
            <a:r>
              <a:rPr lang="zh-CN" altLang="en-US" sz="1600" smtClean="0">
                <a:solidFill>
                  <a:srgbClr val="007C6A"/>
                </a:solidFill>
              </a:rPr>
              <a:t>查看占用</a:t>
            </a:r>
            <a:r>
              <a:rPr lang="en-US" altLang="zh-CN" sz="1600" smtClean="0">
                <a:solidFill>
                  <a:srgbClr val="007C6A"/>
                </a:solidFill>
              </a:rPr>
              <a:t>22</a:t>
            </a:r>
            <a:r>
              <a:rPr lang="zh-CN" altLang="en-US" sz="1600" smtClean="0">
                <a:solidFill>
                  <a:srgbClr val="007C6A"/>
                </a:solidFill>
              </a:rPr>
              <a:t>端口的进程</a:t>
            </a:r>
            <a:endParaRPr lang="en-US" altLang="zh-CN" sz="1600" smtClean="0">
              <a:solidFill>
                <a:srgbClr val="007C6A"/>
              </a:solidFill>
            </a:endParaRPr>
          </a:p>
          <a:p>
            <a:pPr marL="457200" lvl="1" indent="0">
              <a:lnSpc>
                <a:spcPct val="130000"/>
              </a:lnSpc>
              <a:buFont typeface="Arial" panose="020B0604020202020204" pitchFamily="34" charset="0"/>
              <a:buNone/>
            </a:pPr>
            <a:endParaRPr lang="en-US" altLang="zh-CN" sz="1600" smtClean="0">
              <a:solidFill>
                <a:srgbClr val="007C6A"/>
              </a:solidFill>
            </a:endParaRPr>
          </a:p>
          <a:p>
            <a:pPr marL="457200" lvl="1" indent="0">
              <a:lnSpc>
                <a:spcPct val="130000"/>
              </a:lnSpc>
              <a:buFont typeface="Arial" panose="020B0604020202020204" pitchFamily="34" charset="0"/>
              <a:buNone/>
            </a:pPr>
            <a:endParaRPr lang="en-US" altLang="zh-CN" sz="1600" smtClean="0"/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640B4E-3909-4A33-A460-3E537D343403}" type="slidenum">
              <a:rPr lang="zh-CN" altLang="en-US" smtClean="0"/>
              <a:t>143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38175" y="685800"/>
            <a:ext cx="55816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mtClean="0"/>
              <a:t>有一个</a:t>
            </a:r>
            <a:r>
              <a:rPr lang="en-US" altLang="zh-CN" smtClean="0"/>
              <a:t>vmtools,</a:t>
            </a:r>
            <a:r>
              <a:rPr lang="zh-CN" altLang="en-US" smtClean="0"/>
              <a:t>但是实际上没有什么实用价值</a:t>
            </a:r>
            <a:r>
              <a:rPr lang="en-US" altLang="zh-CN" smtClean="0"/>
              <a:t> 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640B4E-3909-4A33-A460-3E537D343403}" type="slidenum">
              <a:rPr lang="zh-CN" altLang="en-US" smtClean="0"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38175" y="685800"/>
            <a:ext cx="55816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640B4E-3909-4A33-A460-3E537D343403}" type="slidenum">
              <a:rPr lang="zh-CN" altLang="en-US" smtClean="0"/>
              <a:t>145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38175" y="685800"/>
            <a:ext cx="55816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mtClean="0"/>
              <a:t>演示一次查询</a:t>
            </a:r>
            <a:r>
              <a:rPr lang="en-US" altLang="zh-CN" smtClean="0"/>
              <a:t>rpm</a:t>
            </a:r>
            <a:r>
              <a:rPr lang="en-US" altLang="zh-CN" baseline="0" smtClean="0"/>
              <a:t> </a:t>
            </a:r>
            <a:r>
              <a:rPr lang="zh-CN" altLang="en-US" baseline="0" smtClean="0"/>
              <a:t>包的案例</a:t>
            </a:r>
            <a:r>
              <a:rPr lang="en-US" altLang="zh-CN" baseline="0" smtClean="0"/>
              <a:t>:</a:t>
            </a:r>
          </a:p>
          <a:p>
            <a:r>
              <a:rPr lang="en-US" altLang="zh-CN" smtClean="0"/>
              <a:t>rpm -qa | grep firefox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640B4E-3909-4A33-A460-3E537D343403}" type="slidenum">
              <a:rPr lang="zh-CN" altLang="en-US" smtClean="0"/>
              <a:t>146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38175" y="685800"/>
            <a:ext cx="55816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mtClean="0"/>
              <a:t>随堂演示一把即可</a:t>
            </a:r>
            <a:r>
              <a:rPr lang="en-US" altLang="zh-CN" smtClean="0"/>
              <a:t>【</a:t>
            </a:r>
            <a:r>
              <a:rPr lang="zh-CN" altLang="en-US" smtClean="0"/>
              <a:t>不用写入笔记</a:t>
            </a:r>
            <a:r>
              <a:rPr lang="en-US" altLang="zh-CN" smtClean="0"/>
              <a:t>】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640B4E-3909-4A33-A460-3E537D343403}" type="slidenum">
              <a:rPr lang="zh-CN" altLang="en-US" smtClean="0"/>
              <a:t>147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38175" y="685800"/>
            <a:ext cx="55816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mtClean="0"/>
              <a:t>删除</a:t>
            </a:r>
            <a:r>
              <a:rPr lang="en-US" altLang="zh-CN" smtClean="0"/>
              <a:t>firefox</a:t>
            </a:r>
            <a:r>
              <a:rPr lang="en-US" altLang="zh-CN" baseline="0" smtClean="0"/>
              <a:t>  </a:t>
            </a:r>
            <a:r>
              <a:rPr lang="zh-CN" altLang="en-US" baseline="0" smtClean="0"/>
              <a:t>软件包</a:t>
            </a:r>
            <a:endParaRPr lang="en-US" altLang="zh-CN" smtClean="0"/>
          </a:p>
          <a:p>
            <a:r>
              <a:rPr lang="en-US" altLang="zh-CN" smtClean="0"/>
              <a:t>rpm -e jdk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640B4E-3909-4A33-A460-3E537D343403}" type="slidenum">
              <a:rPr lang="zh-CN" altLang="en-US" smtClean="0"/>
              <a:t>148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38175" y="685800"/>
            <a:ext cx="55816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1) </a:t>
            </a:r>
            <a:r>
              <a:rPr lang="zh-CN" altLang="en-US" smtClean="0"/>
              <a:t>演示安装</a:t>
            </a:r>
            <a:r>
              <a:rPr lang="en-US" altLang="zh-CN" smtClean="0"/>
              <a:t>firefox</a:t>
            </a:r>
            <a:r>
              <a:rPr lang="zh-CN" altLang="en-US" smtClean="0"/>
              <a:t>浏览器</a:t>
            </a:r>
            <a:endParaRPr lang="en-US" altLang="zh-CN" smtClean="0"/>
          </a:p>
          <a:p>
            <a:pPr>
              <a:defRPr/>
            </a:pPr>
            <a:r>
              <a:rPr lang="en-US" altLang="zh-CN" smtClean="0"/>
              <a:t>2.</a:t>
            </a:r>
            <a:r>
              <a:rPr lang="zh-CN" altLang="en-US" smtClean="0"/>
              <a:t>如果有了，刚好演示删除</a:t>
            </a:r>
            <a:r>
              <a:rPr lang="en-US" altLang="zh-CN" smtClean="0"/>
              <a:t>rpm</a:t>
            </a:r>
            <a:r>
              <a:rPr lang="zh-CN" altLang="en-US" smtClean="0"/>
              <a:t>包，再安装</a:t>
            </a:r>
            <a:endParaRPr lang="en-US" altLang="zh-CN" smtClean="0"/>
          </a:p>
          <a:p>
            <a:pPr>
              <a:defRPr/>
            </a:pPr>
            <a:r>
              <a:rPr lang="en-US" altLang="zh-CN" smtClean="0"/>
              <a:t>3.firefox </a:t>
            </a:r>
            <a:r>
              <a:rPr lang="zh-CN" altLang="en-US" smtClean="0"/>
              <a:t>安装包可以从</a:t>
            </a:r>
            <a:r>
              <a:rPr lang="en-US" altLang="zh-CN" smtClean="0"/>
              <a:t>centos</a:t>
            </a:r>
            <a:r>
              <a:rPr lang="zh-CN" altLang="en-US" smtClean="0"/>
              <a:t>安装的</a:t>
            </a:r>
            <a:r>
              <a:rPr lang="en-US" altLang="zh-CN" smtClean="0"/>
              <a:t>iso</a:t>
            </a:r>
            <a:r>
              <a:rPr lang="zh-CN" altLang="en-US" smtClean="0"/>
              <a:t>的光盘获取</a:t>
            </a:r>
            <a:r>
              <a:rPr lang="en-US" altLang="zh-CN" smtClean="0"/>
              <a:t>[</a:t>
            </a:r>
            <a:r>
              <a:rPr lang="zh-CN" altLang="en-US" smtClean="0"/>
              <a:t>目录</a:t>
            </a:r>
            <a:r>
              <a:rPr lang="en-US" altLang="zh-CN" smtClean="0"/>
              <a:t>: /media/CentOS_6.8_Final/Packages ]</a:t>
            </a:r>
            <a:endParaRPr lang="en-US" altLang="zh-CN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640B4E-3909-4A33-A460-3E537D343403}" type="slidenum">
              <a:rPr lang="zh-CN" altLang="en-US" smtClean="0"/>
              <a:t>149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38175" y="685800"/>
            <a:ext cx="55816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dirty="0" smtClean="0"/>
              <a:t>案例：请使用</a:t>
            </a:r>
            <a:r>
              <a:rPr lang="en-US" altLang="zh-CN" sz="1200" dirty="0" smtClean="0"/>
              <a:t>yum</a:t>
            </a:r>
            <a:r>
              <a:rPr lang="zh-CN" altLang="en-US" sz="1200" dirty="0" smtClean="0"/>
              <a:t>的方式来安装</a:t>
            </a:r>
            <a:r>
              <a:rPr lang="en-US" altLang="zh-CN" sz="1200" dirty="0" smtClean="0"/>
              <a:t>firefox</a:t>
            </a:r>
            <a:endParaRPr lang="en-US" altLang="zh-CN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 smtClean="0"/>
          </a:p>
          <a:p>
            <a:pPr marL="228600" indent="-228600">
              <a:buAutoNum type="arabicPeriod"/>
            </a:pPr>
            <a:r>
              <a:rPr lang="en-US" altLang="zh-CN" dirty="0" smtClean="0"/>
              <a:t>rpm -e firefox</a:t>
            </a:r>
          </a:p>
          <a:p>
            <a:pPr marL="228600" indent="-228600">
              <a:buAutoNum type="arabicPeriod"/>
            </a:pPr>
            <a:r>
              <a:rPr lang="en-US" altLang="zh-CN" dirty="0" smtClean="0"/>
              <a:t>yum</a:t>
            </a:r>
            <a:r>
              <a:rPr lang="en-US" altLang="zh-CN" baseline="0" dirty="0" smtClean="0"/>
              <a:t> list | grep firefox</a:t>
            </a:r>
          </a:p>
          <a:p>
            <a:pPr marL="228600" indent="-228600">
              <a:buAutoNum type="arabicPeriod"/>
            </a:pPr>
            <a:r>
              <a:rPr lang="en-US" altLang="zh-CN" baseline="0" dirty="0" smtClean="0"/>
              <a:t>yum install firefox</a:t>
            </a:r>
          </a:p>
          <a:p>
            <a:pPr marL="228600" indent="-228600">
              <a:buAutoNum type="arabicPeriod"/>
            </a:pPr>
            <a:endParaRPr lang="zh-CN" altLang="en-US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640B4E-3909-4A33-A460-3E537D343403}" type="slidenum">
              <a:rPr lang="zh-CN" altLang="en-US" smtClean="0"/>
              <a:t>150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38175" y="685800"/>
            <a:ext cx="55816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10.1 百度&amp;考满分</a:t>
            </a:r>
          </a:p>
          <a:p>
            <a:r>
              <a:rPr lang="zh-CN" altLang="en-US" dirty="0"/>
              <a:t>问题：Linux常用命令</a:t>
            </a:r>
          </a:p>
          <a:p>
            <a:r>
              <a:rPr lang="zh-CN" altLang="en-US" dirty="0"/>
              <a:t>参考答案：find、df、tar、ps、top、netstat等。（尽量说一些高级命令）</a:t>
            </a:r>
          </a:p>
          <a:p>
            <a:r>
              <a:rPr lang="zh-CN" altLang="en-US" dirty="0"/>
              <a:t>10.2 瓜子二手车</a:t>
            </a:r>
          </a:p>
          <a:p>
            <a:r>
              <a:rPr lang="zh-CN" altLang="en-US" dirty="0"/>
              <a:t>问题：Linux查看内存、磁盘存储、io 读写、端口占用、进程等命令</a:t>
            </a:r>
          </a:p>
          <a:p>
            <a:r>
              <a:rPr lang="zh-CN" altLang="en-US" dirty="0"/>
              <a:t>答案：</a:t>
            </a:r>
          </a:p>
          <a:p>
            <a:r>
              <a:rPr lang="zh-CN" altLang="en-US" dirty="0"/>
              <a:t>1、查看内存：top</a:t>
            </a:r>
          </a:p>
          <a:p>
            <a:r>
              <a:rPr lang="zh-CN" altLang="en-US" dirty="0"/>
              <a:t>2、查看磁盘存储情况：df -h</a:t>
            </a:r>
          </a:p>
          <a:p>
            <a:r>
              <a:rPr lang="zh-CN" altLang="en-US" dirty="0"/>
              <a:t>3、查看磁盘IO读写情况：iotop（需要安装一下：yum install iotop）、iotop -o（直接查看输出比较高的磁盘读写程序）</a:t>
            </a:r>
          </a:p>
          <a:p>
            <a:r>
              <a:rPr lang="zh-CN" altLang="en-US" dirty="0"/>
              <a:t>4、查看端口占用情况：netstat -tunlp | grep 端口</a:t>
            </a:r>
            <a:r>
              <a:rPr lang="zh-CN" altLang="en-US" smtClean="0"/>
              <a:t>号  </a:t>
            </a:r>
            <a:endParaRPr lang="zh-CN" altLang="en-US" dirty="0"/>
          </a:p>
          <a:p>
            <a:r>
              <a:rPr lang="zh-CN" altLang="en-US" dirty="0"/>
              <a:t>5、查看进程：ps aux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640B4E-3909-4A33-A460-3E537D343403}" type="slidenum">
              <a:rPr lang="zh-CN" altLang="en-US" smtClean="0"/>
              <a:t>152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38175" y="685800"/>
            <a:ext cx="55816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640B4E-3909-4A33-A460-3E537D343403}" type="slidenum">
              <a:rPr lang="zh-CN" altLang="en-US" smtClean="0"/>
              <a:t>153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38175" y="685800"/>
            <a:ext cx="55816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mtClean="0"/>
              <a:t>演示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640B4E-3909-4A33-A460-3E537D343403}" type="slidenum">
              <a:rPr lang="zh-CN" altLang="en-US" smtClean="0"/>
              <a:t>18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38175" y="685800"/>
            <a:ext cx="55816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mtClean="0"/>
              <a:t>演示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640B4E-3909-4A33-A460-3E537D343403}" type="slidenum">
              <a:rPr lang="zh-CN" altLang="en-US" smtClean="0"/>
              <a:t>19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38175" y="685800"/>
            <a:ext cx="55816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mtClean="0"/>
              <a:t>演示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640B4E-3909-4A33-A460-3E537D343403}" type="slidenum">
              <a:rPr lang="zh-CN" altLang="en-US" smtClean="0"/>
              <a:t>20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38175" y="685800"/>
            <a:ext cx="55816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mtClean="0"/>
              <a:t>演示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640B4E-3909-4A33-A460-3E537D343403}" type="slidenum">
              <a:rPr lang="zh-CN" altLang="en-US" smtClean="0"/>
              <a:t>21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38175" y="685800"/>
            <a:ext cx="55816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mtClean="0"/>
              <a:t>/proc</a:t>
            </a:r>
            <a:r>
              <a:rPr lang="en-US" altLang="zh-CN" baseline="0" smtClean="0"/>
              <a:t> /srv /sys </a:t>
            </a:r>
            <a:r>
              <a:rPr lang="zh-CN" altLang="en-US" baseline="0" smtClean="0"/>
              <a:t>是高手的修改的地方，同学们目前不用去修改。</a:t>
            </a:r>
            <a:r>
              <a:rPr lang="en-US" altLang="zh-CN" baseline="0" smtClean="0"/>
              <a:t>【</a:t>
            </a:r>
            <a:r>
              <a:rPr lang="zh-CN" altLang="en-US" baseline="0" smtClean="0"/>
              <a:t>是内核部分</a:t>
            </a:r>
            <a:r>
              <a:rPr lang="en-US" altLang="zh-CN" baseline="0" smtClean="0"/>
              <a:t>】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640B4E-3909-4A33-A460-3E537D343403}" type="slidenum">
              <a:rPr lang="zh-CN" altLang="en-US" smtClean="0"/>
              <a:t>22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38175" y="685800"/>
            <a:ext cx="55816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mtClean="0"/>
              <a:t>比如：</a:t>
            </a:r>
            <a:r>
              <a:rPr lang="zh-CN" altLang="en-US" baseline="0" smtClean="0"/>
              <a:t> </a:t>
            </a:r>
            <a:r>
              <a:rPr lang="en-US" altLang="zh-CN" baseline="0" smtClean="0"/>
              <a:t>/dev </a:t>
            </a:r>
            <a:r>
              <a:rPr lang="zh-CN" altLang="en-US" baseline="0" smtClean="0"/>
              <a:t>就有 </a:t>
            </a:r>
            <a:r>
              <a:rPr lang="en-US" altLang="zh-CN" baseline="0" smtClean="0"/>
              <a:t>cpu ,disk </a:t>
            </a:r>
            <a:r>
              <a:rPr lang="zh-CN" altLang="en-US" baseline="0" smtClean="0"/>
              <a:t>等等</a:t>
            </a:r>
            <a:endParaRPr lang="en-US" altLang="zh-CN" baseline="0" smtClean="0"/>
          </a:p>
          <a:p>
            <a:r>
              <a:rPr lang="en-US" altLang="zh-CN" baseline="0" smtClean="0"/>
              <a:t>/mnt </a:t>
            </a:r>
            <a:r>
              <a:rPr lang="zh-CN" altLang="en-US" baseline="0" smtClean="0"/>
              <a:t>可以实现磁盘扩容。</a:t>
            </a:r>
            <a:r>
              <a:rPr lang="en-US" altLang="zh-CN" baseline="0" smtClean="0"/>
              <a:t>【</a:t>
            </a:r>
            <a:r>
              <a:rPr lang="zh-CN" altLang="en-US" baseline="0" smtClean="0"/>
              <a:t>演示一遍</a:t>
            </a:r>
            <a:r>
              <a:rPr lang="en-US" altLang="zh-CN" baseline="0" smtClean="0"/>
              <a:t>】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640B4E-3909-4A33-A460-3E537D343403}" type="slidenum">
              <a:rPr lang="zh-CN" altLang="en-US" smtClean="0"/>
              <a:t>23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38175" y="685800"/>
            <a:ext cx="55816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Linux </a:t>
            </a:r>
            <a:r>
              <a:rPr lang="zh-CN" altLang="en-US" dirty="0" smtClean="0"/>
              <a:t>的标志和吉祥物是一只名字叫做</a:t>
            </a:r>
            <a:r>
              <a:rPr lang="en-US" altLang="zh-CN" dirty="0" smtClean="0"/>
              <a:t>Tux</a:t>
            </a:r>
            <a:r>
              <a:rPr lang="zh-CN" altLang="en-US" dirty="0" smtClean="0"/>
              <a:t>的企鹅（</a:t>
            </a:r>
            <a:r>
              <a:rPr lang="en-US" altLang="zh-CN" dirty="0" smtClean="0"/>
              <a:t>Tux </a:t>
            </a:r>
            <a:r>
              <a:rPr lang="zh-CN" altLang="en-US" dirty="0" smtClean="0"/>
              <a:t>， 晚礼服），标志的由来是因为</a:t>
            </a:r>
            <a:r>
              <a:rPr lang="en-US" altLang="zh-CN" dirty="0" smtClean="0"/>
              <a:t>Linus</a:t>
            </a:r>
            <a:r>
              <a:rPr lang="zh-CN" altLang="en-US" dirty="0" smtClean="0"/>
              <a:t>在澳洲时曾被一只动物园里的企鹅咬了一口，便选择了企鹅作为</a:t>
            </a:r>
            <a:r>
              <a:rPr lang="en-US" altLang="zh-CN" dirty="0" smtClean="0"/>
              <a:t>Linux</a:t>
            </a:r>
            <a:r>
              <a:rPr lang="zh-CN" altLang="en-US" dirty="0" smtClean="0"/>
              <a:t>的标志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640B4E-3909-4A33-A460-3E537D343403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38175" y="685800"/>
            <a:ext cx="55816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mtClean="0"/>
              <a:t>/opt</a:t>
            </a:r>
            <a:r>
              <a:rPr lang="en-US" altLang="zh-CN" baseline="0" smtClean="0"/>
              <a:t> </a:t>
            </a:r>
            <a:r>
              <a:rPr lang="zh-CN" altLang="en-US" baseline="0" smtClean="0"/>
              <a:t>放安装的软件，所以工作时，我们尽量将安装软件放到这个统一的目录下</a:t>
            </a:r>
            <a:endParaRPr lang="en-US" altLang="zh-CN" baseline="0" smtClean="0"/>
          </a:p>
          <a:p>
            <a:r>
              <a:rPr lang="en-US" altLang="zh-CN" baseline="0" smtClean="0"/>
              <a:t>/selinux </a:t>
            </a:r>
            <a:r>
              <a:rPr lang="zh-CN" altLang="en-US" baseline="0" smtClean="0"/>
              <a:t>是一个安全系统，类似</a:t>
            </a:r>
            <a:r>
              <a:rPr lang="en-US" altLang="zh-CN" baseline="0" smtClean="0"/>
              <a:t>360</a:t>
            </a:r>
            <a:r>
              <a:rPr lang="zh-CN" altLang="en-US" baseline="0" smtClean="0"/>
              <a:t>安全卫士。当有黑客入侵到服务器后，就会触发</a:t>
            </a:r>
            <a:r>
              <a:rPr lang="en-US" altLang="zh-CN" baseline="0" smtClean="0"/>
              <a:t>/selinux </a:t>
            </a:r>
            <a:r>
              <a:rPr lang="zh-CN" altLang="en-US" baseline="0" smtClean="0"/>
              <a:t>安全系统。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640B4E-3909-4A33-A460-3E537D343403}" type="slidenum">
              <a:rPr lang="zh-CN" altLang="en-US" smtClean="0"/>
              <a:t>24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38175" y="685800"/>
            <a:ext cx="55816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640B4E-3909-4A33-A460-3E537D343403}" type="slidenum">
              <a:rPr lang="zh-CN" altLang="en-US" smtClean="0"/>
              <a:t>26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38175" y="685800"/>
            <a:ext cx="55816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640B4E-3909-4A33-A460-3E537D343403}" type="slidenum">
              <a:rPr lang="zh-CN" altLang="en-US" smtClean="0"/>
              <a:t>27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38175" y="685800"/>
            <a:ext cx="55816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mtClean="0"/>
              <a:t>可以简单的演示一下</a:t>
            </a:r>
            <a:r>
              <a:rPr lang="en-US" altLang="zh-CN" smtClean="0"/>
              <a:t>Xshell</a:t>
            </a:r>
            <a:r>
              <a:rPr lang="zh-CN" altLang="en-US" smtClean="0"/>
              <a:t>字体大小的修改和配色方案</a:t>
            </a:r>
            <a:endParaRPr lang="en-US" altLang="zh-CN" smtClean="0"/>
          </a:p>
          <a:p>
            <a:endParaRPr lang="en-US" altLang="zh-CN" smtClean="0"/>
          </a:p>
          <a:p>
            <a:r>
              <a:rPr lang="zh-CN" altLang="en-US" smtClean="0"/>
              <a:t>直接选择菜单的配色方案即可变化，字体大小在</a:t>
            </a:r>
            <a:r>
              <a:rPr lang="zh-CN" altLang="en-US" baseline="0" smtClean="0"/>
              <a:t> </a:t>
            </a:r>
            <a:r>
              <a:rPr lang="en-US" altLang="zh-CN" baseline="0" smtClean="0"/>
              <a:t>Aa </a:t>
            </a:r>
            <a:r>
              <a:rPr lang="zh-CN" altLang="en-US" baseline="0" smtClean="0"/>
              <a:t>这个地方选择即可。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640B4E-3909-4A33-A460-3E537D343403}" type="slidenum">
              <a:rPr lang="zh-CN" altLang="en-US" smtClean="0"/>
              <a:t>28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38175" y="685800"/>
            <a:ext cx="55816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mtClean="0"/>
              <a:t>1. 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640B4E-3909-4A33-A460-3E537D343403}" type="slidenum">
              <a:rPr lang="zh-CN" altLang="en-US" smtClean="0"/>
              <a:t>29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38175" y="685800"/>
            <a:ext cx="55816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mtClean="0"/>
              <a:t>细节问题：如何防止中文乱码问题。</a:t>
            </a:r>
            <a:endParaRPr lang="en-US" altLang="zh-CN" smtClean="0"/>
          </a:p>
          <a:p>
            <a:r>
              <a:rPr lang="zh-CN" altLang="en-US" smtClean="0"/>
              <a:t>点击此轮</a:t>
            </a:r>
            <a:r>
              <a:rPr lang="en-US" altLang="zh-CN" smtClean="0"/>
              <a:t>-&gt;</a:t>
            </a:r>
            <a:r>
              <a:rPr lang="en-US" altLang="zh-CN" baseline="0" smtClean="0"/>
              <a:t> </a:t>
            </a:r>
            <a:r>
              <a:rPr lang="zh-CN" altLang="en-US" baseline="0" smtClean="0"/>
              <a:t>选项 </a:t>
            </a:r>
            <a:r>
              <a:rPr lang="en-US" altLang="zh-CN" baseline="0" smtClean="0"/>
              <a:t>-&gt; </a:t>
            </a:r>
            <a:r>
              <a:rPr lang="zh-CN" altLang="en-US" baseline="0" smtClean="0"/>
              <a:t>使用</a:t>
            </a:r>
            <a:r>
              <a:rPr lang="en-US" altLang="zh-CN" baseline="0" smtClean="0"/>
              <a:t>UTF-8</a:t>
            </a:r>
            <a:r>
              <a:rPr lang="zh-CN" altLang="en-US" baseline="0" smtClean="0"/>
              <a:t>编码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640B4E-3909-4A33-A460-3E537D343403}" type="slidenum">
              <a:rPr lang="zh-CN" altLang="en-US" smtClean="0"/>
              <a:t>30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38175" y="685800"/>
            <a:ext cx="55816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640B4E-3909-4A33-A460-3E537D343403}" type="slidenum">
              <a:rPr lang="zh-CN" altLang="en-US" smtClean="0"/>
              <a:t>31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38175" y="685800"/>
            <a:ext cx="55816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用root用户登录。输入</a:t>
            </a:r>
          </a:p>
          <a:p>
            <a:r>
              <a:rPr lang="zh-CN" altLang="en-US"/>
              <a:t>cat /etc/sysconfig/i18n</a:t>
            </a:r>
          </a:p>
          <a:p>
            <a:r>
              <a:rPr lang="zh-CN" altLang="en-US"/>
              <a:t>如果安装系统为中文系统，则修改【LANG=“zh_CN.UTF-8”】</a:t>
            </a:r>
          </a:p>
          <a:p>
            <a:r>
              <a:rPr lang="zh-CN" altLang="en-US"/>
              <a:t>如果安装系统为英文系统，则修改【LANG=“en_US.UTF-8”】</a:t>
            </a:r>
          </a:p>
          <a:p>
            <a:r>
              <a:rPr lang="zh-CN" altLang="en-US"/>
              <a:t>保存文件。 断开SSH，重新登录。就正常了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640B4E-3909-4A33-A460-3E537D343403}" type="slidenum">
              <a:rPr lang="zh-CN" altLang="en-US" smtClean="0"/>
              <a:t>32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38175" y="685800"/>
            <a:ext cx="55816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mtClean="0"/>
              <a:t>演示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640B4E-3909-4A33-A460-3E537D343403}" type="slidenum">
              <a:rPr lang="zh-CN" altLang="en-US" smtClean="0"/>
              <a:t>34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38175" y="685800"/>
            <a:ext cx="55816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mtClean="0"/>
              <a:t>演示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640B4E-3909-4A33-A460-3E537D343403}" type="slidenum">
              <a:rPr lang="zh-CN" altLang="en-US" smtClean="0"/>
              <a:t>35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38175" y="685800"/>
            <a:ext cx="55816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1943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年汤普逊出生于美国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新奥尔良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1960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年就读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加州大学伯克利分校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主修电气工程，取得了电子工程硕士的学位。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1966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年加入了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贝尔实验室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。汤普逊参与了贝尔实验室与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/>
              </a:rPr>
              <a:t>麻省理工学院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以及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/>
              </a:rPr>
              <a:t>通用电气公司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联合开发的一套多用户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8"/>
              </a:rPr>
              <a:t>分时操作系统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，名叫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Multics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，同时他自己写了一个“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star travel”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游戏可运行于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Multics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之上。贝尔实验室后来撤出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Multics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计划。汤普逊只好找到一台老式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PDP-7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机器，重写了他的“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star travel”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游戏。</a:t>
            </a: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在开发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Multics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的期间，汤普逊创造出了名为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Bon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的程式语言。汤普逊花了一个月的时间开发了全新的操作系统，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UNiplexed Information and Computing System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UNICS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），可执行于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PDP-7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机器之上，后来改称为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UNIX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。第一版的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Unix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就是基于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语言来开发的。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Bon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语言在进行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9"/>
              </a:rPr>
              <a:t>系统编程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时不够强大，所以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Thompson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Ritchie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对其进行了改造，并于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1971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年共同发明了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语言。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1973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Thompson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Ritchie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用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语言重写了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UNIX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。安装于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0"/>
              </a:rPr>
              <a:t>PDP-11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的机器之上。</a:t>
            </a:r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1983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年，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1"/>
              </a:rPr>
              <a:t>美国计算机协会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将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2"/>
              </a:rPr>
              <a:t>杜林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奖（图灵奖）授予汤普逊与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3"/>
              </a:rPr>
              <a:t>丹尼斯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2000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12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月时，汤普逊退休，离开贝尔实验室，成为了一名飞行员。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640B4E-3909-4A33-A460-3E537D343403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38175" y="685800"/>
            <a:ext cx="55816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mtClean="0"/>
              <a:t>演示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640B4E-3909-4A33-A460-3E537D343403}" type="slidenum">
              <a:rPr lang="zh-CN" altLang="en-US" smtClean="0"/>
              <a:t>36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38175" y="685800"/>
            <a:ext cx="55816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mtClean="0"/>
              <a:t>演示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640B4E-3909-4A33-A460-3E537D343403}" type="slidenum">
              <a:rPr lang="zh-CN" altLang="en-US" smtClean="0"/>
              <a:t>37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38175" y="685800"/>
            <a:ext cx="55816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mtClean="0"/>
              <a:t>演示</a:t>
            </a:r>
            <a:endParaRPr lang="en-US" altLang="zh-CN" smtClean="0"/>
          </a:p>
          <a:p>
            <a:endParaRPr lang="en-US" altLang="zh-CN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smtClean="0"/>
              <a:t>编辑  </a:t>
            </a:r>
            <a:r>
              <a:rPr lang="en-US" altLang="zh-CN" sz="1200" smtClean="0"/>
              <a:t>/etc/profile </a:t>
            </a:r>
            <a:r>
              <a:rPr lang="zh-CN" altLang="en-US" sz="1200" smtClean="0"/>
              <a:t>文件，并将光标移动到  </a:t>
            </a:r>
            <a:r>
              <a:rPr lang="en-US" altLang="zh-CN" sz="1200" smtClean="0"/>
              <a:t>20</a:t>
            </a:r>
            <a:r>
              <a:rPr lang="zh-CN" altLang="en-US" sz="1200" smtClean="0"/>
              <a:t>行</a:t>
            </a:r>
            <a:endParaRPr lang="en-US" altLang="zh-CN" sz="1200" smtClean="0"/>
          </a:p>
          <a:p>
            <a:endParaRPr lang="en-US" altLang="zh-CN" smtClean="0"/>
          </a:p>
          <a:p>
            <a:r>
              <a:rPr lang="en-US" altLang="zh-CN" smtClean="0"/>
              <a:t>1.</a:t>
            </a:r>
            <a:r>
              <a:rPr lang="zh-CN" altLang="en-US" smtClean="0"/>
              <a:t>命令行 </a:t>
            </a:r>
            <a:r>
              <a:rPr lang="en-US" altLang="zh-CN" smtClean="0"/>
              <a:t>:set</a:t>
            </a:r>
            <a:r>
              <a:rPr lang="en-US" altLang="zh-CN" baseline="0" smtClean="0"/>
              <a:t> nu</a:t>
            </a:r>
          </a:p>
          <a:p>
            <a:r>
              <a:rPr lang="en-US" altLang="zh-CN" baseline="0" smtClean="0"/>
              <a:t>2.</a:t>
            </a:r>
            <a:r>
              <a:rPr lang="zh-CN" altLang="en-US" baseline="0" smtClean="0"/>
              <a:t>输入 </a:t>
            </a:r>
            <a:r>
              <a:rPr lang="en-US" altLang="zh-CN" baseline="0" smtClean="0"/>
              <a:t>20</a:t>
            </a:r>
          </a:p>
          <a:p>
            <a:r>
              <a:rPr lang="en-US" altLang="zh-CN" baseline="0" smtClean="0"/>
              <a:t>3.</a:t>
            </a:r>
            <a:r>
              <a:rPr lang="zh-CN" altLang="en-US" baseline="0" smtClean="0"/>
              <a:t>输入 </a:t>
            </a:r>
            <a:r>
              <a:rPr lang="en-US" altLang="zh-CN" baseline="0" smtClean="0"/>
              <a:t>shift+g  </a:t>
            </a:r>
            <a:r>
              <a:rPr lang="zh-CN" altLang="en-US" baseline="0" smtClean="0"/>
              <a:t>即可定位到第 </a:t>
            </a:r>
            <a:r>
              <a:rPr lang="en-US" altLang="zh-CN" baseline="0" smtClean="0"/>
              <a:t>20</a:t>
            </a:r>
            <a:r>
              <a:rPr lang="zh-CN" altLang="en-US" baseline="0" smtClean="0"/>
              <a:t>行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640B4E-3909-4A33-A460-3E537D343403}" type="slidenum">
              <a:rPr lang="zh-CN" altLang="en-US" smtClean="0"/>
              <a:t>38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38175" y="685800"/>
            <a:ext cx="55816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mtClean="0"/>
              <a:t>有兴趣的同学可以去玩一下，但是不建议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640B4E-3909-4A33-A460-3E537D343403}" type="slidenum">
              <a:rPr lang="zh-CN" altLang="en-US" smtClean="0"/>
              <a:t>39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38175" y="685800"/>
            <a:ext cx="55816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mtClean="0"/>
              <a:t>演示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640B4E-3909-4A33-A460-3E537D343403}" type="slidenum">
              <a:rPr lang="zh-CN" altLang="en-US" smtClean="0"/>
              <a:t>40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38175" y="685800"/>
            <a:ext cx="55816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演示</a:t>
            </a:r>
            <a:endParaRPr lang="en-US" altLang="zh-CN" dirty="0" smtClean="0"/>
          </a:p>
          <a:p>
            <a:pPr>
              <a:defRPr/>
            </a:pPr>
            <a:r>
              <a:rPr lang="en-US" altLang="zh-CN" sz="1200" dirty="0" smtClean="0"/>
              <a:t>shutdown    –h    now   	</a:t>
            </a:r>
            <a:r>
              <a:rPr lang="zh-CN" altLang="en-US" sz="1200" dirty="0" smtClean="0"/>
              <a:t>立该进行关机 </a:t>
            </a:r>
            <a:endParaRPr lang="en-US" altLang="zh-CN" sz="1200" dirty="0" smtClean="0"/>
          </a:p>
          <a:p>
            <a:pPr>
              <a:defRPr/>
            </a:pPr>
            <a:r>
              <a:rPr lang="en-US" altLang="zh-CN" sz="1200" dirty="0" smtClean="0"/>
              <a:t>shudown      -h     1   		"hello, 1 </a:t>
            </a:r>
            <a:r>
              <a:rPr lang="zh-CN" altLang="en-US" sz="1200" dirty="0" smtClean="0"/>
              <a:t>分钟后会关机了</a:t>
            </a:r>
            <a:r>
              <a:rPr lang="en-US" altLang="zh-CN" sz="1200" dirty="0" smtClean="0"/>
              <a:t>"</a:t>
            </a:r>
          </a:p>
          <a:p>
            <a:pPr>
              <a:defRPr/>
            </a:pPr>
            <a:r>
              <a:rPr lang="en-US" altLang="zh-CN" sz="1200" dirty="0" smtClean="0"/>
              <a:t>shutdown    –r     now  	 </a:t>
            </a:r>
            <a:r>
              <a:rPr lang="zh-CN" altLang="en-US" sz="1200" dirty="0" smtClean="0"/>
              <a:t>现在重新启动计算机 </a:t>
            </a:r>
          </a:p>
          <a:p>
            <a:pPr>
              <a:defRPr/>
            </a:pPr>
            <a:r>
              <a:rPr lang="en-US" altLang="zh-CN" sz="1200" dirty="0" smtClean="0"/>
              <a:t>halt		        	</a:t>
            </a:r>
            <a:r>
              <a:rPr lang="zh-CN" altLang="en-US" sz="1200" dirty="0" smtClean="0"/>
              <a:t>关机，作用和上面一样</a:t>
            </a:r>
            <a:r>
              <a:rPr lang="en-US" altLang="zh-CN" sz="1200" dirty="0" smtClean="0"/>
              <a:t>.</a:t>
            </a:r>
          </a:p>
          <a:p>
            <a:pPr>
              <a:defRPr/>
            </a:pPr>
            <a:r>
              <a:rPr lang="en-US" altLang="zh-CN" sz="1200" dirty="0" smtClean="0"/>
              <a:t>reboot                     		</a:t>
            </a:r>
            <a:r>
              <a:rPr lang="zh-CN" altLang="en-US" sz="1200" dirty="0" smtClean="0"/>
              <a:t>现在重新启动计算机</a:t>
            </a:r>
            <a:endParaRPr lang="en-US" altLang="zh-CN" sz="1200" dirty="0" smtClean="0"/>
          </a:p>
          <a:p>
            <a:pPr>
              <a:defRPr/>
            </a:pPr>
            <a:r>
              <a:rPr lang="en-US" altLang="zh-CN" sz="1200" dirty="0" smtClean="0"/>
              <a:t>sync 			</a:t>
            </a:r>
            <a:r>
              <a:rPr lang="zh-CN" altLang="en-US" sz="1200" dirty="0" smtClean="0"/>
              <a:t>把内存的数据同步到磁盘</a:t>
            </a:r>
            <a:r>
              <a:rPr lang="en-US" altLang="zh-CN" sz="1200" dirty="0" smtClean="0"/>
              <a:t>.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640B4E-3909-4A33-A460-3E537D343403}" type="slidenum">
              <a:rPr lang="zh-CN" altLang="en-US" smtClean="0"/>
              <a:t>42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38175" y="685800"/>
            <a:ext cx="55816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mtClean="0"/>
              <a:t>演示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640B4E-3909-4A33-A460-3E537D343403}" type="slidenum">
              <a:rPr lang="zh-CN" altLang="en-US" smtClean="0"/>
              <a:t>43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38175" y="685800"/>
            <a:ext cx="55816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mtClean="0"/>
              <a:t>1)</a:t>
            </a:r>
            <a:r>
              <a:rPr lang="zh-CN" altLang="en-US" smtClean="0"/>
              <a:t>案例</a:t>
            </a:r>
            <a:r>
              <a:rPr lang="en-US" altLang="zh-CN" smtClean="0"/>
              <a:t>1:</a:t>
            </a:r>
            <a:r>
              <a:rPr lang="zh-CN" altLang="en-US" smtClean="0"/>
              <a:t>添加一个用户</a:t>
            </a:r>
            <a:r>
              <a:rPr lang="en-US" altLang="zh-CN" smtClean="0"/>
              <a:t> xiaoming</a:t>
            </a:r>
          </a:p>
          <a:p>
            <a:r>
              <a:rPr lang="en-US" altLang="zh-CN" smtClean="0"/>
              <a:t>useradd xiaoming</a:t>
            </a:r>
          </a:p>
          <a:p>
            <a:endParaRPr lang="en-US" altLang="zh-CN" smtClean="0"/>
          </a:p>
          <a:p>
            <a:r>
              <a:rPr lang="en-US" altLang="zh-CN" smtClean="0"/>
              <a:t>2</a:t>
            </a:r>
            <a:r>
              <a:rPr lang="zh-CN" altLang="en-US" smtClean="0"/>
              <a:t>）指定或者修改密码</a:t>
            </a:r>
            <a:endParaRPr lang="en-US" altLang="zh-CN" smtClean="0"/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zh-CN" altLang="en-US" smtClean="0"/>
              <a:t>案例</a:t>
            </a:r>
            <a:r>
              <a:rPr lang="en-US" altLang="zh-CN" smtClean="0"/>
              <a:t>: passwd    xiaoming 	【</a:t>
            </a:r>
            <a:r>
              <a:rPr lang="zh-CN" altLang="en-US" smtClean="0"/>
              <a:t>修改</a:t>
            </a:r>
            <a:r>
              <a:rPr lang="en-US" altLang="zh-CN" smtClean="0"/>
              <a:t>xiaomiing</a:t>
            </a:r>
            <a:r>
              <a:rPr lang="zh-CN" altLang="en-US" smtClean="0"/>
              <a:t>的密码</a:t>
            </a:r>
            <a:r>
              <a:rPr lang="en-US" altLang="zh-CN" smtClean="0"/>
              <a:t>】</a:t>
            </a:r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zh-CN" altLang="en-US" sz="1200" smtClean="0"/>
              <a:t>说明</a:t>
            </a:r>
            <a:r>
              <a:rPr lang="en-US" altLang="zh-CN" sz="1200" smtClean="0"/>
              <a:t>: </a:t>
            </a:r>
            <a:r>
              <a:rPr lang="zh-CN" altLang="en-US" sz="1200" smtClean="0"/>
              <a:t>当创建用户成功后，会自动的创建和用户同名的家目录。</a:t>
            </a:r>
            <a:endParaRPr lang="en-US" altLang="zh-CN" sz="1200" smtClean="0"/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zh-CN" altLang="en-US" sz="1200" smtClean="0"/>
              <a:t>也可以通过 </a:t>
            </a:r>
            <a:r>
              <a:rPr lang="en-US" altLang="zh-CN" sz="1200" smtClean="0"/>
              <a:t>useradd -d  </a:t>
            </a:r>
            <a:r>
              <a:rPr lang="zh-CN" altLang="en-US" sz="1200" smtClean="0"/>
              <a:t>指定目录   新的用户名，给新创建的用户指定家目录</a:t>
            </a:r>
            <a:r>
              <a:rPr lang="zh-CN" altLang="en-US" smtClean="0"/>
              <a:t>。</a:t>
            </a:r>
            <a:endParaRPr lang="en-US" altLang="zh-CN" smtClean="0"/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640B4E-3909-4A33-A460-3E537D343403}" type="slidenum">
              <a:rPr lang="zh-CN" altLang="en-US" smtClean="0"/>
              <a:t>45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38175" y="685800"/>
            <a:ext cx="55816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mtClean="0"/>
          </a:p>
          <a:p>
            <a:r>
              <a:rPr lang="en-US" altLang="zh-CN" smtClean="0"/>
              <a:t>1</a:t>
            </a:r>
            <a:r>
              <a:rPr lang="zh-CN" altLang="en-US" smtClean="0"/>
              <a:t>）指定或者修改密码</a:t>
            </a:r>
            <a:endParaRPr lang="en-US" altLang="zh-CN" smtClean="0"/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zh-CN" altLang="en-US" smtClean="0"/>
              <a:t>案例</a:t>
            </a:r>
            <a:r>
              <a:rPr lang="en-US" altLang="zh-CN" smtClean="0"/>
              <a:t>: passwd    xiaoming 	【</a:t>
            </a:r>
            <a:r>
              <a:rPr lang="zh-CN" altLang="en-US" smtClean="0"/>
              <a:t>修改</a:t>
            </a:r>
            <a:r>
              <a:rPr lang="en-US" altLang="zh-CN" smtClean="0"/>
              <a:t>xiaomiing</a:t>
            </a:r>
            <a:r>
              <a:rPr lang="zh-CN" altLang="en-US" smtClean="0"/>
              <a:t>的密码</a:t>
            </a:r>
            <a:r>
              <a:rPr lang="en-US" altLang="zh-CN" smtClean="0"/>
              <a:t>】</a:t>
            </a:r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endParaRPr lang="en-US" altLang="zh-CN" smtClean="0"/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endParaRPr lang="en-US" altLang="zh-CN" smtClean="0"/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en-US" altLang="zh-CN" smtClean="0"/>
              <a:t>----------------------------------------------------------------</a:t>
            </a:r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endParaRPr lang="en-US" altLang="zh-CN" smtClean="0"/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AutoNum type="arabicParenR"/>
              <a:defRPr/>
            </a:pPr>
            <a:r>
              <a:rPr lang="zh-CN" altLang="en-US" smtClean="0"/>
              <a:t>删除用户</a:t>
            </a:r>
            <a:r>
              <a:rPr lang="en-US" altLang="zh-CN" smtClean="0"/>
              <a:t>xiaoming</a:t>
            </a:r>
            <a:r>
              <a:rPr lang="zh-CN" altLang="en-US" smtClean="0"/>
              <a:t>，但是要保留家目录</a:t>
            </a:r>
            <a:endParaRPr lang="en-US" altLang="zh-CN" smtClean="0"/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AutoNum type="arabicParenR"/>
              <a:defRPr/>
            </a:pPr>
            <a:r>
              <a:rPr lang="zh-CN" altLang="en-US" smtClean="0"/>
              <a:t>删除用户以及用户主目录</a:t>
            </a:r>
            <a:endParaRPr lang="en-US" altLang="zh-CN" smtClean="0">
              <a:solidFill>
                <a:srgbClr val="0070C0"/>
              </a:solidFill>
            </a:endParaRPr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en-US" altLang="zh-CN" sz="1200" smtClean="0"/>
              <a:t>userdel   xiaoming  		【</a:t>
            </a:r>
            <a:r>
              <a:rPr lang="zh-CN" altLang="en-US" sz="1200" smtClean="0"/>
              <a:t>删除用户</a:t>
            </a:r>
            <a:r>
              <a:rPr lang="en-US" altLang="zh-CN" sz="1200" smtClean="0"/>
              <a:t>xiaoming</a:t>
            </a:r>
            <a:r>
              <a:rPr lang="zh-CN" altLang="en-US" sz="1200" smtClean="0"/>
              <a:t>，但是要保留家目录</a:t>
            </a:r>
            <a:r>
              <a:rPr lang="en-US" altLang="zh-CN" sz="1200" smtClean="0"/>
              <a:t>】 </a:t>
            </a:r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en-US" altLang="zh-CN" sz="1200" b="1" smtClean="0"/>
              <a:t>userdel    -r  xiaoming  </a:t>
            </a:r>
            <a:r>
              <a:rPr lang="en-US" altLang="zh-CN" sz="1200" smtClean="0"/>
              <a:t>	【</a:t>
            </a:r>
            <a:r>
              <a:rPr lang="zh-CN" altLang="en-US" sz="1200" smtClean="0"/>
              <a:t>删除用户以及用户主目录</a:t>
            </a:r>
            <a:r>
              <a:rPr lang="en-US" altLang="zh-CN" sz="1200" smtClean="0"/>
              <a:t>】</a:t>
            </a:r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endParaRPr lang="en-US" altLang="zh-CN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640B4E-3909-4A33-A460-3E537D343403}" type="slidenum">
              <a:rPr lang="zh-CN" altLang="en-US" smtClean="0"/>
              <a:t>46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38175" y="685800"/>
            <a:ext cx="55816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mtClean="0"/>
              <a:t>切换用户：</a:t>
            </a:r>
            <a:r>
              <a:rPr lang="en-US" altLang="zh-CN" b="1" smtClean="0"/>
              <a:t>su  –  </a:t>
            </a:r>
            <a:r>
              <a:rPr lang="zh-CN" altLang="en-US" b="1" smtClean="0"/>
              <a:t>切换用户名</a:t>
            </a:r>
          </a:p>
          <a:p>
            <a:r>
              <a:rPr lang="zh-CN" altLang="en-US" smtClean="0"/>
              <a:t>细节：从高权限到低权限用户，不需要密码，反之需要输入密码。</a:t>
            </a:r>
            <a:endParaRPr lang="en-US" altLang="zh-CN" smtClean="0"/>
          </a:p>
          <a:p>
            <a:endParaRPr lang="en-US" altLang="zh-CN" smtClean="0"/>
          </a:p>
          <a:p>
            <a:r>
              <a:rPr lang="zh-CN" altLang="en-US" smtClean="0"/>
              <a:t>查看当前用户</a:t>
            </a:r>
            <a:r>
              <a:rPr lang="en-US" altLang="zh-CN" smtClean="0"/>
              <a:t>/</a:t>
            </a:r>
            <a:r>
              <a:rPr lang="zh-CN" altLang="en-US" smtClean="0"/>
              <a:t>登录用户：</a:t>
            </a:r>
            <a:r>
              <a:rPr lang="en-US" altLang="zh-CN" b="1" smtClean="0"/>
              <a:t>whoami/ who am I</a:t>
            </a:r>
          </a:p>
          <a:p>
            <a:r>
              <a:rPr lang="zh-CN" altLang="en-US" b="1" smtClean="0"/>
              <a:t>会显示你是使用哪个用户登录的，方便追踪，所以大家对自己的操作负责，比较安全。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640B4E-3909-4A33-A460-3E537D343403}" type="slidenum">
              <a:rPr lang="zh-CN" altLang="en-US" smtClean="0"/>
              <a:t>47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38175" y="685800"/>
            <a:ext cx="55816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美国贝尔实验室是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晶体管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太阳能电池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、数字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交换机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/>
              </a:rPr>
              <a:t>通信卫星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/>
              </a:rPr>
              <a:t>有声电影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、等许多重大发明的诞生地。自成立年以来，贝尔实验室共获得两万七千多项专利，平均每个工作日获得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项多专利。一共获得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8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项诺贝尔奖（其中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项物理学奖，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项化学奖）。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Unix </a:t>
            </a:r>
            <a:r>
              <a:rPr lang="zh-CN" altLang="en-US" dirty="0" smtClean="0"/>
              <a:t>的使用成本很高，不是想用就用的起的</a:t>
            </a:r>
            <a:endParaRPr lang="en-US" altLang="zh-CN" dirty="0" smtClean="0"/>
          </a:p>
          <a:p>
            <a:r>
              <a:rPr lang="en-US" altLang="zh-CN" dirty="0" smtClean="0"/>
              <a:t>1. 5</a:t>
            </a:r>
            <a:r>
              <a:rPr lang="zh-CN" altLang="en-US" dirty="0" smtClean="0"/>
              <a:t>万美元起价 </a:t>
            </a:r>
            <a:r>
              <a:rPr lang="en-US" altLang="zh-CN" dirty="0" smtClean="0"/>
              <a:t>【</a:t>
            </a:r>
            <a:r>
              <a:rPr lang="zh-CN" altLang="en-US" dirty="0" smtClean="0"/>
              <a:t>当时可以购买一套美国别墅</a:t>
            </a:r>
            <a:r>
              <a:rPr lang="en-US" altLang="zh-CN" dirty="0" smtClean="0"/>
              <a:t>】</a:t>
            </a:r>
          </a:p>
          <a:p>
            <a:r>
              <a:rPr lang="en-US" altLang="zh-CN" dirty="0" smtClean="0"/>
              <a:t>2. </a:t>
            </a:r>
            <a:r>
              <a:rPr lang="zh-CN" altLang="en-US" dirty="0" smtClean="0"/>
              <a:t>性能高端服务器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1943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年汤普逊出生于美国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8"/>
              </a:rPr>
              <a:t>新奥尔良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1960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年就读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9"/>
              </a:rPr>
              <a:t>加州大学伯克利分校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主修电气工程，取得了电子工程硕士的学位。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1966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年加入了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0"/>
              </a:rPr>
              <a:t>贝尔实验室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。汤普逊参与了贝尔实验室与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1"/>
              </a:rPr>
              <a:t>麻省理工学院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以及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2"/>
              </a:rPr>
              <a:t>通用电气公司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联合开发的一套多用户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3"/>
              </a:rPr>
              <a:t>分时操作系统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，名叫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Multics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，同时他自己写了一个“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star travel”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游戏可运行于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Multics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之上。贝尔实验室后来撤出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Multics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计划。汤普逊只好找到一台老式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PDP-7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机器，重写了他的“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star travel”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游戏。</a:t>
            </a: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在开发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Multics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的期间，汤普逊创造出了名为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Bon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的程式语言。汤普逊花了一个月的时间开发了全新的操作系统，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UNiplexed Information and Computing System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UNICS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），可执行于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PDP-7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机器之上，后来改称为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UNIX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。第一版的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Unix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就是基于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语言来开发的。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Bon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语言在进行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4"/>
              </a:rPr>
              <a:t>系统编程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时不够强大，所以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Thompson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Ritchie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对其进行了改造，并于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1971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年共同发明了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语言。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1973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Thompson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Ritchie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用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语言重写了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UNIX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。安装于</a:t>
            </a:r>
            <a:r>
              <a:rPr lang="en-US" altLang="zh-C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5"/>
              </a:rPr>
              <a:t>PDP-11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的机器之上。</a:t>
            </a:r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1983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年，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6"/>
              </a:rPr>
              <a:t>美国计算机协会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将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7"/>
              </a:rPr>
              <a:t>杜林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奖（图灵奖）授予汤普逊与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8"/>
              </a:rPr>
              <a:t>丹尼斯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2000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12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月时，汤普逊退休，离开贝尔实验室，成为了一名飞行员。</a:t>
            </a:r>
          </a:p>
          <a:p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理查德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·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马修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·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斯托曼</a:t>
            </a:r>
            <a:r>
              <a:rPr lang="zh-CN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是世界最著名的黑客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毕业于哈佛大学，是美国国家工程院院士。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取得最大的成就，就是发起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GNU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计划，提倡软件的源码可以被阅读并在规定下进行改版。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640B4E-3909-4A33-A460-3E537D343403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38175" y="685800"/>
            <a:ext cx="55816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mtClean="0"/>
              <a:t>切换用户：</a:t>
            </a:r>
            <a:r>
              <a:rPr lang="en-US" altLang="zh-CN" b="1" smtClean="0"/>
              <a:t>su  –  </a:t>
            </a:r>
            <a:r>
              <a:rPr lang="zh-CN" altLang="en-US" b="1" smtClean="0"/>
              <a:t>切换用户名</a:t>
            </a:r>
          </a:p>
          <a:p>
            <a:r>
              <a:rPr lang="zh-CN" altLang="en-US" smtClean="0"/>
              <a:t>细节：从高权限到低权限用户，不需要密码，反之需要输入密码。</a:t>
            </a:r>
            <a:endParaRPr lang="en-US" altLang="zh-CN" smtClean="0"/>
          </a:p>
          <a:p>
            <a:endParaRPr lang="en-US" altLang="zh-CN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640B4E-3909-4A33-A460-3E537D343403}" type="slidenum">
              <a:rPr lang="zh-CN" altLang="en-US" smtClean="0"/>
              <a:t>48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38175" y="685800"/>
            <a:ext cx="55816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mtClean="0"/>
          </a:p>
          <a:p>
            <a:r>
              <a:rPr lang="zh-CN" altLang="en-US" smtClean="0"/>
              <a:t>查看当前用户</a:t>
            </a:r>
            <a:r>
              <a:rPr lang="en-US" altLang="zh-CN" smtClean="0"/>
              <a:t>/</a:t>
            </a:r>
            <a:r>
              <a:rPr lang="zh-CN" altLang="en-US" smtClean="0"/>
              <a:t>登录用户：</a:t>
            </a:r>
            <a:r>
              <a:rPr lang="en-US" altLang="zh-CN" b="1" smtClean="0"/>
              <a:t>whoami/ who am I</a:t>
            </a:r>
          </a:p>
          <a:p>
            <a:r>
              <a:rPr lang="zh-CN" altLang="en-US" b="1" smtClean="0"/>
              <a:t>会显示你是使用哪个用户登录的，方便追踪，所以大家对自己的操作负责，比较安全。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640B4E-3909-4A33-A460-3E537D343403}" type="slidenum">
              <a:rPr lang="zh-CN" altLang="en-US" smtClean="0"/>
              <a:t>49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38175" y="685800"/>
            <a:ext cx="55816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640B4E-3909-4A33-A460-3E537D343403}" type="slidenum">
              <a:rPr lang="zh-CN" altLang="en-US" smtClean="0"/>
              <a:t>50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38175" y="685800"/>
            <a:ext cx="55816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640B4E-3909-4A33-A460-3E537D343403}" type="slidenum">
              <a:rPr lang="zh-CN" altLang="en-US" smtClean="0"/>
              <a:t>51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38175" y="685800"/>
            <a:ext cx="55816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640B4E-3909-4A33-A460-3E537D343403}" type="slidenum">
              <a:rPr lang="zh-CN" altLang="en-US" smtClean="0"/>
              <a:t>52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38175" y="685800"/>
            <a:ext cx="55816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640B4E-3909-4A33-A460-3E537D343403}" type="slidenum">
              <a:rPr lang="zh-CN" altLang="en-US" smtClean="0"/>
              <a:t>53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38175" y="685800"/>
            <a:ext cx="55816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640B4E-3909-4A33-A460-3E537D343403}" type="slidenum">
              <a:rPr lang="zh-CN" altLang="en-US" smtClean="0"/>
              <a:t>55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38175" y="685800"/>
            <a:ext cx="55816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步骤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endParaRPr lang="zh-CN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启动时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-&gt;enter -&gt;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进入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grub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的引导界面 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-&gt; 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看到一个菜单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-&gt; e [edit] -&gt;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会看到三个菜单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【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选中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kernel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的菜单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】-》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输入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e[edit]=&gt; 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最后添加 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 [single] =&gt; 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输入</a:t>
            </a:r>
            <a:r>
              <a:rPr lang="en-US" altLang="zh-CN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enter (</a:t>
            </a:r>
            <a:r>
              <a:rPr lang="zh-CN" alt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表示保存</a:t>
            </a:r>
            <a:r>
              <a:rPr lang="en-US" altLang="zh-CN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=》 </a:t>
            </a:r>
            <a:r>
              <a:rPr lang="zh-CN" alt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输入</a:t>
            </a:r>
            <a:r>
              <a:rPr lang="en-US" altLang="zh-CN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 (reboot) =&gt; </a:t>
            </a:r>
            <a:r>
              <a:rPr lang="zh-CN" alt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进入到单用户模式，修改密码或者修改有错误的配置文件</a:t>
            </a:r>
            <a:r>
              <a:rPr lang="en-US" altLang="zh-CN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zh-CN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640B4E-3909-4A33-A460-3E537D343403}" type="slidenum">
              <a:rPr lang="zh-CN" altLang="en-US" smtClean="0"/>
              <a:t>56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38175" y="685800"/>
            <a:ext cx="55816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dirty="0" smtClean="0"/>
              <a:t>案例：查看</a:t>
            </a:r>
            <a:r>
              <a:rPr lang="en-US" altLang="zh-CN" sz="1200" dirty="0" smtClean="0"/>
              <a:t>ls</a:t>
            </a:r>
            <a:r>
              <a:rPr lang="zh-CN" altLang="en-US" sz="1200" dirty="0" smtClean="0"/>
              <a:t>命令的帮助信息</a:t>
            </a:r>
            <a:endParaRPr lang="en-US" altLang="zh-CN" sz="120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[root@hadoop101 ~]# man ls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百度 ： 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ls 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的使用 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结果更加直接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]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[root@hadoop101 ~]# help cd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640B4E-3909-4A33-A460-3E537D343403}" type="slidenum">
              <a:rPr lang="zh-CN" altLang="en-US" smtClean="0"/>
              <a:t>57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38175" y="685800"/>
            <a:ext cx="55816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[root@hadoop101 ~]# pwd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[root@hadoop101 ~]# ls</a:t>
            </a:r>
            <a:r>
              <a:rPr lang="en-US" altLang="zh-CN" sz="1200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-l //  ls -al </a:t>
            </a:r>
            <a:endParaRPr lang="en-US" altLang="zh-CN" sz="120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sz="120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sz="120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640B4E-3909-4A33-A460-3E537D343403}" type="slidenum">
              <a:rPr lang="zh-CN" altLang="en-US" smtClean="0"/>
              <a:t>58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38175" y="685800"/>
            <a:ext cx="55816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mtClean="0"/>
              <a:t>linux</a:t>
            </a:r>
            <a:r>
              <a:rPr lang="zh-CN" altLang="en-US" smtClean="0"/>
              <a:t>的完成的称呼应该是 </a:t>
            </a:r>
            <a:r>
              <a:rPr lang="en-US" altLang="zh-CN" smtClean="0"/>
              <a:t>GNU/Linux ,</a:t>
            </a:r>
            <a:r>
              <a:rPr lang="zh-CN" altLang="en-US" smtClean="0"/>
              <a:t>我们简称</a:t>
            </a:r>
            <a:r>
              <a:rPr lang="en-US" altLang="zh-CN" smtClean="0"/>
              <a:t>Linux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640B4E-3909-4A33-A460-3E537D343403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38175" y="685800"/>
            <a:ext cx="55816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640B4E-3909-4A33-A460-3E537D343403}" type="slidenum">
              <a:rPr lang="zh-CN" altLang="en-US" smtClean="0"/>
              <a:t>59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38175" y="685800"/>
            <a:ext cx="55816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640B4E-3909-4A33-A460-3E537D343403}" type="slidenum">
              <a:rPr lang="zh-CN" altLang="en-US" smtClean="0"/>
              <a:t>60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38175" y="685800"/>
            <a:ext cx="55816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640B4E-3909-4A33-A460-3E537D343403}" type="slidenum">
              <a:rPr lang="zh-CN" altLang="en-US" smtClean="0"/>
              <a:t>61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38175" y="685800"/>
            <a:ext cx="55816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640B4E-3909-4A33-A460-3E537D343403}" type="slidenum">
              <a:rPr lang="zh-CN" altLang="en-US" smtClean="0"/>
              <a:t>62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38175" y="685800"/>
            <a:ext cx="55816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\cp</a:t>
            </a:r>
            <a:r>
              <a:rPr lang="en-US" altLang="zh-CN" baseline="0" dirty="0" smtClean="0"/>
              <a:t> </a:t>
            </a:r>
            <a:r>
              <a:rPr lang="en-US" altLang="zh-CN" sz="1200" dirty="0" smtClean="0"/>
              <a:t>source dest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640B4E-3909-4A33-A460-3E537D343403}" type="slidenum">
              <a:rPr lang="zh-CN" altLang="en-US" smtClean="0"/>
              <a:t>63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38175" y="685800"/>
            <a:ext cx="55816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640B4E-3909-4A33-A460-3E537D343403}" type="slidenum">
              <a:rPr lang="zh-CN" altLang="en-US" smtClean="0"/>
              <a:t>64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38175" y="685800"/>
            <a:ext cx="55816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640B4E-3909-4A33-A460-3E537D343403}" type="slidenum">
              <a:rPr lang="zh-CN" altLang="en-US" smtClean="0"/>
              <a:t>65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38175" y="685800"/>
            <a:ext cx="55816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640B4E-3909-4A33-A460-3E537D343403}" type="slidenum">
              <a:rPr lang="zh-CN" altLang="en-US" smtClean="0"/>
              <a:t>66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38175" y="685800"/>
            <a:ext cx="55816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640B4E-3909-4A33-A460-3E537D343403}" type="slidenum">
              <a:rPr lang="zh-CN" altLang="en-US" smtClean="0"/>
              <a:t>67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38175" y="685800"/>
            <a:ext cx="55816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640B4E-3909-4A33-A460-3E537D343403}" type="slidenum">
              <a:rPr lang="zh-CN" altLang="en-US" smtClean="0"/>
              <a:t>68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38175" y="685800"/>
            <a:ext cx="55816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1.javaEE</a:t>
            </a:r>
            <a:r>
              <a:rPr lang="zh-CN" altLang="en-US" dirty="0" smtClean="0"/>
              <a:t>和大数据一般使用</a:t>
            </a:r>
            <a:r>
              <a:rPr lang="en-US" altLang="zh-CN" dirty="0" smtClean="0"/>
              <a:t>CentOS</a:t>
            </a:r>
          </a:p>
          <a:p>
            <a:r>
              <a:rPr lang="en-US" altLang="zh-CN" dirty="0" smtClean="0"/>
              <a:t>2.Python</a:t>
            </a:r>
            <a:r>
              <a:rPr lang="zh-CN" altLang="en-US" dirty="0" smtClean="0"/>
              <a:t>一般使用</a:t>
            </a:r>
            <a:r>
              <a:rPr lang="en-US" altLang="zh-CN" dirty="0" smtClean="0"/>
              <a:t>ubuntu</a:t>
            </a:r>
          </a:p>
          <a:p>
            <a:endParaRPr lang="en-US" altLang="zh-CN" dirty="0" smtClean="0"/>
          </a:p>
          <a:p>
            <a:pPr marL="342900" indent="-342900">
              <a:spcBef>
                <a:spcPct val="0"/>
              </a:spcBef>
            </a:pPr>
            <a:r>
              <a:rPr kumimoji="1" lang="en-US" altLang="zh-CN" sz="1200" b="1" dirty="0" smtClean="0"/>
              <a:t>1991</a:t>
            </a:r>
            <a:r>
              <a:rPr kumimoji="1" lang="zh-CN" altLang="en-US" sz="1200" b="1" dirty="0" smtClean="0"/>
              <a:t>芬兰的研究生</a:t>
            </a:r>
            <a:r>
              <a:rPr kumimoji="1" lang="en-US" altLang="zh-CN" sz="1200" b="1" dirty="0" smtClean="0"/>
              <a:t>linus</a:t>
            </a:r>
            <a:r>
              <a:rPr kumimoji="1" lang="zh-CN" altLang="en-US" sz="1200" b="1" dirty="0" smtClean="0"/>
              <a:t>，编写了操作系统内核，</a:t>
            </a:r>
            <a:endParaRPr kumimoji="1" lang="en-US" altLang="zh-CN" sz="1200" b="1" dirty="0" smtClean="0"/>
          </a:p>
          <a:p>
            <a:pPr marL="342900" indent="-342900">
              <a:spcBef>
                <a:spcPct val="0"/>
              </a:spcBef>
            </a:pPr>
            <a:r>
              <a:rPr kumimoji="1" lang="en-US" altLang="zh-CN" sz="1200" b="1" dirty="0" smtClean="0"/>
              <a:t>1995</a:t>
            </a:r>
            <a:r>
              <a:rPr kumimoji="1" lang="zh-CN" altLang="en-US" sz="1200" b="1" dirty="0" smtClean="0"/>
              <a:t>几家公司把这个内核集成到</a:t>
            </a:r>
            <a:r>
              <a:rPr kumimoji="1" lang="en-US" altLang="zh-CN" sz="1200" b="1" dirty="0" smtClean="0"/>
              <a:t>GPL</a:t>
            </a:r>
            <a:r>
              <a:rPr kumimoji="1" lang="zh-CN" altLang="en-US" sz="1200" b="1" dirty="0" smtClean="0"/>
              <a:t>中形成</a:t>
            </a:r>
            <a:r>
              <a:rPr kumimoji="1" lang="en-US" altLang="zh-CN" sz="1200" b="1" dirty="0" smtClean="0"/>
              <a:t>linux</a:t>
            </a:r>
            <a:r>
              <a:rPr kumimoji="1" lang="zh-CN" altLang="en-US" sz="1200" b="1" dirty="0" smtClean="0"/>
              <a:t>的发行版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640B4E-3909-4A33-A460-3E537D343403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38175" y="685800"/>
            <a:ext cx="55816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640B4E-3909-4A33-A460-3E537D343403}" type="slidenum">
              <a:rPr lang="zh-CN" altLang="en-US" smtClean="0"/>
              <a:t>69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38175" y="685800"/>
            <a:ext cx="55816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640B4E-3909-4A33-A460-3E537D343403}" type="slidenum">
              <a:rPr lang="zh-CN" altLang="en-US" smtClean="0"/>
              <a:t>70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38175" y="685800"/>
            <a:ext cx="55816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640B4E-3909-4A33-A460-3E537D343403}" type="slidenum">
              <a:rPr lang="zh-CN" altLang="en-US" smtClean="0"/>
              <a:t>71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38175" y="685800"/>
            <a:ext cx="55816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mtClean="0"/>
              <a:t>注意：软连接是从哪里进入，就从哪里退出</a:t>
            </a: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640B4E-3909-4A33-A460-3E537D343403}" type="slidenum">
              <a:rPr lang="zh-CN" altLang="en-US" smtClean="0"/>
              <a:t>72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38175" y="685800"/>
            <a:ext cx="55816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 algn="l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200" b="1" smtClean="0">
                <a:latin typeface="幼圆" pitchFamily="49" charset="-122"/>
                <a:ea typeface="幼圆" pitchFamily="49" charset="-122"/>
              </a:rPr>
              <a:t>1</a:t>
            </a:r>
            <a:r>
              <a:rPr kumimoji="1" lang="zh-CN" altLang="en-US" sz="1200" b="1" smtClean="0">
                <a:latin typeface="幼圆" pitchFamily="49" charset="-122"/>
                <a:ea typeface="幼圆" pitchFamily="49" charset="-122"/>
              </a:rPr>
              <a:t>、 </a:t>
            </a:r>
            <a:r>
              <a:rPr kumimoji="1" lang="en-US" altLang="zh-CN" sz="1200" b="1" smtClean="0">
                <a:latin typeface="幼圆" pitchFamily="49" charset="-122"/>
                <a:ea typeface="幼圆" pitchFamily="49" charset="-122"/>
              </a:rPr>
              <a:t>history 5</a:t>
            </a:r>
            <a:r>
              <a:rPr kumimoji="1" lang="zh-CN" altLang="en-US" sz="1200" b="1" smtClean="0">
                <a:latin typeface="幼圆" pitchFamily="49" charset="-122"/>
                <a:ea typeface="幼圆" pitchFamily="49" charset="-122"/>
              </a:rPr>
              <a:t>：此项说明会显示最近使用的</a:t>
            </a:r>
            <a:r>
              <a:rPr kumimoji="1" lang="en-US" altLang="zh-CN" sz="1200" b="1" smtClean="0">
                <a:latin typeface="幼圆" pitchFamily="49" charset="-122"/>
                <a:ea typeface="幼圆" pitchFamily="49" charset="-122"/>
              </a:rPr>
              <a:t>5</a:t>
            </a:r>
            <a:r>
              <a:rPr kumimoji="1" lang="zh-CN" altLang="en-US" sz="1200" b="1" smtClean="0">
                <a:latin typeface="幼圆" pitchFamily="49" charset="-122"/>
                <a:ea typeface="幼圆" pitchFamily="49" charset="-122"/>
              </a:rPr>
              <a:t>个命令。</a:t>
            </a:r>
          </a:p>
          <a:p>
            <a:pPr marL="342900" indent="-342900" algn="l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200" b="1" smtClean="0">
                <a:latin typeface="幼圆" pitchFamily="49" charset="-122"/>
                <a:ea typeface="幼圆" pitchFamily="49" charset="-122"/>
              </a:rPr>
              <a:t>2</a:t>
            </a:r>
            <a:r>
              <a:rPr kumimoji="1" lang="zh-CN" altLang="en-US" sz="1200" b="1" smtClean="0">
                <a:latin typeface="幼圆" pitchFamily="49" charset="-122"/>
                <a:ea typeface="幼圆" pitchFamily="49" charset="-122"/>
              </a:rPr>
              <a:t>、 </a:t>
            </a:r>
            <a:r>
              <a:rPr kumimoji="1" lang="en-US" altLang="zh-CN" sz="1200" b="1" smtClean="0">
                <a:latin typeface="幼圆" pitchFamily="49" charset="-122"/>
                <a:ea typeface="幼圆" pitchFamily="49" charset="-122"/>
              </a:rPr>
              <a:t>!5</a:t>
            </a:r>
            <a:r>
              <a:rPr kumimoji="1" lang="zh-CN" altLang="en-US" sz="1200" b="1" smtClean="0">
                <a:latin typeface="幼圆" pitchFamily="49" charset="-122"/>
                <a:ea typeface="幼圆" pitchFamily="49" charset="-122"/>
              </a:rPr>
              <a:t>：此项说明执行历史编号为</a:t>
            </a:r>
            <a:r>
              <a:rPr kumimoji="1" lang="en-US" altLang="zh-CN" sz="1200" b="1" smtClean="0">
                <a:latin typeface="幼圆" pitchFamily="49" charset="-122"/>
                <a:ea typeface="幼圆" pitchFamily="49" charset="-122"/>
              </a:rPr>
              <a:t>5</a:t>
            </a:r>
            <a:r>
              <a:rPr kumimoji="1" lang="zh-CN" altLang="en-US" sz="1200" b="1" smtClean="0">
                <a:latin typeface="幼圆" pitchFamily="49" charset="-122"/>
                <a:ea typeface="幼圆" pitchFamily="49" charset="-122"/>
              </a:rPr>
              <a:t>的命令。</a:t>
            </a:r>
          </a:p>
          <a:p>
            <a:pPr marL="342900" indent="-342900" algn="l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kumimoji="1" lang="en-US" altLang="zh-CN" sz="1200" b="1" smtClean="0">
                <a:latin typeface="幼圆" pitchFamily="49" charset="-122"/>
                <a:ea typeface="幼圆" pitchFamily="49" charset="-122"/>
              </a:rPr>
              <a:t>3</a:t>
            </a:r>
            <a:r>
              <a:rPr kumimoji="1" lang="zh-CN" altLang="en-US" sz="1200" b="1" smtClean="0">
                <a:latin typeface="幼圆" pitchFamily="49" charset="-122"/>
                <a:ea typeface="幼圆" pitchFamily="49" charset="-122"/>
              </a:rPr>
              <a:t>、 </a:t>
            </a:r>
            <a:r>
              <a:rPr kumimoji="1" lang="en-US" altLang="zh-CN" sz="1200" b="1" smtClean="0">
                <a:latin typeface="幼圆" pitchFamily="49" charset="-122"/>
                <a:ea typeface="幼圆" pitchFamily="49" charset="-122"/>
              </a:rPr>
              <a:t>!ls</a:t>
            </a:r>
            <a:r>
              <a:rPr kumimoji="1" lang="zh-CN" altLang="en-US" sz="1200" b="1" smtClean="0">
                <a:latin typeface="幼圆" pitchFamily="49" charset="-122"/>
                <a:ea typeface="幼圆" pitchFamily="49" charset="-122"/>
              </a:rPr>
              <a:t>：此项说明执行最后一次以</a:t>
            </a:r>
            <a:r>
              <a:rPr kumimoji="1" lang="zh-CN" altLang="en-US" sz="1200" b="1" smtClean="0">
                <a:latin typeface="新宋体" panose="02010609030101010101" pitchFamily="49" charset="-122"/>
                <a:ea typeface="幼圆" pitchFamily="49" charset="-122"/>
              </a:rPr>
              <a:t>“</a:t>
            </a:r>
            <a:r>
              <a:rPr kumimoji="1" lang="en-US" altLang="zh-CN" sz="1200" b="1" smtClean="0">
                <a:latin typeface="幼圆" pitchFamily="49" charset="-122"/>
                <a:ea typeface="幼圆" pitchFamily="49" charset="-122"/>
              </a:rPr>
              <a:t>ls</a:t>
            </a:r>
            <a:r>
              <a:rPr kumimoji="1" lang="en-US" altLang="zh-CN" sz="1200" b="1" smtClean="0">
                <a:latin typeface="新宋体" panose="02010609030101010101" pitchFamily="49" charset="-122"/>
                <a:ea typeface="幼圆" pitchFamily="49" charset="-122"/>
              </a:rPr>
              <a:t>”</a:t>
            </a:r>
            <a:r>
              <a:rPr kumimoji="1" lang="zh-CN" altLang="en-US" sz="1200" b="1" smtClean="0">
                <a:latin typeface="幼圆" pitchFamily="49" charset="-122"/>
                <a:ea typeface="幼圆" pitchFamily="49" charset="-122"/>
              </a:rPr>
              <a:t>开头的命令。</a:t>
            </a: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640B4E-3909-4A33-A460-3E537D343403}" type="slidenum">
              <a:rPr lang="zh-CN" altLang="en-US" smtClean="0"/>
              <a:t>73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38175" y="685800"/>
            <a:ext cx="55816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[root@hadoop101 ~]# date</a:t>
            </a:r>
            <a:endParaRPr lang="zh-CN" altLang="zh-CN" sz="120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2017</a:t>
            </a:r>
            <a:r>
              <a:rPr lang="zh-CN" altLang="zh-CN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</a:t>
            </a:r>
            <a:r>
              <a:rPr lang="en-US" altLang="zh-CN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06</a:t>
            </a:r>
            <a:r>
              <a:rPr lang="zh-CN" altLang="zh-CN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月</a:t>
            </a:r>
            <a:r>
              <a:rPr lang="en-US" altLang="zh-CN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19</a:t>
            </a:r>
            <a:r>
              <a:rPr lang="zh-CN" altLang="zh-CN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日 星期一</a:t>
            </a:r>
            <a:r>
              <a:rPr lang="en-US" altLang="zh-CN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20:53:30 CST</a:t>
            </a:r>
            <a:endParaRPr lang="zh-CN" altLang="zh-CN" sz="120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zh-CN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lang="en-US" altLang="zh-CN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zh-CN" altLang="zh-CN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）显示当前时间年月日</a:t>
            </a:r>
          </a:p>
          <a:p>
            <a:r>
              <a:rPr lang="en-US" altLang="zh-CN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[root@hadoop101 ~]# date +%Y%m%d</a:t>
            </a:r>
            <a:endParaRPr lang="zh-CN" altLang="zh-CN" sz="120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20170619</a:t>
            </a:r>
            <a:endParaRPr lang="zh-CN" altLang="zh-CN" sz="120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zh-CN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lang="en-US" altLang="zh-CN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zh-CN" altLang="zh-CN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）显示当前时间年月日时分秒</a:t>
            </a:r>
          </a:p>
          <a:p>
            <a:r>
              <a:rPr lang="en-US" altLang="zh-CN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[root@hadoop101 ~]# date "+%Y-%m-%d %H:%M:%S"</a:t>
            </a:r>
            <a:endParaRPr lang="zh-CN" altLang="zh-CN" sz="120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2017-06-19 20:54:58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640B4E-3909-4A33-A460-3E537D343403}" type="slidenum">
              <a:rPr lang="zh-CN" altLang="en-US" smtClean="0"/>
              <a:t>74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38175" y="685800"/>
            <a:ext cx="55816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[root@hadoop101 ~]# date -s "2017-06-19 20:52:18"</a:t>
            </a:r>
          </a:p>
          <a:p>
            <a:endParaRPr lang="en-US" altLang="zh-CN" sz="120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zh-CN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lang="en-US" altLang="zh-CN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zh-CN" altLang="zh-CN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）查看当前月的日历</a:t>
            </a:r>
          </a:p>
          <a:p>
            <a:r>
              <a:rPr lang="en-US" altLang="zh-CN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[root@hadoop101 ~]# cal</a:t>
            </a:r>
            <a:endParaRPr lang="zh-CN" altLang="zh-CN" sz="120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zh-CN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lang="en-US" altLang="zh-CN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zh-CN" altLang="zh-CN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）查看</a:t>
            </a:r>
            <a:r>
              <a:rPr lang="en-US" altLang="zh-CN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2017</a:t>
            </a:r>
            <a:r>
              <a:rPr lang="zh-CN" altLang="zh-CN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年的日历</a:t>
            </a:r>
          </a:p>
          <a:p>
            <a:r>
              <a:rPr lang="en-US" altLang="zh-CN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[root@hadoop101 ~]# cal 2017</a:t>
            </a:r>
            <a:endParaRPr lang="zh-CN" altLang="zh-CN" sz="120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640B4E-3909-4A33-A460-3E537D343403}" type="slidenum">
              <a:rPr lang="zh-CN" altLang="en-US" smtClean="0"/>
              <a:t>75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38175" y="685800"/>
            <a:ext cx="55816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）按文件名：根据名称查找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目录下的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filename.txt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文件。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[root@hadoop101 ~]# find xiyou/ -name *.txt</a:t>
            </a:r>
            <a:endParaRPr lang="zh-CN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）按拥有者：查找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/opt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目录下，用户名称为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nobody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的文件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[root@hadoop101 ~]# find xiyou/ -user nobody</a:t>
            </a:r>
            <a:endParaRPr lang="zh-CN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）按文件大小：在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/home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目录下查找大于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200m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的文件（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+n 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大于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-n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小于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n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等于）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[root@hadoop101 ~]find /home -size +204800</a:t>
            </a:r>
            <a:endParaRPr lang="zh-CN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640B4E-3909-4A33-A460-3E537D343403}" type="slidenum">
              <a:rPr lang="zh-CN" altLang="en-US" smtClean="0"/>
              <a:t>76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38175" y="685800"/>
            <a:ext cx="55816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[root@hadoop101 ~]# updated</a:t>
            </a:r>
            <a:endParaRPr lang="zh-CN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[root@hadoop101 ~]#locate tmp 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locate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xxx | grep xxx</a:t>
            </a:r>
            <a:endParaRPr lang="zh-CN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640B4E-3909-4A33-A460-3E537D343403}" type="slidenum">
              <a:rPr lang="zh-CN" altLang="en-US" smtClean="0"/>
              <a:t>77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38175" y="685800"/>
            <a:ext cx="55816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[root@hadoop101 ~]# cat</a:t>
            </a:r>
            <a:r>
              <a:rPr lang="en-US" altLang="zh-CN" sz="1200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/home/hello.txt</a:t>
            </a:r>
            <a:r>
              <a:rPr lang="en-US" altLang="zh-CN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| grep -n</a:t>
            </a:r>
            <a:r>
              <a:rPr lang="en-US" altLang="zh-CN" sz="1200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yes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640B4E-3909-4A33-A460-3E537D343403}" type="slidenum">
              <a:rPr lang="zh-CN" altLang="en-US" smtClean="0"/>
              <a:t>78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38175" y="685800"/>
            <a:ext cx="55816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640B4E-3909-4A33-A460-3E537D343403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38175" y="685800"/>
            <a:ext cx="55816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[root@hadoop101 ~]# gzip /home/hello.txt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640B4E-3909-4A33-A460-3E537D343403}" type="slidenum">
              <a:rPr lang="zh-CN" altLang="en-US" smtClean="0"/>
              <a:t>79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38175" y="685800"/>
            <a:ext cx="55816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1" dirty="0" smtClean="0"/>
              <a:t>zip -r mypackage.zip</a:t>
            </a:r>
            <a:r>
              <a:rPr lang="en-US" altLang="zh-CN" b="1" baseline="0" dirty="0" smtClean="0"/>
              <a:t> /home/*</a:t>
            </a:r>
          </a:p>
          <a:p>
            <a:r>
              <a:rPr lang="en-US" altLang="zh-CN" b="1" baseline="0" dirty="0" smtClean="0"/>
              <a:t>unzip -d /opt/tmp mypackage.zip</a:t>
            </a:r>
            <a:endParaRPr lang="zh-CN" altLang="en-US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640B4E-3909-4A33-A460-3E537D343403}" type="slidenum">
              <a:rPr lang="zh-CN" altLang="en-US" smtClean="0"/>
              <a:t>80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38175" y="685800"/>
            <a:ext cx="55816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）压缩多个文件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[root@hadoop101 opt]# tar -zcvf houma.tar.gz houge.txt bailongma.txt </a:t>
            </a:r>
            <a:endParaRPr lang="zh-CN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houge.txt</a:t>
            </a:r>
            <a:endParaRPr lang="zh-CN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bailongma.txt</a:t>
            </a:r>
            <a:endParaRPr lang="zh-CN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[root@hadoop101 opt]# ls</a:t>
            </a:r>
            <a:endParaRPr lang="zh-CN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houma.tar.gz houge.txt bailongma.txt </a:t>
            </a:r>
            <a:endParaRPr lang="zh-CN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）压缩目录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[root@hadoop101 ~]# tar -zcvf xiyou.tar.gz xiyou/</a:t>
            </a:r>
            <a:endParaRPr lang="zh-CN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xiyou/</a:t>
            </a:r>
            <a:endParaRPr lang="zh-CN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xiyou/mingjie/</a:t>
            </a:r>
            <a:endParaRPr lang="zh-CN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xiyou/dssz/</a:t>
            </a:r>
            <a:endParaRPr lang="zh-CN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xiyou/dssz/houge.txt</a:t>
            </a:r>
            <a:endParaRPr lang="zh-CN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）解压到当前目录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[root@hadoop101 ~]# tar -zxvf houma.tar.gz</a:t>
            </a:r>
            <a:endParaRPr lang="zh-CN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）解压到指定目录</a:t>
            </a:r>
          </a:p>
          <a:p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[root@hadoop101 ~]# tar -zxvf xiyou.tar.gz -C /opt</a:t>
            </a:r>
            <a:endParaRPr lang="zh-CN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[root@hadoop101 ~]# ll /opt/</a:t>
            </a:r>
            <a:endParaRPr lang="zh-CN" altLang="en-US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640B4E-3909-4A33-A460-3E537D343403}" type="slidenum">
              <a:rPr lang="zh-CN" altLang="en-US" smtClean="0"/>
              <a:t>81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38175" y="685800"/>
            <a:ext cx="55816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640B4E-3909-4A33-A460-3E537D343403}" type="slidenum">
              <a:rPr lang="zh-CN" altLang="en-US" smtClean="0"/>
              <a:t>83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38175" y="685800"/>
            <a:ext cx="55816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640B4E-3909-4A33-A460-3E537D343403}" type="slidenum">
              <a:rPr lang="zh-CN" altLang="en-US" smtClean="0"/>
              <a:t>84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38175" y="685800"/>
            <a:ext cx="55816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1" smtClean="0">
                <a:ea typeface="宋体" panose="02010600030101010101" pitchFamily="2" charset="-122"/>
              </a:rPr>
              <a:t>groupadd monster</a:t>
            </a:r>
          </a:p>
          <a:p>
            <a:r>
              <a:rPr lang="en-US" altLang="zh-CN" b="1" smtClean="0">
                <a:ea typeface="宋体" panose="02010600030101010101" pitchFamily="2" charset="-122"/>
              </a:rPr>
              <a:t>useradd -g monster fox</a:t>
            </a: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640B4E-3909-4A33-A460-3E537D343403}" type="slidenum">
              <a:rPr lang="zh-CN" altLang="en-US" smtClean="0"/>
              <a:t>85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38175" y="685800"/>
            <a:ext cx="55816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640B4E-3909-4A33-A460-3E537D343403}" type="slidenum">
              <a:rPr lang="zh-CN" altLang="en-US" smtClean="0"/>
              <a:t>86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38175" y="685800"/>
            <a:ext cx="55816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640B4E-3909-4A33-A460-3E537D343403}" type="slidenum">
              <a:rPr lang="zh-CN" altLang="en-US" smtClean="0"/>
              <a:t>87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38175" y="685800"/>
            <a:ext cx="55816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l</a:t>
            </a:r>
            <a:r>
              <a:rPr lang="zh-CN" altLang="en-US" dirty="0" smtClean="0"/>
              <a:t>是链接，相当于</a:t>
            </a:r>
            <a:r>
              <a:rPr lang="en-US" altLang="zh-CN" dirty="0" smtClean="0"/>
              <a:t>windows</a:t>
            </a:r>
            <a:r>
              <a:rPr lang="zh-CN" altLang="en-US" dirty="0" smtClean="0"/>
              <a:t>的快捷方式</a:t>
            </a:r>
            <a:br>
              <a:rPr lang="zh-CN" altLang="en-US" dirty="0" smtClean="0"/>
            </a:br>
            <a:r>
              <a:rPr lang="en-US" altLang="zh-CN" dirty="0" smtClean="0"/>
              <a:t>d</a:t>
            </a:r>
            <a:r>
              <a:rPr lang="zh-CN" altLang="en-US" dirty="0" smtClean="0"/>
              <a:t>是目录，相当于</a:t>
            </a:r>
            <a:r>
              <a:rPr lang="en-US" altLang="zh-CN" dirty="0" smtClean="0"/>
              <a:t>windows</a:t>
            </a:r>
            <a:r>
              <a:rPr lang="zh-CN" altLang="en-US" dirty="0" smtClean="0"/>
              <a:t>的文件夹</a:t>
            </a:r>
            <a:br>
              <a:rPr lang="zh-CN" altLang="en-US" dirty="0" smtClean="0"/>
            </a:br>
            <a:r>
              <a:rPr lang="en-US" altLang="zh-CN" dirty="0" smtClean="0"/>
              <a:t>c</a:t>
            </a:r>
            <a:r>
              <a:rPr lang="zh-CN" altLang="en-US" dirty="0" smtClean="0"/>
              <a:t>是</a:t>
            </a:r>
            <a:r>
              <a:rPr lang="zh-CN" altLang="en-US" sz="120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字符设备</a:t>
            </a:r>
            <a:r>
              <a:rPr lang="zh-CN" altLang="en-US" dirty="0" smtClean="0"/>
              <a:t>文件，鼠标，键盘算是</a:t>
            </a:r>
            <a:br>
              <a:rPr lang="zh-CN" altLang="en-US" dirty="0" smtClean="0"/>
            </a:br>
            <a:r>
              <a:rPr lang="en-US" altLang="zh-CN" dirty="0" smtClean="0"/>
              <a:t>b</a:t>
            </a:r>
            <a:r>
              <a:rPr lang="zh-CN" altLang="en-US" dirty="0" smtClean="0"/>
              <a:t>是块设备，硬盘就是一个例子</a:t>
            </a:r>
            <a:endParaRPr lang="en-US" altLang="zh-CN" dirty="0" smtClean="0"/>
          </a:p>
          <a:p>
            <a:endParaRPr lang="en-US" altLang="zh-CN" dirty="0" smtClean="0"/>
          </a:p>
          <a:p>
            <a:pPr marL="342900" indent="-342900">
              <a:lnSpc>
                <a:spcPct val="130000"/>
              </a:lnSpc>
              <a:buAutoNum type="arabicParenR"/>
            </a:pPr>
            <a:r>
              <a:rPr lang="zh-CN" altLang="en-US" sz="1200" dirty="0" smtClean="0"/>
              <a:t>第</a:t>
            </a:r>
            <a:r>
              <a:rPr lang="en-US" altLang="zh-CN" sz="1200" dirty="0" smtClean="0"/>
              <a:t>0</a:t>
            </a:r>
            <a:r>
              <a:rPr lang="zh-CN" altLang="en-US" sz="1200" dirty="0" smtClean="0"/>
              <a:t>位确定文件类型</a:t>
            </a:r>
            <a:r>
              <a:rPr lang="en-US" altLang="zh-CN" sz="1200" dirty="0" smtClean="0"/>
              <a:t>(d, - , l , c , b)</a:t>
            </a:r>
          </a:p>
          <a:p>
            <a:pPr marL="342900" indent="-342900">
              <a:lnSpc>
                <a:spcPct val="130000"/>
              </a:lnSpc>
              <a:buAutoNum type="arabicParenR"/>
            </a:pPr>
            <a:r>
              <a:rPr lang="zh-CN" altLang="en-US" sz="1200" dirty="0" smtClean="0"/>
              <a:t>第</a:t>
            </a:r>
            <a:r>
              <a:rPr lang="en-US" altLang="zh-CN" sz="1200" dirty="0" smtClean="0"/>
              <a:t>1-3</a:t>
            </a:r>
            <a:r>
              <a:rPr lang="zh-CN" altLang="en-US" sz="1200" dirty="0" smtClean="0"/>
              <a:t>位确定所有者（该文件的所有者）拥有该文件的权限。</a:t>
            </a:r>
            <a:r>
              <a:rPr lang="en-US" altLang="zh-CN" sz="1200" dirty="0" smtClean="0"/>
              <a:t>---User</a:t>
            </a:r>
          </a:p>
          <a:p>
            <a:pPr marL="342900" indent="-342900">
              <a:lnSpc>
                <a:spcPct val="130000"/>
              </a:lnSpc>
              <a:buAutoNum type="arabicParenR"/>
            </a:pPr>
            <a:r>
              <a:rPr lang="zh-CN" altLang="en-US" sz="1200" dirty="0" smtClean="0"/>
              <a:t>第</a:t>
            </a:r>
            <a:r>
              <a:rPr lang="en-US" altLang="zh-CN" sz="1200" dirty="0" smtClean="0"/>
              <a:t>4-6</a:t>
            </a:r>
            <a:r>
              <a:rPr lang="zh-CN" altLang="en-US" sz="1200" dirty="0" smtClean="0"/>
              <a:t>位确定所属组（同用户组的）拥有该文件的权限，</a:t>
            </a:r>
            <a:r>
              <a:rPr lang="en-US" altLang="zh-CN" sz="1200" dirty="0" smtClean="0"/>
              <a:t>---Group</a:t>
            </a:r>
          </a:p>
          <a:p>
            <a:pPr marL="342900" indent="-342900">
              <a:lnSpc>
                <a:spcPct val="130000"/>
              </a:lnSpc>
              <a:buAutoNum type="arabicParenR"/>
            </a:pPr>
            <a:r>
              <a:rPr lang="zh-CN" altLang="en-US" sz="1200" dirty="0" smtClean="0"/>
              <a:t>第</a:t>
            </a:r>
            <a:r>
              <a:rPr lang="en-US" altLang="zh-CN" sz="1200" dirty="0" smtClean="0"/>
              <a:t>7-9</a:t>
            </a:r>
            <a:r>
              <a:rPr lang="zh-CN" altLang="en-US" sz="1200" dirty="0" smtClean="0"/>
              <a:t>位确定其他用户拥有该文件的权限 </a:t>
            </a:r>
            <a:r>
              <a:rPr lang="en-US" altLang="zh-CN" sz="1200" dirty="0" smtClean="0"/>
              <a:t>---Other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640B4E-3909-4A33-A460-3E537D343403}" type="slidenum">
              <a:rPr lang="zh-CN" altLang="en-US" smtClean="0"/>
              <a:t>88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38175" y="685800"/>
            <a:ext cx="55816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640B4E-3909-4A33-A460-3E537D343403}" type="slidenum">
              <a:rPr lang="zh-CN" altLang="en-US" smtClean="0"/>
              <a:t>89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38175" y="685800"/>
            <a:ext cx="55816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640B4E-3909-4A33-A460-3E537D343403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38175" y="685800"/>
            <a:ext cx="55816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640B4E-3909-4A33-A460-3E537D343403}" type="slidenum">
              <a:rPr lang="zh-CN" altLang="en-US" smtClean="0"/>
              <a:t>90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38175" y="685800"/>
            <a:ext cx="55816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en-US" altLang="zh-CN" smtClean="0"/>
              <a:t>chmod u=rwx,g=rx,o=rx abc : </a:t>
            </a:r>
            <a:r>
              <a:rPr lang="zh-CN" altLang="en-US" smtClean="0"/>
              <a:t>同上 </a:t>
            </a:r>
            <a:r>
              <a:rPr lang="en-US" altLang="zh-CN" smtClean="0"/>
              <a:t>u=</a:t>
            </a:r>
            <a:r>
              <a:rPr lang="zh-CN" altLang="en-US" smtClean="0"/>
              <a:t>用户权限 </a:t>
            </a:r>
            <a:r>
              <a:rPr lang="en-US" altLang="zh-CN" smtClean="0"/>
              <a:t>g=</a:t>
            </a:r>
            <a:r>
              <a:rPr lang="zh-CN" altLang="en-US" smtClean="0"/>
              <a:t>组权限 </a:t>
            </a:r>
            <a:r>
              <a:rPr lang="en-US" altLang="zh-CN" smtClean="0"/>
              <a:t>o=</a:t>
            </a:r>
            <a:r>
              <a:rPr lang="zh-CN" altLang="en-US" smtClean="0"/>
              <a:t>不同组其他用户权限</a:t>
            </a:r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en-US" altLang="zh-CN" smtClean="0"/>
              <a:t>chmod u-x,g+w abc : </a:t>
            </a:r>
            <a:r>
              <a:rPr lang="zh-CN" altLang="en-US" smtClean="0"/>
              <a:t>给</a:t>
            </a:r>
            <a:r>
              <a:rPr lang="en-US" altLang="zh-CN" smtClean="0"/>
              <a:t>abc</a:t>
            </a:r>
            <a:r>
              <a:rPr lang="zh-CN" altLang="en-US" smtClean="0"/>
              <a:t>去除用户执行的权限，增加组写的权限</a:t>
            </a:r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en-US" altLang="zh-CN" smtClean="0"/>
              <a:t>chmod a+r abc </a:t>
            </a:r>
            <a:r>
              <a:rPr lang="zh-CN" altLang="en-US" smtClean="0"/>
              <a:t>：给所有用户添加读的权限</a:t>
            </a:r>
            <a:endParaRPr lang="en-US" altLang="zh-CN" smtClean="0"/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640B4E-3909-4A33-A460-3E537D343403}" type="slidenum">
              <a:rPr lang="zh-CN" altLang="en-US" smtClean="0"/>
              <a:t>91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38175" y="685800"/>
            <a:ext cx="55816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zh-CN" altLang="en-US" sz="1200" smtClean="0"/>
              <a:t>要求：将 </a:t>
            </a:r>
            <a:r>
              <a:rPr lang="en-US" altLang="zh-CN" sz="1200" smtClean="0"/>
              <a:t>/home/abc </a:t>
            </a:r>
            <a:r>
              <a:rPr lang="zh-CN" altLang="en-US" sz="1200" smtClean="0"/>
              <a:t>文件的权限修改成  </a:t>
            </a:r>
            <a:r>
              <a:rPr lang="en-US" altLang="zh-CN" sz="1200" smtClean="0"/>
              <a:t>rwxr-xr-x, </a:t>
            </a:r>
            <a:r>
              <a:rPr lang="zh-CN" altLang="en-US" sz="1200" smtClean="0"/>
              <a:t>使用给数字的方式实现：</a:t>
            </a:r>
            <a:endParaRPr lang="en-US" altLang="zh-CN" sz="1200" smtClean="0"/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en-US" altLang="zh-CN" sz="1200" smtClean="0"/>
              <a:t>chmod 755 abc  : </a:t>
            </a:r>
            <a:r>
              <a:rPr lang="zh-CN" altLang="en-US" sz="1200" smtClean="0"/>
              <a:t>赋予</a:t>
            </a:r>
            <a:r>
              <a:rPr lang="en-US" altLang="zh-CN" sz="1200" smtClean="0"/>
              <a:t>abc</a:t>
            </a:r>
            <a:r>
              <a:rPr lang="zh-CN" altLang="en-US" sz="1200" smtClean="0"/>
              <a:t>权限</a:t>
            </a:r>
            <a:r>
              <a:rPr lang="en-US" altLang="zh-CN" sz="1200" smtClean="0"/>
              <a:t>rwxr-xr-x</a:t>
            </a: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640B4E-3909-4A33-A460-3E537D343403}" type="slidenum">
              <a:rPr lang="zh-CN" altLang="en-US" smtClean="0"/>
              <a:t>92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38175" y="685800"/>
            <a:ext cx="55816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 smtClean="0"/>
              <a:t>chown   -R tom   /home/kkk </a:t>
            </a:r>
          </a:p>
          <a:p>
            <a:endParaRPr lang="en-US" altLang="zh-CN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 smtClean="0"/>
              <a:t>chown -R tom:police /home  </a:t>
            </a:r>
            <a:r>
              <a:rPr lang="zh-CN" altLang="en-US" sz="1200" dirty="0" smtClean="0"/>
              <a:t>表示将</a:t>
            </a:r>
            <a:r>
              <a:rPr lang="en-US" altLang="zh-CN" sz="1200" dirty="0" smtClean="0"/>
              <a:t>home</a:t>
            </a:r>
            <a:r>
              <a:rPr lang="zh-CN" altLang="en-US" sz="1200" dirty="0" smtClean="0"/>
              <a:t>和</a:t>
            </a:r>
            <a:r>
              <a:rPr lang="en-US" altLang="zh-CN" sz="1200" dirty="0" smtClean="0"/>
              <a:t>home</a:t>
            </a:r>
            <a:r>
              <a:rPr lang="zh-CN" altLang="en-US" sz="1200" dirty="0" smtClean="0"/>
              <a:t>下的所有文件和目录都改成 </a:t>
            </a:r>
            <a:r>
              <a:rPr lang="en-US" altLang="zh-CN" sz="1200" dirty="0" smtClean="0"/>
              <a:t>tom</a:t>
            </a:r>
            <a:r>
              <a:rPr lang="zh-CN" altLang="en-US" sz="1200" dirty="0" smtClean="0"/>
              <a:t>和</a:t>
            </a:r>
            <a:r>
              <a:rPr lang="en-US" altLang="zh-CN" sz="1200" dirty="0" smtClean="0"/>
              <a:t>police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640B4E-3909-4A33-A460-3E537D343403}" type="slidenum">
              <a:rPr lang="zh-CN" altLang="en-US" smtClean="0"/>
              <a:t>93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38175" y="685800"/>
            <a:ext cx="55816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AutoNum type="arabicParenR"/>
              <a:defRPr/>
            </a:pPr>
            <a:r>
              <a:rPr lang="zh-CN" altLang="en-US" sz="1200" dirty="0" smtClean="0"/>
              <a:t>请将 </a:t>
            </a:r>
            <a:r>
              <a:rPr lang="en-US" altLang="zh-CN" sz="1200" dirty="0" smtClean="0"/>
              <a:t>/home/abc .txt </a:t>
            </a:r>
            <a:r>
              <a:rPr lang="zh-CN" altLang="en-US" sz="1200" dirty="0" smtClean="0"/>
              <a:t>文件的所在组修改成 </a:t>
            </a:r>
            <a:r>
              <a:rPr lang="en-US" altLang="zh-CN" sz="1200" dirty="0" smtClean="0"/>
              <a:t>shaolin (</a:t>
            </a:r>
            <a:r>
              <a:rPr lang="zh-CN" altLang="en-US" sz="1200" dirty="0" smtClean="0"/>
              <a:t>少林</a:t>
            </a:r>
            <a:r>
              <a:rPr lang="en-US" altLang="zh-CN" sz="1200" dirty="0" smtClean="0"/>
              <a:t>)</a:t>
            </a:r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en-US" altLang="zh-CN" sz="1200" dirty="0" smtClean="0"/>
              <a:t>chgrp shaolin  /home/abc.txt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AutoNum type="arabicParenR"/>
              <a:defRPr/>
            </a:pPr>
            <a:r>
              <a:rPr lang="zh-CN" altLang="en-US" sz="1200" dirty="0" smtClean="0"/>
              <a:t>请将 </a:t>
            </a:r>
            <a:r>
              <a:rPr lang="en-US" altLang="zh-CN" sz="1200" dirty="0" smtClean="0"/>
              <a:t>/home/kkk </a:t>
            </a:r>
            <a:r>
              <a:rPr lang="zh-CN" altLang="en-US" sz="1200" dirty="0" smtClean="0"/>
              <a:t>目录下所有的文件和目录的所在组都修改成</a:t>
            </a:r>
            <a:r>
              <a:rPr lang="en-US" altLang="zh-CN" sz="1200" dirty="0" smtClean="0"/>
              <a:t> shaolin(</a:t>
            </a:r>
            <a:r>
              <a:rPr lang="zh-CN" altLang="en-US" sz="1200" dirty="0" smtClean="0"/>
              <a:t>少林</a:t>
            </a:r>
            <a:r>
              <a:rPr lang="en-US" altLang="zh-CN" sz="1200" dirty="0" smtClean="0"/>
              <a:t>) </a:t>
            </a:r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endParaRPr lang="en-US" altLang="zh-CN" sz="1200" dirty="0" smtClean="0"/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en-US" altLang="zh-CN" sz="1200" dirty="0" smtClean="0"/>
              <a:t>chgrp -R shaolin  /home/kkk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640B4E-3909-4A33-A460-3E537D343403}" type="slidenum">
              <a:rPr lang="zh-CN" altLang="en-US" smtClean="0"/>
              <a:t>94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38175" y="685800"/>
            <a:ext cx="55816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640B4E-3909-4A33-A460-3E537D343403}" type="slidenum">
              <a:rPr lang="zh-CN" altLang="en-US" smtClean="0"/>
              <a:t>95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38175" y="685800"/>
            <a:ext cx="55816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640B4E-3909-4A33-A460-3E537D343403}" type="slidenum">
              <a:rPr lang="zh-CN" altLang="en-US" smtClean="0"/>
              <a:t>96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38175" y="685800"/>
            <a:ext cx="55816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640B4E-3909-4A33-A460-3E537D343403}" type="slidenum">
              <a:rPr lang="zh-CN" altLang="en-US" smtClean="0"/>
              <a:t>97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38175" y="685800"/>
            <a:ext cx="55816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b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640B4E-3909-4A33-A460-3E537D343403}" type="slidenum">
              <a:rPr lang="zh-CN" altLang="en-US" smtClean="0"/>
              <a:t>99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38175" y="685800"/>
            <a:ext cx="55816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b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640B4E-3909-4A33-A460-3E537D343403}" type="slidenum">
              <a:rPr lang="zh-CN" altLang="en-US" smtClean="0"/>
              <a:t>100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38175" y="685800"/>
            <a:ext cx="55816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640B4E-3909-4A33-A460-3E537D343403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38175" y="685800"/>
            <a:ext cx="55816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b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640B4E-3909-4A33-A460-3E537D343403}" type="slidenum">
              <a:rPr lang="zh-CN" altLang="en-US" smtClean="0"/>
              <a:t>101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38175" y="685800"/>
            <a:ext cx="55816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b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640B4E-3909-4A33-A460-3E537D343403}" type="slidenum">
              <a:rPr lang="zh-CN" altLang="en-US" smtClean="0"/>
              <a:t>102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38175" y="685800"/>
            <a:ext cx="55816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b="1" dirty="0" smtClean="0"/>
              <a:t>案例</a:t>
            </a:r>
            <a:r>
              <a:rPr lang="en-US" altLang="zh-CN" sz="1200" b="1" dirty="0" smtClean="0"/>
              <a:t>1</a:t>
            </a:r>
            <a:r>
              <a:rPr lang="zh-CN" altLang="en-US" sz="1200" b="1" dirty="0" smtClean="0"/>
              <a:t>：每隔</a:t>
            </a:r>
            <a:r>
              <a:rPr lang="en-US" altLang="zh-CN" sz="1200" b="1" dirty="0" smtClean="0"/>
              <a:t>1</a:t>
            </a:r>
            <a:r>
              <a:rPr lang="zh-CN" altLang="en-US" sz="1200" b="1" dirty="0" smtClean="0"/>
              <a:t>分钟，就将当前的日期信息，追加到 </a:t>
            </a:r>
            <a:r>
              <a:rPr lang="en-US" altLang="zh-CN" sz="1200" b="1" dirty="0" smtClean="0"/>
              <a:t>/tmp/mydate </a:t>
            </a:r>
            <a:r>
              <a:rPr lang="zh-CN" altLang="en-US" sz="1200" b="1" dirty="0" smtClean="0"/>
              <a:t>文件中</a:t>
            </a:r>
            <a:endParaRPr lang="en-US" altLang="zh-CN" sz="1200" b="1" dirty="0" smtClean="0"/>
          </a:p>
          <a:p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*/1 date &gt;&gt; /tmp/mydate</a:t>
            </a:r>
          </a:p>
          <a:p>
            <a:endParaRPr lang="en-US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案例</a:t>
            </a:r>
            <a:r>
              <a:rPr lang="en-US" altLang="zh-CN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zh-CN" alt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</a:t>
            </a:r>
            <a:endParaRPr lang="en-US" altLang="zh-CN" sz="1200" b="1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indent="-228600">
              <a:buAutoNum type="arabicParenBoth"/>
            </a:pPr>
            <a:r>
              <a:rPr lang="en-US" altLang="zh-CN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vim</a:t>
            </a:r>
            <a:r>
              <a:rPr lang="en-US" altLang="zh-CN" sz="1200" b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/home/myshell.sh</a:t>
            </a:r>
          </a:p>
          <a:p>
            <a:pPr marL="0" indent="0">
              <a:buNone/>
            </a:pPr>
            <a:r>
              <a:rPr lang="en-US" altLang="zh-CN" sz="1200" b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date &gt;&gt; /home/mycal</a:t>
            </a:r>
          </a:p>
          <a:p>
            <a:pPr marL="0" indent="0">
              <a:buNone/>
            </a:pPr>
            <a:r>
              <a:rPr lang="en-US" altLang="zh-CN" sz="1200" b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cal &gt;&gt; /home/mycal</a:t>
            </a:r>
          </a:p>
          <a:p>
            <a:pPr marL="0" indent="0">
              <a:buNone/>
            </a:pPr>
            <a:r>
              <a:rPr lang="en-US" altLang="zh-CN" sz="1200" b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(2) </a:t>
            </a:r>
            <a:r>
              <a:rPr lang="zh-CN" altLang="en-US" sz="1200" b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给执行权限</a:t>
            </a:r>
            <a:endParaRPr lang="en-US" altLang="zh-CN" sz="1200" b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buNone/>
            </a:pPr>
            <a:r>
              <a:rPr lang="en-US" altLang="zh-CN" sz="1200" b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chomd 755 /home/myshell.sh</a:t>
            </a:r>
          </a:p>
          <a:p>
            <a:pPr marL="0" indent="0">
              <a:buNone/>
            </a:pPr>
            <a:r>
              <a:rPr lang="en-US" altLang="zh-CN" sz="1200" b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(3) </a:t>
            </a:r>
            <a:r>
              <a:rPr lang="zh-CN" altLang="en-US" sz="1200" b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加入到</a:t>
            </a:r>
            <a:r>
              <a:rPr lang="en-US" altLang="zh-CN" sz="1200" b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crontab </a:t>
            </a:r>
            <a:r>
              <a:rPr lang="zh-CN" altLang="en-US" sz="1200" b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列表</a:t>
            </a:r>
            <a:endParaRPr lang="en-US" altLang="zh-CN" sz="1200" b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buNone/>
            </a:pPr>
            <a:r>
              <a:rPr lang="en-US" altLang="zh-CN" sz="1200" b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crontab -e</a:t>
            </a:r>
          </a:p>
          <a:p>
            <a:pPr marL="0" indent="0">
              <a:buNone/>
            </a:pPr>
            <a:r>
              <a:rPr lang="en-US" altLang="zh-CN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*/1 * * * * /home/myshell.sh</a:t>
            </a:r>
          </a:p>
          <a:p>
            <a:pPr marL="0" indent="0">
              <a:buNone/>
            </a:pPr>
            <a:r>
              <a:rPr lang="en-US" altLang="zh-CN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zh-CN" alt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就可以执行</a:t>
            </a:r>
            <a:r>
              <a:rPr lang="en-US" altLang="zh-CN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zh-CN" alt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了，会看到</a:t>
            </a:r>
            <a:r>
              <a:rPr lang="en-US" altLang="zh-CN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mycal</a:t>
            </a:r>
            <a:r>
              <a:rPr lang="zh-CN" alt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文件生产的</a:t>
            </a:r>
            <a:endParaRPr lang="en-US" altLang="zh-CN" sz="1200" b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b="1" dirty="0" smtClean="0"/>
          </a:p>
          <a:p>
            <a:r>
              <a:rPr lang="zh-CN" altLang="en-US" b="1" dirty="0" smtClean="0"/>
              <a:t>案例</a:t>
            </a:r>
            <a:r>
              <a:rPr lang="en-US" altLang="zh-CN" b="1" dirty="0" smtClean="0"/>
              <a:t>3</a:t>
            </a:r>
            <a:r>
              <a:rPr lang="zh-CN" altLang="en-US" b="1" dirty="0" smtClean="0"/>
              <a:t>：简单版本</a:t>
            </a:r>
            <a:endParaRPr lang="en-US" altLang="zh-CN" b="1" dirty="0" smtClean="0"/>
          </a:p>
          <a:p>
            <a:r>
              <a:rPr lang="en-US" altLang="zh-CN" b="1" dirty="0" smtClean="0"/>
              <a:t>vi</a:t>
            </a:r>
            <a:r>
              <a:rPr lang="en-US" altLang="zh-CN" b="1" baseline="0" dirty="0" smtClean="0"/>
              <a:t>m /home/myback.sh</a:t>
            </a:r>
            <a:endParaRPr lang="en-US" altLang="zh-CN" b="1" dirty="0" smtClean="0"/>
          </a:p>
          <a:p>
            <a:r>
              <a:rPr lang="en-US" altLang="zh-CN" b="1" dirty="0" smtClean="0"/>
              <a:t>/usr/local/mysql/bin/mysqldump -u root -phello db2 &gt;&gt; /home/db2.bak</a:t>
            </a:r>
          </a:p>
          <a:p>
            <a:endParaRPr lang="en-US" altLang="zh-CN" b="1" dirty="0" smtClean="0"/>
          </a:p>
          <a:p>
            <a:r>
              <a:rPr lang="en-US" altLang="zh-CN" b="1" dirty="0" smtClean="0"/>
              <a:t>chmod 755 /home/db2.bak</a:t>
            </a:r>
          </a:p>
          <a:p>
            <a:r>
              <a:rPr lang="en-US" altLang="zh-CN" b="1" dirty="0" smtClean="0"/>
              <a:t>crontab -e</a:t>
            </a:r>
          </a:p>
          <a:p>
            <a:r>
              <a:rPr lang="en-US" altLang="zh-CN" b="1" dirty="0" smtClean="0"/>
              <a:t>0 2 * *</a:t>
            </a:r>
            <a:r>
              <a:rPr lang="en-US" altLang="zh-CN" b="1" baseline="0" dirty="0" smtClean="0"/>
              <a:t> * /home/myback.sh</a:t>
            </a:r>
            <a:r>
              <a:rPr lang="en-US" altLang="zh-CN" b="1" dirty="0" smtClean="0"/>
              <a:t> </a:t>
            </a:r>
          </a:p>
          <a:p>
            <a:endParaRPr lang="en-US" altLang="zh-CN" b="1" dirty="0" smtClean="0"/>
          </a:p>
          <a:p>
            <a:endParaRPr lang="en-US" altLang="zh-CN" b="1" dirty="0" smtClean="0"/>
          </a:p>
          <a:p>
            <a:endParaRPr lang="en-US" altLang="zh-CN" b="1" dirty="0" smtClean="0"/>
          </a:p>
          <a:p>
            <a:endParaRPr lang="en-US" altLang="zh-CN" b="1" dirty="0" smtClean="0"/>
          </a:p>
          <a:p>
            <a:r>
              <a:rPr lang="zh-CN" altLang="en-US" b="1" dirty="0" smtClean="0"/>
              <a:t>案例</a:t>
            </a:r>
            <a:r>
              <a:rPr lang="en-US" altLang="zh-CN" b="1" dirty="0" smtClean="0"/>
              <a:t>3:</a:t>
            </a:r>
            <a:r>
              <a:rPr lang="en-US" altLang="zh-CN" b="1" baseline="0" dirty="0" smtClean="0"/>
              <a:t> </a:t>
            </a:r>
            <a:r>
              <a:rPr lang="zh-CN" altLang="en-US" b="1" baseline="0" dirty="0" smtClean="0"/>
              <a:t>的完整版本</a:t>
            </a:r>
            <a:endParaRPr lang="en-US" altLang="zh-CN" b="1" baseline="0" dirty="0" smtClean="0"/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、编写备份脚本</a:t>
            </a:r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 /usr/sbin/mysql_dy_backup.sh</a:t>
            </a:r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#!/bin/bash</a:t>
            </a:r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备份路径</a:t>
            </a:r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BACKUP=/data/backup/sql/dy</a:t>
            </a:r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当前时间</a:t>
            </a:r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DATETIME=$(date +%Y-%m-%d_%H%M%S)</a:t>
            </a:r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echo "===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备份开始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==="</a:t>
            </a:r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echo "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备份文件存放于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${BACKUP}/$DATETIME.tar.gz"</a:t>
            </a:r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数据库地址</a:t>
            </a:r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HOST=localhost</a:t>
            </a:r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数据库用户名</a:t>
            </a:r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DB_USER=root</a:t>
            </a:r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数据库密码</a:t>
            </a:r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DB_PW=Ces123456</a:t>
            </a:r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创建备份目录</a:t>
            </a:r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 ! -d "${BACKUP}/$DATETIME" ] &amp;&amp; mkdir -p "${BACKUP}/$DATETIME"</a:t>
            </a:r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后台系统数据库</a:t>
            </a:r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DATABASE=dy_backgroundms</a:t>
            </a:r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mysqldump -u${DB_USER} -p${DB_PW} --host=$HOST -q -R --databases $DATABASE | gzip &gt; ${BACKUP}/$DATETIME/$DATABASE.sql.gz</a:t>
            </a:r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投入品监管数据库</a:t>
            </a:r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DATABASE=dy_firip</a:t>
            </a:r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mysqldump -u${DB_USER} -p${DB_PW} --host=$HOST -q -R --databases $DATABASE | gzip &gt; ${BACKUP}/$DATETIME/$DATABASE.sql.gz</a:t>
            </a:r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压缩成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tar.gz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包</a:t>
            </a:r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cd $BACKUP</a:t>
            </a:r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tar -zcvf $DATETIME.tar.gz $DATETIME</a:t>
            </a:r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删除备份目录</a:t>
            </a:r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rm -rf ${BACKUP}/$DATETIME</a:t>
            </a:r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删除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天前备份的数据</a:t>
            </a:r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find $BACKUP -mtime +10 -name "*.tar.gz" -exec rm -rf {} \;</a:t>
            </a:r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echo "===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备份成功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==="</a:t>
            </a:r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注：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find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linux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的查找命令，用户查找指定条件的文件</a:t>
            </a:r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-mtime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：标准语句写法</a:t>
            </a: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＋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：查找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天前的文件，这里用数字代表天数，＋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30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表示查找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30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天前的文件</a:t>
            </a:r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"*.*"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：希望查找的数据类型，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"*.jpg"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表示查找扩展名为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jpg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的所有文件，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"*"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表示查找所有文件，这个可以灵活运用，举一反三</a:t>
            </a:r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-exec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：固定写法</a:t>
            </a:r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rm -rf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：强制删除文件，包括目录</a:t>
            </a:r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{} \;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：固定写法，一对大括号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空格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+\</a:t>
            </a:r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、更改备份脚本权限</a:t>
            </a:r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chmod u+x /usr/sbin/mysql_dy_backup.sh</a:t>
            </a:r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、设置定时执行脚本任务</a:t>
            </a:r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crontab -e</a:t>
            </a:r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每天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17:30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执行</a:t>
            </a:r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30 17 * * * /usr/sbin/mysql_dy_backup.sh</a:t>
            </a:r>
          </a:p>
          <a:p>
            <a:endParaRPr lang="zh-CN" altLang="en-US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640B4E-3909-4A33-A460-3E537D343403}" type="slidenum">
              <a:rPr lang="zh-CN" altLang="en-US" smtClean="0"/>
              <a:t>103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38175" y="685800"/>
            <a:ext cx="55816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mbr</a:t>
            </a:r>
            <a:r>
              <a:rPr lang="zh-CN" altLang="en-US" dirty="0" smtClean="0"/>
              <a:t>分区：</a:t>
            </a:r>
            <a:endParaRPr lang="en-US" altLang="zh-CN" dirty="0" smtClean="0"/>
          </a:p>
          <a:p>
            <a:r>
              <a:rPr lang="en-US" altLang="zh-CN" dirty="0" smtClean="0"/>
              <a:t>1.</a:t>
            </a:r>
            <a:r>
              <a:rPr lang="zh-CN" altLang="en-US" dirty="0" smtClean="0"/>
              <a:t>最多支持四个主分区</a:t>
            </a:r>
            <a:endParaRPr lang="en-US" altLang="zh-CN" dirty="0" smtClean="0"/>
          </a:p>
          <a:p>
            <a:r>
              <a:rPr lang="en-US" altLang="zh-CN" dirty="0" smtClean="0"/>
              <a:t>2.</a:t>
            </a:r>
            <a:r>
              <a:rPr lang="zh-CN" altLang="en-US" dirty="0" smtClean="0"/>
              <a:t>系统只能安装在主分区</a:t>
            </a:r>
            <a:endParaRPr lang="en-US" altLang="zh-CN" dirty="0" smtClean="0"/>
          </a:p>
          <a:p>
            <a:r>
              <a:rPr lang="en-US" altLang="zh-CN" dirty="0" smtClean="0"/>
              <a:t>3.</a:t>
            </a:r>
            <a:r>
              <a:rPr lang="zh-CN" altLang="en-US" dirty="0" smtClean="0"/>
              <a:t>扩展分区要占一个主分区</a:t>
            </a:r>
            <a:endParaRPr lang="en-US" altLang="zh-CN" dirty="0" smtClean="0"/>
          </a:p>
          <a:p>
            <a:r>
              <a:rPr lang="en-US" altLang="zh-CN" dirty="0" smtClean="0"/>
              <a:t>4.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MBR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最大只支持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2TB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，但拥有最好的兼容性</a:t>
            </a:r>
            <a:endParaRPr lang="en-US" altLang="zh-CN" dirty="0" smtClean="0"/>
          </a:p>
          <a:p>
            <a:r>
              <a:rPr lang="en-US" altLang="zh-CN" dirty="0" smtClean="0"/>
              <a:t>gtp</a:t>
            </a:r>
            <a:r>
              <a:rPr lang="zh-CN" altLang="en-US" dirty="0" smtClean="0"/>
              <a:t>分区：</a:t>
            </a:r>
            <a:endParaRPr lang="en-US" altLang="zh-CN" dirty="0" smtClean="0"/>
          </a:p>
          <a:p>
            <a:r>
              <a:rPr lang="en-US" altLang="zh-CN" dirty="0" smtClean="0"/>
              <a:t>1.</a:t>
            </a:r>
            <a:r>
              <a:rPr lang="zh-CN" altLang="en-US" dirty="0" smtClean="0"/>
              <a:t>支持无限多个主分区（但操作系统可能限制</a:t>
            </a:r>
            <a:r>
              <a:rPr lang="zh-CN" altLang="en-US" baseline="0" dirty="0" smtClean="0"/>
              <a:t>，比如 </a:t>
            </a:r>
            <a:r>
              <a:rPr lang="en-US" altLang="zh-CN" baseline="0" dirty="0" smtClean="0"/>
              <a:t>windows</a:t>
            </a:r>
            <a:r>
              <a:rPr lang="zh-CN" altLang="en-US" baseline="0" dirty="0" smtClean="0"/>
              <a:t>下最多</a:t>
            </a:r>
            <a:r>
              <a:rPr lang="en-US" altLang="zh-CN" baseline="0" dirty="0" smtClean="0"/>
              <a:t>128</a:t>
            </a:r>
            <a:r>
              <a:rPr lang="zh-CN" altLang="en-US" baseline="0" dirty="0" smtClean="0"/>
              <a:t>个分区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r>
              <a:rPr lang="en-US" altLang="zh-CN" dirty="0" smtClean="0"/>
              <a:t>2.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最大支持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18EB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的大容量（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EB=1024 PB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PB=1024 TB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3.windows7 64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位以后支持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gtp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640B4E-3909-4A33-A460-3E537D343403}" type="slidenum">
              <a:rPr lang="zh-CN" altLang="en-US" smtClean="0"/>
              <a:t>105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38175" y="685800"/>
            <a:ext cx="55816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640B4E-3909-4A33-A460-3E537D343403}" type="slidenum">
              <a:rPr lang="zh-CN" altLang="en-US" smtClean="0"/>
              <a:t>106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38175" y="685800"/>
            <a:ext cx="55816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640B4E-3909-4A33-A460-3E537D343403}" type="slidenum">
              <a:rPr lang="zh-CN" altLang="en-US" smtClean="0"/>
              <a:t>107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38175" y="685800"/>
            <a:ext cx="55816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640B4E-3909-4A33-A460-3E537D343403}" type="slidenum">
              <a:rPr lang="zh-CN" altLang="en-US" smtClean="0"/>
              <a:t>108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38175" y="685800"/>
            <a:ext cx="55816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UUID: 40</a:t>
            </a:r>
            <a:r>
              <a:rPr lang="zh-CN" altLang="en-US" dirty="0" smtClean="0"/>
              <a:t>位的一个唯一字符串。当分区格式化后，就会得到一个</a:t>
            </a:r>
            <a:r>
              <a:rPr lang="en-US" altLang="zh-CN" dirty="0" smtClean="0"/>
              <a:t>UUID</a:t>
            </a:r>
            <a:r>
              <a:rPr lang="zh-CN" altLang="en-US" dirty="0" smtClean="0"/>
              <a:t>值。</a:t>
            </a:r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640B4E-3909-4A33-A460-3E537D343403}" type="slidenum">
              <a:rPr lang="zh-CN" altLang="en-US" smtClean="0"/>
              <a:t>109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38175" y="685800"/>
            <a:ext cx="55816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640B4E-3909-4A33-A460-3E537D343403}" type="slidenum">
              <a:rPr lang="zh-CN" altLang="en-US" smtClean="0"/>
              <a:t>110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38175" y="685800"/>
            <a:ext cx="55816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640B4E-3909-4A33-A460-3E537D343403}" type="slidenum">
              <a:rPr lang="zh-CN" altLang="en-US" smtClean="0"/>
              <a:t>111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744780"/>
            <a:ext cx="7772400" cy="1203924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182727"/>
            <a:ext cx="6400800" cy="1435346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2018/9/4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2018/9/4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24924"/>
            <a:ext cx="2057400" cy="4792291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24924"/>
            <a:ext cx="6019800" cy="4792291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2018/9/4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2018/9/4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609171"/>
            <a:ext cx="7772400" cy="1115514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380545"/>
            <a:ext cx="7772400" cy="1228625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2018/9/4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310536"/>
            <a:ext cx="4038600" cy="370667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310536"/>
            <a:ext cx="4038600" cy="370667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2018/9/4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57230"/>
            <a:ext cx="4040188" cy="523954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781183"/>
            <a:ext cx="4040188" cy="323603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9" y="1257230"/>
            <a:ext cx="4041775" cy="523954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9" y="1781183"/>
            <a:ext cx="4041775" cy="323603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2018/9/4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2018/9/4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2018/9/4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4" y="223623"/>
            <a:ext cx="3008313" cy="95169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23625"/>
            <a:ext cx="5111750" cy="479359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4" y="1175322"/>
            <a:ext cx="3008313" cy="384189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2018/9/4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931604"/>
            <a:ext cx="5486400" cy="46414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501853"/>
            <a:ext cx="5486400" cy="336994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395752"/>
            <a:ext cx="5486400" cy="65916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2018/9/4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24923"/>
            <a:ext cx="8229600" cy="9360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310536"/>
            <a:ext cx="8229600" cy="37066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5205734"/>
            <a:ext cx="2133600" cy="29903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2018/9/4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5205734"/>
            <a:ext cx="2895600" cy="29903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5205734"/>
            <a:ext cx="2133600" cy="29903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27.wmf"/><Relationship Id="rId4" Type="http://schemas.openxmlformats.org/officeDocument/2006/relationships/oleObject" Target="../embeddings/oleObject2.bin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48.wmf"/><Relationship Id="rId4" Type="http://schemas.openxmlformats.org/officeDocument/2006/relationships/oleObject" Target="../embeddings/oleObject9.bin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28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29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30.wmf"/><Relationship Id="rId4" Type="http://schemas.openxmlformats.org/officeDocument/2006/relationships/oleObject" Target="../embeddings/oleObject4.bin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baidu.com/" TargetMode="External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31.wmf"/><Relationship Id="rId4" Type="http://schemas.openxmlformats.org/officeDocument/2006/relationships/oleObject" Target="../embeddings/oleObject5.bin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hyperlink" Target="https://baike.baidu.com/item/Shell" TargetMode="External"/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hyperlink" Target="https://baike.baidu.com/item/RPM" TargetMode="Externa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hyperlink" Target="https://baike.baidu.com/item/windows" TargetMode="External"/><Relationship Id="rId7" Type="http://schemas.openxmlformats.org/officeDocument/2006/relationships/hyperlink" Target="https://baike.baidu.com/item/Linux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baike.baidu.com/item/UNIX" TargetMode="External"/><Relationship Id="rId5" Type="http://schemas.openxmlformats.org/officeDocument/2006/relationships/hyperlink" Target="https://baike.baidu.com/item/FTP" TargetMode="External"/><Relationship Id="rId4" Type="http://schemas.openxmlformats.org/officeDocument/2006/relationships/hyperlink" Target="https://baike.baidu.com/item/SFTP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39.wmf"/><Relationship Id="rId4" Type="http://schemas.openxmlformats.org/officeDocument/2006/relationships/oleObject" Target="../embeddings/oleObject6.bin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41.wmf"/><Relationship Id="rId4" Type="http://schemas.openxmlformats.org/officeDocument/2006/relationships/oleObject" Target="../embeddings/oleObject7.bin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42.wmf"/><Relationship Id="rId4" Type="http://schemas.openxmlformats.org/officeDocument/2006/relationships/oleObject" Target="../embeddings/oleObject8.bin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wmf"/><Relationship Id="rId3" Type="http://schemas.openxmlformats.org/officeDocument/2006/relationships/notesSlide" Target="../notesSlides/notesSlide5.xml"/><Relationship Id="rId7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6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22.GIF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26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07504" y="4709937"/>
            <a:ext cx="69847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</a:rPr>
              <a:t>尚</a:t>
            </a:r>
            <a:r>
              <a:rPr lang="zh-CN" altLang="en-US" sz="3200" b="1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</a:rPr>
              <a:t>硅谷</a:t>
            </a:r>
            <a:endParaRPr lang="zh-CN" altLang="en-US" sz="32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4" name="标题 1"/>
          <p:cNvSpPr>
            <a:spLocks noGrp="1"/>
          </p:cNvSpPr>
          <p:nvPr>
            <p:ph type="ctrTitle"/>
          </p:nvPr>
        </p:nvSpPr>
        <p:spPr>
          <a:xfrm>
            <a:off x="683568" y="2390674"/>
            <a:ext cx="7772400" cy="1203924"/>
          </a:xfrm>
        </p:spPr>
        <p:txBody>
          <a:bodyPr>
            <a:noAutofit/>
          </a:bodyPr>
          <a:lstStyle/>
          <a:p>
            <a:r>
              <a:rPr lang="en-US" altLang="zh-CN" sz="400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Linux</a:t>
            </a:r>
            <a:r>
              <a:rPr lang="zh-CN" altLang="en-US" sz="40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课程</a:t>
            </a:r>
            <a:r>
              <a:rPr lang="en-US" altLang="zh-CN" sz="400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br>
              <a:rPr lang="en-US" altLang="zh-CN" sz="400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400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br>
              <a:rPr lang="en-US" altLang="zh-CN" sz="400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300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讲</a:t>
            </a:r>
            <a:r>
              <a:rPr lang="zh-CN" altLang="en-US" sz="300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师：韩顺平</a:t>
            </a:r>
            <a:endParaRPr lang="zh-CN" altLang="en-US" sz="30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9"/>
          <p:cNvSpPr txBox="1">
            <a:spLocks noChangeArrowheads="1"/>
          </p:cNvSpPr>
          <p:nvPr/>
        </p:nvSpPr>
        <p:spPr bwMode="auto">
          <a:xfrm>
            <a:off x="467544" y="849719"/>
            <a:ext cx="7272338" cy="3970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2B2B2">
                    <a:alpha val="50195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l"/>
            </a:pPr>
            <a:r>
              <a:rPr lang="zh-CN" altLang="en-US" sz="2200" b="1" dirty="0" smtClean="0"/>
              <a:t>安装</a:t>
            </a:r>
            <a:r>
              <a:rPr lang="en-US" altLang="zh-CN" sz="2200" b="1" dirty="0" smtClean="0"/>
              <a:t>vm</a:t>
            </a:r>
            <a:r>
              <a:rPr lang="zh-CN" altLang="en-US" sz="2200" b="1" dirty="0" smtClean="0"/>
              <a:t>和</a:t>
            </a:r>
            <a:r>
              <a:rPr lang="en-US" altLang="zh-CN" sz="2200" b="1" dirty="0" smtClean="0"/>
              <a:t>Centos</a:t>
            </a:r>
            <a:endParaRPr lang="en-US" altLang="zh-CN" sz="2200" b="1" dirty="0"/>
          </a:p>
        </p:txBody>
      </p:sp>
      <p:sp>
        <p:nvSpPr>
          <p:cNvPr id="6" name="Text Box 9"/>
          <p:cNvSpPr txBox="1">
            <a:spLocks noChangeArrowheads="1"/>
          </p:cNvSpPr>
          <p:nvPr/>
        </p:nvSpPr>
        <p:spPr bwMode="auto">
          <a:xfrm>
            <a:off x="359348" y="1550192"/>
            <a:ext cx="8461127" cy="3083921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None/>
              <a:defRPr/>
            </a:pPr>
            <a:r>
              <a:rPr lang="zh-CN" altLang="en-US" sz="2200" b="1" dirty="0">
                <a:solidFill>
                  <a:srgbClr val="0070C0"/>
                </a:solidFill>
              </a:rPr>
              <a:t>基</a:t>
            </a:r>
            <a:r>
              <a:rPr lang="zh-CN" altLang="en-US" sz="2200" b="1" dirty="0" smtClean="0">
                <a:solidFill>
                  <a:srgbClr val="0070C0"/>
                </a:solidFill>
              </a:rPr>
              <a:t>本说明</a:t>
            </a:r>
            <a:r>
              <a:rPr lang="en-US" altLang="zh-CN" sz="2200" b="1" dirty="0" smtClean="0">
                <a:solidFill>
                  <a:srgbClr val="0070C0"/>
                </a:solidFill>
              </a:rPr>
              <a:t>:</a:t>
            </a:r>
          </a:p>
          <a:p>
            <a:pPr marL="342900" indent="-342900"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AutoNum type="arabicPeriod"/>
              <a:defRPr/>
            </a:pPr>
            <a:endParaRPr lang="en-US" altLang="zh-CN" sz="1800" dirty="0" smtClean="0"/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zh-CN" altLang="en-US" sz="1800" dirty="0"/>
              <a:t>学</a:t>
            </a:r>
            <a:r>
              <a:rPr lang="zh-CN" altLang="en-US" sz="1800" dirty="0" smtClean="0"/>
              <a:t>习</a:t>
            </a:r>
            <a:r>
              <a:rPr lang="en-US" altLang="zh-CN" sz="1800" dirty="0" smtClean="0"/>
              <a:t>Linux</a:t>
            </a:r>
            <a:r>
              <a:rPr lang="zh-CN" altLang="en-US" sz="1800" dirty="0" smtClean="0"/>
              <a:t>需要一个环境，我们需要创建一个虚拟机，然后在虚拟机上安装一个</a:t>
            </a:r>
            <a:r>
              <a:rPr lang="en-US" altLang="zh-CN" sz="1800" dirty="0" smtClean="0"/>
              <a:t>Centos</a:t>
            </a:r>
            <a:r>
              <a:rPr lang="zh-CN" altLang="en-US" sz="1800" dirty="0" smtClean="0"/>
              <a:t>系统来学习</a:t>
            </a:r>
            <a:endParaRPr lang="en-US" altLang="zh-CN" sz="1800" dirty="0" smtClean="0"/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endParaRPr lang="en-US" altLang="zh-CN" sz="1800" dirty="0"/>
          </a:p>
          <a:p>
            <a:pPr marL="342900" indent="-342900"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AutoNum type="arabicParenR"/>
              <a:defRPr/>
            </a:pPr>
            <a:r>
              <a:rPr lang="zh-CN" altLang="en-US" sz="1800" dirty="0" smtClean="0"/>
              <a:t>先安装</a:t>
            </a:r>
            <a:r>
              <a:rPr lang="en-US" altLang="zh-CN" sz="1800" dirty="0" smtClean="0"/>
              <a:t>virtual machine ,vm12  </a:t>
            </a:r>
            <a:endParaRPr lang="en-US" altLang="zh-CN" sz="1800" dirty="0"/>
          </a:p>
          <a:p>
            <a:pPr marL="342900" indent="-342900"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AutoNum type="arabicParenR"/>
              <a:defRPr/>
            </a:pPr>
            <a:r>
              <a:rPr lang="zh-CN" altLang="en-US" sz="1800" dirty="0" smtClean="0"/>
              <a:t>再安装</a:t>
            </a:r>
            <a:r>
              <a:rPr lang="en-US" altLang="zh-CN" sz="1800" dirty="0" smtClean="0"/>
              <a:t>Linux (CentOS )  </a:t>
            </a:r>
          </a:p>
          <a:p>
            <a:pPr marL="342900" indent="-342900"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AutoNum type="arabicParenR"/>
              <a:defRPr/>
            </a:pPr>
            <a:r>
              <a:rPr lang="zh-CN" altLang="en-US" sz="1800" dirty="0" smtClean="0"/>
              <a:t>原理示意图</a:t>
            </a:r>
            <a:endParaRPr lang="en-US" altLang="zh-CN" sz="1800" dirty="0" smtClean="0"/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endParaRPr lang="en-US" altLang="zh-CN" sz="1800" dirty="0"/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endParaRPr lang="en-US" altLang="zh-CN" sz="1800" dirty="0" smtClean="0"/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66793272"/>
              </p:ext>
            </p:extLst>
          </p:nvPr>
        </p:nvGraphicFramePr>
        <p:xfrm>
          <a:off x="755576" y="4176439"/>
          <a:ext cx="1224136" cy="5478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4" name="包装程序外壳对象" showAsIcon="1" r:id="rId4" imgW="1589040" imgH="711360" progId="Package">
                  <p:embed/>
                </p:oleObj>
              </mc:Choice>
              <mc:Fallback>
                <p:oleObj name="包装程序外壳对象" showAsIcon="1" r:id="rId4" imgW="1589040" imgH="71136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55576" y="4176439"/>
                        <a:ext cx="1224136" cy="5478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9"/>
          <p:cNvSpPr txBox="1">
            <a:spLocks noChangeArrowheads="1"/>
          </p:cNvSpPr>
          <p:nvPr/>
        </p:nvSpPr>
        <p:spPr bwMode="auto">
          <a:xfrm>
            <a:off x="467544" y="849719"/>
            <a:ext cx="7272338" cy="3970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2B2B2">
                    <a:alpha val="50195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zh-CN" sz="2200" b="1" smtClean="0"/>
              <a:t>crond </a:t>
            </a:r>
            <a:r>
              <a:rPr lang="zh-CN" altLang="en-US" sz="2200" b="1" smtClean="0"/>
              <a:t>任务调度</a:t>
            </a:r>
            <a:endParaRPr lang="en-US" altLang="zh-CN" sz="2200" b="1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67544" y="1440135"/>
            <a:ext cx="8424936" cy="405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zh-CN" altLang="en-US" sz="1600" dirty="0" smtClean="0"/>
              <a:t>  </a:t>
            </a:r>
            <a:r>
              <a:rPr lang="zh-CN" altLang="en-US" sz="1600" b="1" dirty="0" smtClean="0">
                <a:solidFill>
                  <a:srgbClr val="0070C0"/>
                </a:solidFill>
              </a:rPr>
              <a:t>快速入门</a:t>
            </a:r>
            <a:endParaRPr lang="zh-CN" altLang="en-US" sz="1600" b="1" dirty="0">
              <a:solidFill>
                <a:srgbClr val="0070C0"/>
              </a:solidFill>
            </a:endParaRPr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zh-CN" altLang="en-US" sz="1600" dirty="0"/>
              <a:t>      </a:t>
            </a:r>
            <a:r>
              <a:rPr lang="zh-CN" altLang="en-US" sz="1600" dirty="0" smtClean="0"/>
              <a:t>设</a:t>
            </a:r>
            <a:r>
              <a:rPr lang="zh-CN" altLang="en-US" sz="1600" dirty="0"/>
              <a:t>置任务调度文件：</a:t>
            </a:r>
            <a:r>
              <a:rPr lang="en-US" altLang="zh-CN" sz="1600" dirty="0"/>
              <a:t>/etc/crontab</a:t>
            </a:r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en-US" altLang="zh-CN" sz="1600" dirty="0" smtClean="0"/>
              <a:t>      </a:t>
            </a:r>
            <a:r>
              <a:rPr lang="zh-CN" altLang="en-US" sz="1600" dirty="0" smtClean="0"/>
              <a:t>设</a:t>
            </a:r>
            <a:r>
              <a:rPr lang="zh-CN" altLang="en-US" sz="1600" dirty="0"/>
              <a:t>置个人任务调度。执行</a:t>
            </a:r>
            <a:r>
              <a:rPr lang="en-US" altLang="zh-CN" sz="1600" dirty="0"/>
              <a:t>crontab –e</a:t>
            </a:r>
            <a:r>
              <a:rPr lang="zh-CN" altLang="en-US" sz="1600" dirty="0"/>
              <a:t>命令。</a:t>
            </a:r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zh-CN" altLang="en-US" sz="1600" dirty="0" smtClean="0"/>
              <a:t>       接</a:t>
            </a:r>
            <a:r>
              <a:rPr lang="zh-CN" altLang="en-US" sz="1600" dirty="0"/>
              <a:t>着输入任务到调度文件</a:t>
            </a:r>
            <a:br>
              <a:rPr lang="zh-CN" altLang="en-US" sz="1600" dirty="0"/>
            </a:br>
            <a:r>
              <a:rPr lang="zh-CN" altLang="en-US" sz="1600" dirty="0" smtClean="0"/>
              <a:t>       如：</a:t>
            </a:r>
            <a:r>
              <a:rPr lang="en-US" altLang="zh-CN" sz="1600" b="1" dirty="0" smtClean="0">
                <a:solidFill>
                  <a:srgbClr val="00B050"/>
                </a:solidFill>
              </a:rPr>
              <a:t>*/1 </a:t>
            </a:r>
            <a:r>
              <a:rPr lang="en-US" altLang="zh-CN" sz="1600" b="1" dirty="0">
                <a:solidFill>
                  <a:srgbClr val="00B050"/>
                </a:solidFill>
              </a:rPr>
              <a:t>* * * *</a:t>
            </a:r>
            <a:r>
              <a:rPr lang="en-US" altLang="zh-CN" sz="1600" dirty="0"/>
              <a:t> </a:t>
            </a:r>
            <a:r>
              <a:rPr lang="en-US" altLang="zh-CN" sz="1600" b="1" dirty="0" smtClean="0"/>
              <a:t>ls –l  /etc/</a:t>
            </a:r>
            <a:r>
              <a:rPr lang="en-US" altLang="zh-CN" sz="1600" dirty="0" smtClean="0"/>
              <a:t> </a:t>
            </a:r>
            <a:r>
              <a:rPr lang="en-US" altLang="zh-CN" sz="1600" dirty="0"/>
              <a:t>&gt; /</a:t>
            </a:r>
            <a:r>
              <a:rPr lang="en-US" altLang="zh-CN" sz="1600" dirty="0" smtClean="0"/>
              <a:t>tmp/to.txt   </a:t>
            </a:r>
            <a:endParaRPr lang="en-US" altLang="zh-CN" sz="1600" dirty="0"/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zh-CN" altLang="en-US" sz="1600" dirty="0" smtClean="0"/>
              <a:t>       </a:t>
            </a:r>
            <a:r>
              <a:rPr lang="zh-CN" altLang="en-US" sz="1600" b="1" dirty="0" smtClean="0"/>
              <a:t>意</a:t>
            </a:r>
            <a:r>
              <a:rPr lang="zh-CN" altLang="en-US" sz="1600" b="1" dirty="0"/>
              <a:t>思</a:t>
            </a:r>
            <a:r>
              <a:rPr lang="zh-CN" altLang="en-US" sz="1600" b="1" dirty="0" smtClean="0"/>
              <a:t>说每小时的</a:t>
            </a:r>
            <a:r>
              <a:rPr lang="zh-CN" altLang="en-US" sz="1600" b="1" dirty="0" smtClean="0">
                <a:solidFill>
                  <a:srgbClr val="00B050"/>
                </a:solidFill>
              </a:rPr>
              <a:t>每分钟</a:t>
            </a:r>
            <a:r>
              <a:rPr lang="zh-CN" altLang="en-US" sz="1600" b="1" dirty="0"/>
              <a:t>执</a:t>
            </a:r>
            <a:r>
              <a:rPr lang="zh-CN" altLang="en-US" sz="1600" b="1" dirty="0" smtClean="0"/>
              <a:t>行 </a:t>
            </a:r>
            <a:r>
              <a:rPr lang="en-US" altLang="zh-CN" sz="1600" dirty="0" smtClean="0"/>
              <a:t>ls </a:t>
            </a:r>
            <a:r>
              <a:rPr lang="en-US" altLang="zh-CN" sz="1600" dirty="0" smtClean="0"/>
              <a:t>–l /etc/ </a:t>
            </a:r>
            <a:r>
              <a:rPr lang="en-US" altLang="zh-CN" sz="1600" dirty="0"/>
              <a:t>&gt; /</a:t>
            </a:r>
            <a:r>
              <a:rPr lang="en-US" altLang="zh-CN" sz="1600" dirty="0" smtClean="0"/>
              <a:t>tmp/to.txt</a:t>
            </a:r>
            <a:r>
              <a:rPr lang="zh-CN" altLang="en-US" sz="1600" dirty="0" smtClean="0"/>
              <a:t>命令</a:t>
            </a:r>
            <a:endParaRPr lang="en-US" altLang="zh-CN" sz="1600" b="1" dirty="0">
              <a:solidFill>
                <a:srgbClr val="0070C0"/>
              </a:solidFill>
            </a:endParaRPr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zh-CN" altLang="en-US" sz="1600" b="1" dirty="0" smtClean="0">
                <a:solidFill>
                  <a:srgbClr val="0070C0"/>
                </a:solidFill>
              </a:rPr>
              <a:t>参数细节说明</a:t>
            </a:r>
            <a:endParaRPr lang="en-US" altLang="zh-CN" sz="1600" b="1" dirty="0" smtClean="0">
              <a:solidFill>
                <a:srgbClr val="0070C0"/>
              </a:solidFill>
            </a:endParaRPr>
          </a:p>
          <a:p>
            <a:pPr marL="285750" indent="-28575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Ø"/>
              <a:defRPr/>
            </a:pPr>
            <a:r>
              <a:rPr lang="en-US" altLang="zh-CN" sz="1600" b="1" dirty="0" smtClean="0"/>
              <a:t>5</a:t>
            </a:r>
            <a:r>
              <a:rPr lang="zh-CN" altLang="en-US" sz="1600" b="1" dirty="0" smtClean="0"/>
              <a:t>个占位符的说明</a:t>
            </a:r>
            <a:endParaRPr lang="en-US" altLang="zh-CN" sz="1600" b="1" dirty="0" smtClean="0"/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en-US" altLang="zh-CN" sz="1600" dirty="0" smtClean="0"/>
              <a:t>      </a:t>
            </a:r>
            <a:endParaRPr lang="en-US" altLang="zh-CN" sz="1600" dirty="0"/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endParaRPr lang="en-US" altLang="zh-CN" sz="1600" dirty="0" smtClean="0"/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endParaRPr lang="en-US" altLang="zh-CN" sz="1600" dirty="0" smtClean="0"/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endParaRPr lang="en-US" altLang="zh-CN" sz="1600" dirty="0" smtClean="0"/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endParaRPr lang="en-US" altLang="zh-CN" sz="1600" dirty="0"/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endParaRPr lang="en-US" altLang="zh-CN" sz="1600" dirty="0" smtClean="0"/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endParaRPr lang="en-US" altLang="zh-CN" sz="1600" dirty="0" smtClean="0"/>
          </a:p>
        </p:txBody>
      </p:sp>
      <p:graphicFrame>
        <p:nvGraphicFramePr>
          <p:cNvPr id="3" name="表格 2"/>
          <p:cNvGraphicFramePr>
            <a:graphicFrameLocks noGrp="1"/>
          </p:cNvGraphicFramePr>
          <p:nvPr/>
        </p:nvGraphicFramePr>
        <p:xfrm>
          <a:off x="827584" y="3744391"/>
          <a:ext cx="5544616" cy="172819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40057"/>
                <a:gridCol w="2020556"/>
                <a:gridCol w="1884003"/>
              </a:tblGrid>
              <a:tr h="286435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</a:rPr>
                        <a:t>项目</a:t>
                      </a:r>
                      <a:r>
                        <a:rPr lang="en-US" sz="1200" kern="100" dirty="0">
                          <a:effectLst/>
                        </a:rPr>
                        <a:t>  </a:t>
                      </a:r>
                      <a:endParaRPr lang="zh-CN" sz="1200" kern="100" dirty="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含义</a:t>
                      </a:r>
                      <a:r>
                        <a:rPr lang="en-US" sz="1200" kern="100">
                          <a:effectLst/>
                        </a:rPr>
                        <a:t>  </a:t>
                      </a:r>
                      <a:endParaRPr lang="zh-CN" sz="12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范围</a:t>
                      </a:r>
                      <a:endParaRPr lang="zh-CN" sz="12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288831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第一个</a:t>
                      </a:r>
                      <a:r>
                        <a:rPr lang="en-US" sz="1200" kern="100">
                          <a:effectLst/>
                        </a:rPr>
                        <a:t>“*”</a:t>
                      </a:r>
                      <a:endParaRPr lang="zh-CN" sz="12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</a:rPr>
                        <a:t>一小时当中的第几分钟</a:t>
                      </a:r>
                      <a:endParaRPr lang="zh-CN" sz="1200" kern="100" dirty="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0-59</a:t>
                      </a:r>
                      <a:endParaRPr lang="zh-CN" sz="12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288831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第二个</a:t>
                      </a:r>
                      <a:r>
                        <a:rPr lang="en-US" sz="1200" kern="100">
                          <a:effectLst/>
                        </a:rPr>
                        <a:t>“*”</a:t>
                      </a:r>
                      <a:endParaRPr lang="zh-CN" sz="12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</a:rPr>
                        <a:t>一天当中的第几小时</a:t>
                      </a:r>
                      <a:endParaRPr lang="zh-CN" sz="1200" kern="100" dirty="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0-23</a:t>
                      </a:r>
                      <a:endParaRPr lang="zh-CN" sz="12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288831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第三个</a:t>
                      </a:r>
                      <a:r>
                        <a:rPr lang="en-US" sz="1200" kern="100">
                          <a:effectLst/>
                        </a:rPr>
                        <a:t>“*”</a:t>
                      </a:r>
                      <a:endParaRPr lang="zh-CN" sz="12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</a:rPr>
                        <a:t>一个月当中的第几天</a:t>
                      </a:r>
                      <a:endParaRPr lang="zh-CN" sz="1200" kern="100" dirty="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1-31</a:t>
                      </a:r>
                      <a:endParaRPr lang="zh-CN" sz="12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288831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第四个</a:t>
                      </a:r>
                      <a:r>
                        <a:rPr lang="en-US" sz="1200" kern="100">
                          <a:effectLst/>
                        </a:rPr>
                        <a:t>“*”</a:t>
                      </a:r>
                      <a:endParaRPr lang="zh-CN" sz="12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</a:rPr>
                        <a:t>一年当中的第几月</a:t>
                      </a:r>
                      <a:endParaRPr lang="zh-CN" sz="1200" kern="100" dirty="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1-12</a:t>
                      </a:r>
                      <a:endParaRPr lang="zh-CN" sz="12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286435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</a:rPr>
                        <a:t>第五个</a:t>
                      </a:r>
                      <a:r>
                        <a:rPr lang="en-US" sz="1200" kern="100" dirty="0">
                          <a:effectLst/>
                        </a:rPr>
                        <a:t>“*”</a:t>
                      </a:r>
                      <a:endParaRPr lang="zh-CN" sz="1200" kern="100" dirty="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</a:rPr>
                        <a:t>一周当中的星期几</a:t>
                      </a:r>
                      <a:endParaRPr lang="zh-CN" sz="1200" kern="100" dirty="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0-7</a:t>
                      </a:r>
                      <a:r>
                        <a:rPr lang="zh-CN" sz="1200" kern="100">
                          <a:effectLst/>
                        </a:rPr>
                        <a:t>（</a:t>
                      </a:r>
                      <a:r>
                        <a:rPr lang="en-US" sz="1200" kern="100">
                          <a:effectLst/>
                        </a:rPr>
                        <a:t>0</a:t>
                      </a:r>
                      <a:r>
                        <a:rPr lang="zh-CN" sz="1200" kern="100">
                          <a:effectLst/>
                        </a:rPr>
                        <a:t>和</a:t>
                      </a:r>
                      <a:r>
                        <a:rPr lang="en-US" sz="1200" kern="100">
                          <a:effectLst/>
                        </a:rPr>
                        <a:t>7</a:t>
                      </a:r>
                      <a:r>
                        <a:rPr lang="zh-CN" sz="1200" kern="100">
                          <a:effectLst/>
                        </a:rPr>
                        <a:t>都代表星期日）</a:t>
                      </a:r>
                      <a:endParaRPr lang="zh-CN" sz="12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9"/>
          <p:cNvSpPr txBox="1">
            <a:spLocks noChangeArrowheads="1"/>
          </p:cNvSpPr>
          <p:nvPr/>
        </p:nvSpPr>
        <p:spPr bwMode="auto">
          <a:xfrm>
            <a:off x="467544" y="849719"/>
            <a:ext cx="7272338" cy="3970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2B2B2">
                    <a:alpha val="50195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zh-CN" sz="2200" b="1" smtClean="0"/>
              <a:t>crond </a:t>
            </a:r>
            <a:r>
              <a:rPr lang="zh-CN" altLang="en-US" sz="2200" b="1" smtClean="0"/>
              <a:t>任务调度</a:t>
            </a:r>
            <a:endParaRPr lang="en-US" altLang="zh-CN" sz="2200" b="1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67544" y="1440135"/>
            <a:ext cx="8424936" cy="27515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endParaRPr lang="en-US" altLang="zh-CN" sz="1600" dirty="0"/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zh-CN" altLang="en-US" sz="1600" b="1" dirty="0" smtClean="0">
                <a:solidFill>
                  <a:srgbClr val="0070C0"/>
                </a:solidFill>
              </a:rPr>
              <a:t>参数细节说明</a:t>
            </a:r>
            <a:endParaRPr lang="en-US" altLang="zh-CN" sz="1600" b="1" dirty="0" smtClean="0">
              <a:solidFill>
                <a:srgbClr val="0070C0"/>
              </a:solidFill>
            </a:endParaRPr>
          </a:p>
          <a:p>
            <a:pPr marL="285750" indent="-28575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Ø"/>
              <a:defRPr/>
            </a:pPr>
            <a:r>
              <a:rPr lang="zh-CN" altLang="en-US" sz="1600" b="1" dirty="0"/>
              <a:t>特</a:t>
            </a:r>
            <a:r>
              <a:rPr lang="zh-CN" altLang="en-US" sz="1600" b="1" dirty="0" smtClean="0"/>
              <a:t>殊符号的说明</a:t>
            </a:r>
            <a:endParaRPr lang="en-US" altLang="zh-CN" sz="1600" b="1" dirty="0" smtClean="0"/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en-US" altLang="zh-CN" sz="1600" dirty="0" smtClean="0"/>
              <a:t>      </a:t>
            </a:r>
            <a:endParaRPr lang="en-US" altLang="zh-CN" sz="1600" dirty="0"/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endParaRPr lang="en-US" altLang="zh-CN" sz="1600" dirty="0" smtClean="0"/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endParaRPr lang="en-US" altLang="zh-CN" sz="1600" dirty="0" smtClean="0"/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endParaRPr lang="en-US" altLang="zh-CN" sz="1600" dirty="0" smtClean="0"/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endParaRPr lang="en-US" altLang="zh-CN" sz="1600" dirty="0"/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endParaRPr lang="en-US" altLang="zh-CN" sz="1600" dirty="0" smtClean="0"/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endParaRPr lang="en-US" altLang="zh-CN" sz="1600" dirty="0" smtClean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899592" y="2376239"/>
          <a:ext cx="6192688" cy="25606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99877"/>
                <a:gridCol w="4392811"/>
              </a:tblGrid>
              <a:tr h="261898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 dirty="0">
                          <a:effectLst/>
                        </a:rPr>
                        <a:t>特殊符号</a:t>
                      </a:r>
                      <a:endParaRPr lang="zh-CN" sz="1050" kern="100" dirty="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含义</a:t>
                      </a:r>
                      <a:endParaRPr lang="zh-CN" sz="1050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602198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*</a:t>
                      </a:r>
                      <a:endParaRPr lang="zh-CN" sz="1200" kern="100" dirty="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代表任何时间。比如第一个</a:t>
                      </a:r>
                      <a:r>
                        <a:rPr lang="en-US" sz="1200" kern="100">
                          <a:effectLst/>
                        </a:rPr>
                        <a:t>“*”</a:t>
                      </a:r>
                      <a:r>
                        <a:rPr lang="zh-CN" sz="1200" kern="100">
                          <a:effectLst/>
                        </a:rPr>
                        <a:t>就代表一小时中每分钟都执行一次的意思。</a:t>
                      </a:r>
                      <a:endParaRPr lang="zh-CN" sz="12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565528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</a:rPr>
                        <a:t>，</a:t>
                      </a:r>
                      <a:endParaRPr lang="zh-CN" sz="1200" kern="100" dirty="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</a:rPr>
                        <a:t>代表不连续的时间。比如</a:t>
                      </a:r>
                      <a:r>
                        <a:rPr lang="en-US" sz="1200" kern="100" dirty="0">
                          <a:effectLst/>
                        </a:rPr>
                        <a:t>“0 </a:t>
                      </a:r>
                      <a:r>
                        <a:rPr lang="en-US" sz="1200" kern="100" dirty="0" smtClean="0">
                          <a:effectLst/>
                        </a:rPr>
                        <a:t>8,12,16 </a:t>
                      </a:r>
                      <a:r>
                        <a:rPr lang="en-US" sz="1200" kern="100" dirty="0">
                          <a:effectLst/>
                        </a:rPr>
                        <a:t>* * * </a:t>
                      </a:r>
                      <a:r>
                        <a:rPr lang="zh-CN" sz="1200" kern="100" dirty="0">
                          <a:effectLst/>
                        </a:rPr>
                        <a:t>命令</a:t>
                      </a:r>
                      <a:r>
                        <a:rPr lang="en-US" sz="1200" kern="100" dirty="0">
                          <a:effectLst/>
                        </a:rPr>
                        <a:t>”</a:t>
                      </a:r>
                      <a:r>
                        <a:rPr lang="zh-CN" sz="1200" kern="100" dirty="0">
                          <a:effectLst/>
                        </a:rPr>
                        <a:t>，就代表在每天的</a:t>
                      </a:r>
                      <a:r>
                        <a:rPr lang="en-US" sz="1200" kern="100" dirty="0">
                          <a:effectLst/>
                        </a:rPr>
                        <a:t>8</a:t>
                      </a:r>
                      <a:r>
                        <a:rPr lang="zh-CN" sz="1200" kern="100" dirty="0">
                          <a:effectLst/>
                        </a:rPr>
                        <a:t>点</a:t>
                      </a:r>
                      <a:r>
                        <a:rPr lang="en-US" sz="1200" kern="100" dirty="0">
                          <a:effectLst/>
                        </a:rPr>
                        <a:t>0</a:t>
                      </a:r>
                      <a:r>
                        <a:rPr lang="zh-CN" sz="1200" kern="100" dirty="0">
                          <a:effectLst/>
                        </a:rPr>
                        <a:t>分，</a:t>
                      </a:r>
                      <a:r>
                        <a:rPr lang="en-US" sz="1200" kern="100" dirty="0">
                          <a:effectLst/>
                        </a:rPr>
                        <a:t>12</a:t>
                      </a:r>
                      <a:r>
                        <a:rPr lang="zh-CN" sz="1200" kern="100" dirty="0">
                          <a:effectLst/>
                        </a:rPr>
                        <a:t>点</a:t>
                      </a:r>
                      <a:r>
                        <a:rPr lang="en-US" sz="1200" kern="100" dirty="0">
                          <a:effectLst/>
                        </a:rPr>
                        <a:t>0</a:t>
                      </a:r>
                      <a:r>
                        <a:rPr lang="zh-CN" sz="1200" kern="100" dirty="0">
                          <a:effectLst/>
                        </a:rPr>
                        <a:t>分，</a:t>
                      </a:r>
                      <a:r>
                        <a:rPr lang="en-US" sz="1200" kern="100" dirty="0">
                          <a:effectLst/>
                        </a:rPr>
                        <a:t>16</a:t>
                      </a:r>
                      <a:r>
                        <a:rPr lang="zh-CN" sz="1200" kern="100" dirty="0">
                          <a:effectLst/>
                        </a:rPr>
                        <a:t>点</a:t>
                      </a:r>
                      <a:r>
                        <a:rPr lang="en-US" sz="1200" kern="100" dirty="0">
                          <a:effectLst/>
                        </a:rPr>
                        <a:t>0</a:t>
                      </a:r>
                      <a:r>
                        <a:rPr lang="zh-CN" sz="1200" kern="100" dirty="0">
                          <a:effectLst/>
                        </a:rPr>
                        <a:t>分都执行一次命令</a:t>
                      </a:r>
                      <a:endParaRPr lang="zh-CN" sz="1200" kern="100" dirty="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565528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-</a:t>
                      </a:r>
                      <a:endParaRPr lang="zh-CN" sz="1200" kern="100" dirty="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代表连续的时间范围。比如</a:t>
                      </a:r>
                      <a:r>
                        <a:rPr lang="en-US" sz="1200" kern="100">
                          <a:effectLst/>
                        </a:rPr>
                        <a:t>“0 5  *  *  1-6</a:t>
                      </a:r>
                      <a:r>
                        <a:rPr lang="zh-CN" sz="1200" kern="100">
                          <a:effectLst/>
                        </a:rPr>
                        <a:t>命令</a:t>
                      </a:r>
                      <a:r>
                        <a:rPr lang="en-US" sz="1200" kern="100">
                          <a:effectLst/>
                        </a:rPr>
                        <a:t>”</a:t>
                      </a:r>
                      <a:r>
                        <a:rPr lang="zh-CN" sz="1200" kern="100">
                          <a:effectLst/>
                        </a:rPr>
                        <a:t>，代表在周一到周六的凌晨</a:t>
                      </a:r>
                      <a:r>
                        <a:rPr lang="en-US" sz="1200" kern="100">
                          <a:effectLst/>
                        </a:rPr>
                        <a:t>5</a:t>
                      </a:r>
                      <a:r>
                        <a:rPr lang="zh-CN" sz="1200" kern="100">
                          <a:effectLst/>
                        </a:rPr>
                        <a:t>点</a:t>
                      </a:r>
                      <a:r>
                        <a:rPr lang="en-US" sz="1200" kern="100">
                          <a:effectLst/>
                        </a:rPr>
                        <a:t>0</a:t>
                      </a:r>
                      <a:r>
                        <a:rPr lang="zh-CN" sz="1200" kern="100">
                          <a:effectLst/>
                        </a:rPr>
                        <a:t>分执行命令</a:t>
                      </a:r>
                      <a:endParaRPr lang="zh-CN" sz="12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565528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*/n</a:t>
                      </a:r>
                      <a:endParaRPr lang="zh-CN" sz="12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</a:rPr>
                        <a:t>代表每隔多久执行一次。比如</a:t>
                      </a:r>
                      <a:r>
                        <a:rPr lang="en-US" sz="1200" kern="100" dirty="0">
                          <a:effectLst/>
                        </a:rPr>
                        <a:t>“*/10  *  *  *  *  </a:t>
                      </a:r>
                      <a:r>
                        <a:rPr lang="zh-CN" sz="1200" kern="100" dirty="0">
                          <a:effectLst/>
                        </a:rPr>
                        <a:t>命令</a:t>
                      </a:r>
                      <a:r>
                        <a:rPr lang="en-US" sz="1200" kern="100" dirty="0">
                          <a:effectLst/>
                        </a:rPr>
                        <a:t>”</a:t>
                      </a:r>
                      <a:r>
                        <a:rPr lang="zh-CN" sz="1200" kern="100" dirty="0">
                          <a:effectLst/>
                        </a:rPr>
                        <a:t>，代表每隔</a:t>
                      </a:r>
                      <a:r>
                        <a:rPr lang="en-US" sz="1200" kern="100" dirty="0">
                          <a:effectLst/>
                        </a:rPr>
                        <a:t>10</a:t>
                      </a:r>
                      <a:r>
                        <a:rPr lang="zh-CN" sz="1200" kern="100" dirty="0">
                          <a:effectLst/>
                        </a:rPr>
                        <a:t>分钟就执行一遍命令</a:t>
                      </a:r>
                      <a:endParaRPr lang="zh-CN" sz="1200" kern="100" dirty="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9"/>
          <p:cNvSpPr txBox="1">
            <a:spLocks noChangeArrowheads="1"/>
          </p:cNvSpPr>
          <p:nvPr/>
        </p:nvSpPr>
        <p:spPr bwMode="auto">
          <a:xfrm>
            <a:off x="467544" y="849719"/>
            <a:ext cx="7272338" cy="3970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2B2B2">
                    <a:alpha val="50195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zh-CN" sz="2200" b="1" smtClean="0"/>
              <a:t>crond </a:t>
            </a:r>
            <a:r>
              <a:rPr lang="zh-CN" altLang="en-US" sz="2200" b="1" smtClean="0"/>
              <a:t>任务调度</a:t>
            </a:r>
            <a:endParaRPr lang="en-US" altLang="zh-CN" sz="2200" b="1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67544" y="1440135"/>
            <a:ext cx="8424936" cy="27515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endParaRPr lang="en-US" altLang="zh-CN" sz="1600"/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zh-CN" altLang="en-US" sz="1600" b="1" smtClean="0">
                <a:solidFill>
                  <a:srgbClr val="0070C0"/>
                </a:solidFill>
              </a:rPr>
              <a:t>参数细节说明</a:t>
            </a:r>
            <a:endParaRPr lang="en-US" altLang="zh-CN" sz="1600" b="1" smtClean="0">
              <a:solidFill>
                <a:srgbClr val="0070C0"/>
              </a:solidFill>
            </a:endParaRPr>
          </a:p>
          <a:p>
            <a:pPr marL="285750" indent="-28575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Ø"/>
              <a:defRPr/>
            </a:pPr>
            <a:r>
              <a:rPr lang="zh-CN" altLang="en-US" sz="1600" b="1"/>
              <a:t>特</a:t>
            </a:r>
            <a:r>
              <a:rPr lang="zh-CN" altLang="en-US" sz="1600" b="1" smtClean="0"/>
              <a:t>定时间执行任务案例</a:t>
            </a:r>
            <a:endParaRPr lang="en-US" altLang="zh-CN" sz="1600" b="1" smtClean="0"/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en-US" altLang="zh-CN" sz="1600" smtClean="0"/>
              <a:t>      </a:t>
            </a:r>
            <a:endParaRPr lang="en-US" altLang="zh-CN" sz="1600"/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endParaRPr lang="en-US" altLang="zh-CN" sz="1600" smtClean="0"/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endParaRPr lang="en-US" altLang="zh-CN" sz="1600" smtClean="0"/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endParaRPr lang="en-US" altLang="zh-CN" sz="1600" smtClean="0"/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endParaRPr lang="en-US" altLang="zh-CN" sz="1600"/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endParaRPr lang="en-US" altLang="zh-CN" sz="1600" smtClean="0"/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endParaRPr lang="en-US" altLang="zh-CN" sz="1600" smtClean="0"/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0482519"/>
              </p:ext>
            </p:extLst>
          </p:nvPr>
        </p:nvGraphicFramePr>
        <p:xfrm>
          <a:off x="827584" y="2376239"/>
          <a:ext cx="6264696" cy="273630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20805"/>
                <a:gridCol w="4443891"/>
              </a:tblGrid>
              <a:tr h="296008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</a:rPr>
                        <a:t>时间</a:t>
                      </a:r>
                      <a:r>
                        <a:rPr lang="en-US" sz="1200" kern="100" dirty="0">
                          <a:effectLst/>
                        </a:rPr>
                        <a:t>  </a:t>
                      </a:r>
                      <a:endParaRPr lang="zh-CN" sz="1200" kern="100" dirty="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含义</a:t>
                      </a:r>
                      <a:endParaRPr lang="zh-CN" sz="12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296008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b="1" kern="100" dirty="0">
                          <a:effectLst/>
                        </a:rPr>
                        <a:t>45 22 * * * </a:t>
                      </a:r>
                      <a:r>
                        <a:rPr lang="zh-CN" sz="1200" b="1" kern="100" dirty="0">
                          <a:effectLst/>
                        </a:rPr>
                        <a:t>命令</a:t>
                      </a:r>
                      <a:endParaRPr lang="zh-CN" sz="1200" b="1" kern="100" dirty="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</a:rPr>
                        <a:t>在</a:t>
                      </a:r>
                      <a:r>
                        <a:rPr lang="en-US" sz="1200" kern="100" dirty="0">
                          <a:effectLst/>
                        </a:rPr>
                        <a:t>22</a:t>
                      </a:r>
                      <a:r>
                        <a:rPr lang="zh-CN" sz="1200" kern="100" dirty="0">
                          <a:effectLst/>
                        </a:rPr>
                        <a:t>点</a:t>
                      </a:r>
                      <a:r>
                        <a:rPr lang="en-US" sz="1200" kern="100" dirty="0">
                          <a:effectLst/>
                        </a:rPr>
                        <a:t>45</a:t>
                      </a:r>
                      <a:r>
                        <a:rPr lang="zh-CN" sz="1200" kern="100" dirty="0">
                          <a:effectLst/>
                        </a:rPr>
                        <a:t>分执行命令</a:t>
                      </a:r>
                      <a:endParaRPr lang="zh-CN" sz="1200" kern="100" dirty="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296008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b="1" kern="100" dirty="0">
                          <a:effectLst/>
                        </a:rPr>
                        <a:t>0 17 * * 1 </a:t>
                      </a:r>
                      <a:r>
                        <a:rPr lang="zh-CN" sz="1200" b="1" kern="100" dirty="0">
                          <a:effectLst/>
                        </a:rPr>
                        <a:t>命令</a:t>
                      </a:r>
                      <a:endParaRPr lang="zh-CN" sz="1200" b="1" kern="100" dirty="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</a:rPr>
                        <a:t>每周</a:t>
                      </a:r>
                      <a:r>
                        <a:rPr lang="en-US" sz="1200" kern="100" dirty="0">
                          <a:effectLst/>
                        </a:rPr>
                        <a:t>1 </a:t>
                      </a:r>
                      <a:r>
                        <a:rPr lang="zh-CN" sz="1200" kern="100" dirty="0">
                          <a:effectLst/>
                        </a:rPr>
                        <a:t>的</a:t>
                      </a:r>
                      <a:r>
                        <a:rPr lang="en-US" sz="1200" kern="100" dirty="0">
                          <a:effectLst/>
                        </a:rPr>
                        <a:t>17</a:t>
                      </a:r>
                      <a:r>
                        <a:rPr lang="zh-CN" sz="1200" kern="100" dirty="0">
                          <a:effectLst/>
                        </a:rPr>
                        <a:t>点</a:t>
                      </a:r>
                      <a:r>
                        <a:rPr lang="en-US" sz="1200" kern="100" dirty="0">
                          <a:effectLst/>
                        </a:rPr>
                        <a:t>0</a:t>
                      </a:r>
                      <a:r>
                        <a:rPr lang="zh-CN" sz="1200" kern="100" dirty="0">
                          <a:effectLst/>
                        </a:rPr>
                        <a:t>分执行命令</a:t>
                      </a:r>
                      <a:endParaRPr lang="zh-CN" sz="1200" kern="100" dirty="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296008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b="1" kern="100" dirty="0">
                          <a:effectLst/>
                        </a:rPr>
                        <a:t>0 5 1,15 * * </a:t>
                      </a:r>
                      <a:r>
                        <a:rPr lang="zh-CN" sz="1200" b="1" kern="100" dirty="0">
                          <a:effectLst/>
                        </a:rPr>
                        <a:t>命令</a:t>
                      </a:r>
                      <a:endParaRPr lang="zh-CN" sz="1200" b="1" kern="100" dirty="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每月</a:t>
                      </a:r>
                      <a:r>
                        <a:rPr lang="en-US" sz="1200" kern="100">
                          <a:effectLst/>
                        </a:rPr>
                        <a:t>1</a:t>
                      </a:r>
                      <a:r>
                        <a:rPr lang="zh-CN" sz="1200" kern="100">
                          <a:effectLst/>
                        </a:rPr>
                        <a:t>号和</a:t>
                      </a:r>
                      <a:r>
                        <a:rPr lang="en-US" sz="1200" kern="100">
                          <a:effectLst/>
                        </a:rPr>
                        <a:t>15</a:t>
                      </a:r>
                      <a:r>
                        <a:rPr lang="zh-CN" sz="1200" kern="100">
                          <a:effectLst/>
                        </a:rPr>
                        <a:t>号的凌晨</a:t>
                      </a:r>
                      <a:r>
                        <a:rPr lang="en-US" sz="1200" kern="100">
                          <a:effectLst/>
                        </a:rPr>
                        <a:t>5</a:t>
                      </a:r>
                      <a:r>
                        <a:rPr lang="zh-CN" sz="1200" kern="100">
                          <a:effectLst/>
                        </a:rPr>
                        <a:t>点</a:t>
                      </a:r>
                      <a:r>
                        <a:rPr lang="en-US" sz="1200" kern="100">
                          <a:effectLst/>
                        </a:rPr>
                        <a:t>0</a:t>
                      </a:r>
                      <a:r>
                        <a:rPr lang="zh-CN" sz="1200" kern="100">
                          <a:effectLst/>
                        </a:rPr>
                        <a:t>分执行命令</a:t>
                      </a:r>
                      <a:endParaRPr lang="zh-CN" sz="12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296008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b="1" kern="100" dirty="0">
                          <a:effectLst/>
                        </a:rPr>
                        <a:t>40 4 * * 1-5 </a:t>
                      </a:r>
                      <a:r>
                        <a:rPr lang="zh-CN" sz="1200" b="1" kern="100" dirty="0">
                          <a:effectLst/>
                        </a:rPr>
                        <a:t>命令</a:t>
                      </a:r>
                      <a:endParaRPr lang="zh-CN" sz="1200" b="1" kern="100" dirty="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每周一到周五的凌晨</a:t>
                      </a:r>
                      <a:r>
                        <a:rPr lang="en-US" sz="1200" kern="100">
                          <a:effectLst/>
                        </a:rPr>
                        <a:t>4</a:t>
                      </a:r>
                      <a:r>
                        <a:rPr lang="zh-CN" sz="1200" kern="100">
                          <a:effectLst/>
                        </a:rPr>
                        <a:t>点</a:t>
                      </a:r>
                      <a:r>
                        <a:rPr lang="en-US" sz="1200" kern="100">
                          <a:effectLst/>
                        </a:rPr>
                        <a:t>40</a:t>
                      </a:r>
                      <a:r>
                        <a:rPr lang="zh-CN" sz="1200" kern="100">
                          <a:effectLst/>
                        </a:rPr>
                        <a:t>分执行命令</a:t>
                      </a:r>
                      <a:endParaRPr lang="zh-CN" sz="12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296008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b="1" kern="100" dirty="0">
                          <a:effectLst/>
                        </a:rPr>
                        <a:t>*/10 4 * * * </a:t>
                      </a:r>
                      <a:r>
                        <a:rPr lang="zh-CN" sz="1200" b="1" kern="100" dirty="0">
                          <a:effectLst/>
                        </a:rPr>
                        <a:t>命令</a:t>
                      </a:r>
                      <a:endParaRPr lang="zh-CN" sz="1200" b="1" kern="100" dirty="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每天的凌晨</a:t>
                      </a:r>
                      <a:r>
                        <a:rPr lang="en-US" sz="1200" kern="100">
                          <a:effectLst/>
                        </a:rPr>
                        <a:t>4</a:t>
                      </a:r>
                      <a:r>
                        <a:rPr lang="zh-CN" sz="1200" kern="100">
                          <a:effectLst/>
                        </a:rPr>
                        <a:t>点，每隔</a:t>
                      </a:r>
                      <a:r>
                        <a:rPr lang="en-US" sz="1200" kern="100">
                          <a:effectLst/>
                        </a:rPr>
                        <a:t>10</a:t>
                      </a:r>
                      <a:r>
                        <a:rPr lang="zh-CN" sz="1200" kern="100">
                          <a:effectLst/>
                        </a:rPr>
                        <a:t>分钟执行一次命令</a:t>
                      </a:r>
                      <a:endParaRPr lang="zh-CN" sz="12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960258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</a:rPr>
                        <a:t>0 0 1,15 * 1 </a:t>
                      </a:r>
                      <a:r>
                        <a:rPr lang="zh-CN" sz="1200" kern="100" dirty="0">
                          <a:effectLst/>
                        </a:rPr>
                        <a:t>命令</a:t>
                      </a:r>
                      <a:endParaRPr lang="zh-CN" sz="1200" kern="100" dirty="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每月</a:t>
                      </a:r>
                      <a:r>
                        <a:rPr lang="en-US" sz="1200" kern="100">
                          <a:effectLst/>
                        </a:rPr>
                        <a:t>1</a:t>
                      </a:r>
                      <a:r>
                        <a:rPr lang="zh-CN" sz="1200" kern="100">
                          <a:effectLst/>
                        </a:rPr>
                        <a:t>号和</a:t>
                      </a:r>
                      <a:r>
                        <a:rPr lang="en-US" sz="1200" kern="100">
                          <a:effectLst/>
                        </a:rPr>
                        <a:t>15</a:t>
                      </a:r>
                      <a:r>
                        <a:rPr lang="zh-CN" sz="1200" kern="100">
                          <a:effectLst/>
                        </a:rPr>
                        <a:t>号，每周</a:t>
                      </a:r>
                      <a:r>
                        <a:rPr lang="en-US" sz="1200" kern="100">
                          <a:effectLst/>
                        </a:rPr>
                        <a:t>1</a:t>
                      </a:r>
                      <a:r>
                        <a:rPr lang="zh-CN" sz="1200" kern="100">
                          <a:effectLst/>
                        </a:rPr>
                        <a:t>的</a:t>
                      </a:r>
                      <a:r>
                        <a:rPr lang="en-US" sz="1200" kern="100">
                          <a:effectLst/>
                        </a:rPr>
                        <a:t>0</a:t>
                      </a:r>
                      <a:r>
                        <a:rPr lang="zh-CN" sz="1200" kern="100">
                          <a:effectLst/>
                        </a:rPr>
                        <a:t>点</a:t>
                      </a:r>
                      <a:r>
                        <a:rPr lang="en-US" sz="1200" kern="100">
                          <a:effectLst/>
                        </a:rPr>
                        <a:t>0</a:t>
                      </a:r>
                      <a:r>
                        <a:rPr lang="zh-CN" sz="1200" kern="100">
                          <a:effectLst/>
                        </a:rPr>
                        <a:t>分都会执行命令。注意：星期几和几号最好不要同时出现，因为他们定义的都是天。非常容易让管理员混乱。</a:t>
                      </a:r>
                      <a:endParaRPr lang="zh-CN" sz="12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9"/>
          <p:cNvSpPr txBox="1">
            <a:spLocks noChangeArrowheads="1"/>
          </p:cNvSpPr>
          <p:nvPr/>
        </p:nvSpPr>
        <p:spPr bwMode="auto">
          <a:xfrm>
            <a:off x="467544" y="849719"/>
            <a:ext cx="7272338" cy="3970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2B2B2">
                    <a:alpha val="50195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zh-CN" sz="2200" b="1" smtClean="0"/>
              <a:t>crond </a:t>
            </a:r>
            <a:r>
              <a:rPr lang="zh-CN" altLang="en-US" sz="2200" b="1" smtClean="0"/>
              <a:t>任务调度</a:t>
            </a:r>
            <a:endParaRPr lang="en-US" altLang="zh-CN" sz="2200" b="1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67544" y="1440135"/>
            <a:ext cx="8424936" cy="5041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endParaRPr lang="en-US" altLang="zh-CN" sz="1600" dirty="0"/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zh-CN" altLang="en-US" sz="1600" b="1" dirty="0" smtClean="0">
                <a:solidFill>
                  <a:srgbClr val="0070C0"/>
                </a:solidFill>
              </a:rPr>
              <a:t>应用实例</a:t>
            </a:r>
            <a:endParaRPr lang="en-US" altLang="zh-CN" sz="1600" b="1" dirty="0" smtClean="0">
              <a:solidFill>
                <a:srgbClr val="0070C0"/>
              </a:solidFill>
            </a:endParaRPr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en-US" altLang="zh-CN" sz="1600" b="1" dirty="0"/>
              <a:t> </a:t>
            </a:r>
            <a:r>
              <a:rPr lang="en-US" altLang="zh-CN" sz="1600" b="1" dirty="0" smtClean="0"/>
              <a:t>     </a:t>
            </a:r>
            <a:r>
              <a:rPr lang="zh-CN" altLang="en-US" sz="1600" b="1" dirty="0" smtClean="0"/>
              <a:t>案例</a:t>
            </a:r>
            <a:r>
              <a:rPr lang="en-US" altLang="zh-CN" sz="1600" b="1" dirty="0" smtClean="0"/>
              <a:t>1</a:t>
            </a:r>
            <a:r>
              <a:rPr lang="zh-CN" altLang="en-US" sz="1600" b="1" dirty="0" smtClean="0"/>
              <a:t>：每隔</a:t>
            </a:r>
            <a:r>
              <a:rPr lang="en-US" altLang="zh-CN" sz="1600" b="1" dirty="0" smtClean="0"/>
              <a:t>1</a:t>
            </a:r>
            <a:r>
              <a:rPr lang="zh-CN" altLang="en-US" sz="1600" b="1" dirty="0" smtClean="0"/>
              <a:t>分钟，就将当前的日期信息，</a:t>
            </a:r>
            <a:r>
              <a:rPr lang="zh-CN" altLang="en-US" sz="1600" b="1" dirty="0" smtClean="0">
                <a:solidFill>
                  <a:srgbClr val="FF0000"/>
                </a:solidFill>
              </a:rPr>
              <a:t>追加</a:t>
            </a:r>
            <a:r>
              <a:rPr lang="zh-CN" altLang="en-US" sz="1600" b="1" dirty="0" smtClean="0"/>
              <a:t>到 </a:t>
            </a:r>
            <a:r>
              <a:rPr lang="en-US" altLang="zh-CN" sz="1600" b="1" dirty="0" smtClean="0"/>
              <a:t>/tmp/mydate.log </a:t>
            </a:r>
            <a:r>
              <a:rPr lang="zh-CN" altLang="en-US" sz="1600" b="1" dirty="0" smtClean="0"/>
              <a:t>文件</a:t>
            </a:r>
            <a:r>
              <a:rPr lang="zh-CN" altLang="en-US" sz="1600" b="1" dirty="0" smtClean="0"/>
              <a:t>中</a:t>
            </a:r>
            <a:r>
              <a:rPr lang="en-US" altLang="zh-CN" sz="1600" b="1" dirty="0" smtClean="0"/>
              <a:t/>
            </a:r>
            <a:br>
              <a:rPr lang="en-US" altLang="zh-CN" sz="1600" b="1" dirty="0" smtClean="0"/>
            </a:br>
            <a:r>
              <a:rPr lang="en-US" altLang="zh-CN" sz="1600" b="1" dirty="0" smtClean="0"/>
              <a:t>*/1 * * * *  date &gt;&gt; /tmp/mydate.log</a:t>
            </a:r>
            <a:endParaRPr lang="en-US" altLang="zh-CN" sz="1600" b="1" dirty="0" smtClean="0"/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en-US" altLang="zh-CN" sz="1600" b="1" dirty="0"/>
              <a:t> </a:t>
            </a:r>
            <a:r>
              <a:rPr lang="en-US" altLang="zh-CN" sz="1600" b="1" dirty="0" smtClean="0"/>
              <a:t>     </a:t>
            </a:r>
            <a:r>
              <a:rPr lang="zh-CN" altLang="en-US" sz="1600" b="1" dirty="0" smtClean="0"/>
              <a:t>案例</a:t>
            </a:r>
            <a:r>
              <a:rPr lang="en-US" altLang="zh-CN" sz="1600" b="1" dirty="0" smtClean="0"/>
              <a:t>2</a:t>
            </a:r>
            <a:r>
              <a:rPr lang="zh-CN" altLang="en-US" sz="1600" b="1" dirty="0" smtClean="0"/>
              <a:t>：每隔</a:t>
            </a:r>
            <a:r>
              <a:rPr lang="en-US" altLang="zh-CN" sz="1600" b="1" dirty="0" smtClean="0"/>
              <a:t>1</a:t>
            </a:r>
            <a:r>
              <a:rPr lang="zh-CN" altLang="en-US" sz="1600" b="1" dirty="0" smtClean="0"/>
              <a:t>分钟，</a:t>
            </a:r>
            <a:r>
              <a:rPr lang="en-US" altLang="zh-CN" sz="1600" b="1" dirty="0" smtClean="0"/>
              <a:t> </a:t>
            </a:r>
            <a:r>
              <a:rPr lang="zh-CN" altLang="en-US" sz="1600" b="1" dirty="0" smtClean="0"/>
              <a:t>将当前日期和日历都追加到 </a:t>
            </a:r>
            <a:r>
              <a:rPr lang="en-US" altLang="zh-CN" sz="1600" b="1" dirty="0" smtClean="0"/>
              <a:t>/home/mycal.log </a:t>
            </a:r>
            <a:r>
              <a:rPr lang="zh-CN" altLang="en-US" sz="1600" b="1" dirty="0" smtClean="0"/>
              <a:t>文件中 </a:t>
            </a:r>
            <a:r>
              <a:rPr lang="en-US" altLang="zh-CN" sz="1600" b="1" dirty="0" smtClean="0"/>
              <a:t/>
            </a:r>
            <a:br>
              <a:rPr lang="en-US" altLang="zh-CN" sz="1600" b="1" dirty="0" smtClean="0"/>
            </a:br>
            <a:r>
              <a:rPr lang="en-US" altLang="zh-CN" sz="1600" b="1" dirty="0" smtClean="0"/>
              <a:t>*/1 * * * *  date &gt;&gt; /home/mycal.log</a:t>
            </a:r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en-US" altLang="zh-CN" sz="1600" b="1" dirty="0" smtClean="0"/>
              <a:t>*/1 * * * *  cal &gt;&gt; /home/mycal.log</a:t>
            </a:r>
            <a:endParaRPr lang="en-US" altLang="zh-CN" sz="1600" b="1" dirty="0" smtClean="0"/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endParaRPr lang="en-US" altLang="zh-CN" sz="1600" b="1" dirty="0" smtClean="0"/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en-US" altLang="zh-CN" sz="1600" b="1" dirty="0"/>
              <a:t> </a:t>
            </a:r>
            <a:r>
              <a:rPr lang="en-US" altLang="zh-CN" sz="1600" b="1" dirty="0" smtClean="0"/>
              <a:t>     </a:t>
            </a:r>
            <a:r>
              <a:rPr lang="zh-CN" altLang="en-US" sz="1600" b="1" dirty="0" smtClean="0"/>
              <a:t>案例</a:t>
            </a:r>
            <a:r>
              <a:rPr lang="en-US" altLang="zh-CN" sz="1600" b="1" dirty="0"/>
              <a:t>3</a:t>
            </a:r>
            <a:r>
              <a:rPr lang="en-US" altLang="zh-CN" sz="1600" b="1" dirty="0" smtClean="0"/>
              <a:t>:    </a:t>
            </a:r>
            <a:r>
              <a:rPr lang="zh-CN" altLang="en-US" sz="1600" b="1" dirty="0" smtClean="0"/>
              <a:t>每天凌晨</a:t>
            </a:r>
            <a:r>
              <a:rPr lang="en-US" altLang="zh-CN" sz="1600" b="1" dirty="0" smtClean="0"/>
              <a:t>2:00 </a:t>
            </a:r>
            <a:r>
              <a:rPr lang="zh-CN" altLang="en-US" sz="1600" b="1" dirty="0" smtClean="0"/>
              <a:t>将</a:t>
            </a:r>
            <a:r>
              <a:rPr lang="en-US" altLang="zh-CN" sz="1600" b="1" dirty="0" smtClean="0"/>
              <a:t>mysql</a:t>
            </a:r>
            <a:r>
              <a:rPr lang="zh-CN" altLang="en-US" sz="1600" b="1" dirty="0" smtClean="0"/>
              <a:t>数据库 </a:t>
            </a:r>
            <a:r>
              <a:rPr lang="en-US" altLang="zh-CN" sz="1600" b="1" dirty="0" smtClean="0"/>
              <a:t>testdb </a:t>
            </a:r>
            <a:r>
              <a:rPr lang="zh-CN" altLang="en-US" sz="1600" b="1" dirty="0" smtClean="0"/>
              <a:t>，备份到文件中。</a:t>
            </a:r>
            <a:endParaRPr lang="en-US" altLang="zh-CN" sz="1600" b="1" dirty="0" smtClean="0"/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en-US" altLang="zh-CN" sz="1600" dirty="0" smtClean="0"/>
              <a:t>      </a:t>
            </a:r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endParaRPr lang="en-US" altLang="zh-CN" sz="1600" dirty="0"/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endParaRPr lang="en-US" altLang="zh-CN" sz="1600" dirty="0" smtClean="0"/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endParaRPr lang="en-US" altLang="zh-CN" sz="1600" dirty="0" smtClean="0"/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endParaRPr lang="en-US" altLang="zh-CN" sz="1600" dirty="0"/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en-US" altLang="zh-CN" sz="1600" b="1" dirty="0" smtClean="0">
                <a:solidFill>
                  <a:srgbClr val="0070C0"/>
                </a:solidFill>
              </a:rPr>
              <a:t>crond </a:t>
            </a:r>
            <a:r>
              <a:rPr lang="zh-CN" altLang="en-US" sz="1600" b="1" dirty="0" smtClean="0">
                <a:solidFill>
                  <a:srgbClr val="0070C0"/>
                </a:solidFill>
              </a:rPr>
              <a:t>相关指令</a:t>
            </a:r>
            <a:r>
              <a:rPr lang="en-US" altLang="zh-CN" sz="1600" b="1" dirty="0" smtClean="0">
                <a:solidFill>
                  <a:srgbClr val="0070C0"/>
                </a:solidFill>
              </a:rPr>
              <a:t>:</a:t>
            </a:r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en-US" altLang="zh-CN" sz="1600" dirty="0"/>
              <a:t>       1) conrtab –r</a:t>
            </a:r>
            <a:r>
              <a:rPr lang="zh-CN" altLang="en-US" sz="1600" dirty="0"/>
              <a:t>：终止任务调度。</a:t>
            </a:r>
            <a:br>
              <a:rPr lang="zh-CN" altLang="en-US" sz="1600" dirty="0"/>
            </a:br>
            <a:r>
              <a:rPr lang="zh-CN" altLang="en-US" sz="1600" dirty="0" smtClean="0"/>
              <a:t>       </a:t>
            </a:r>
            <a:r>
              <a:rPr lang="en-US" altLang="zh-CN" sz="1600" dirty="0" smtClean="0"/>
              <a:t>2) crontab </a:t>
            </a:r>
            <a:r>
              <a:rPr lang="en-US" altLang="zh-CN" sz="1600" dirty="0"/>
              <a:t>–l</a:t>
            </a:r>
            <a:r>
              <a:rPr lang="zh-CN" altLang="en-US" sz="1600" dirty="0"/>
              <a:t>：列出当前有那些任务调</a:t>
            </a:r>
            <a:r>
              <a:rPr lang="zh-CN" altLang="en-US" sz="1600" dirty="0" smtClean="0"/>
              <a:t>度</a:t>
            </a:r>
            <a:endParaRPr lang="en-US" altLang="zh-CN" sz="1600" dirty="0" smtClean="0"/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en-US" altLang="zh-CN" sz="1600" dirty="0"/>
              <a:t>       3) service crond </a:t>
            </a:r>
            <a:r>
              <a:rPr lang="en-US" altLang="zh-CN" sz="1600" dirty="0" smtClean="0"/>
              <a:t>restart   [</a:t>
            </a:r>
            <a:r>
              <a:rPr lang="zh-CN" altLang="en-US" sz="1600" dirty="0" smtClean="0"/>
              <a:t>重启任务调度</a:t>
            </a:r>
            <a:r>
              <a:rPr lang="en-US" altLang="zh-CN" sz="1600" dirty="0" smtClean="0"/>
              <a:t>]</a:t>
            </a:r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endParaRPr lang="en-US" altLang="zh-CN" sz="1600" dirty="0" smtClean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3689981"/>
            <a:ext cx="4608512" cy="10278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2"/>
          <p:cNvSpPr txBox="1">
            <a:spLocks noChangeArrowheads="1"/>
          </p:cNvSpPr>
          <p:nvPr/>
        </p:nvSpPr>
        <p:spPr bwMode="auto">
          <a:xfrm>
            <a:off x="539552" y="1054572"/>
            <a:ext cx="8064896" cy="327474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None/>
              <a:defRPr/>
            </a:pPr>
            <a:endParaRPr lang="en-US" altLang="zh-CN" sz="2200" b="1" dirty="0" smtClean="0">
              <a:latin typeface="宋体" panose="02010600030101010101" pitchFamily="2" charset="-122"/>
              <a:ea typeface="Arial Unicode MS" pitchFamily="34" charset="-122"/>
              <a:cs typeface="Arial Unicode MS" pitchFamily="34" charset="-122"/>
            </a:endParaRP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None/>
              <a:defRPr/>
            </a:pPr>
            <a:endParaRPr lang="en-US" altLang="zh-CN" sz="2200" b="1" dirty="0" smtClean="0">
              <a:latin typeface="宋体" panose="02010600030101010101" pitchFamily="2" charset="-122"/>
              <a:ea typeface="Arial Unicode MS" pitchFamily="34" charset="-122"/>
              <a:cs typeface="Arial Unicode MS" pitchFamily="34" charset="-122"/>
            </a:endParaRP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None/>
              <a:defRPr/>
            </a:pPr>
            <a:endParaRPr lang="en-US" altLang="zh-CN" sz="2200" b="1" dirty="0" smtClean="0">
              <a:latin typeface="宋体" panose="02010600030101010101" pitchFamily="2" charset="-122"/>
              <a:ea typeface="Arial Unicode MS" pitchFamily="34" charset="-122"/>
              <a:cs typeface="Arial Unicode MS" pitchFamily="34" charset="-122"/>
            </a:endParaRP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None/>
              <a:defRPr/>
            </a:pPr>
            <a:endParaRPr lang="en-US" altLang="zh-CN" sz="2200" b="1" dirty="0" smtClean="0">
              <a:latin typeface="宋体" panose="02010600030101010101" pitchFamily="2" charset="-122"/>
              <a:ea typeface="Arial Unicode MS" pitchFamily="34" charset="-122"/>
              <a:cs typeface="Arial Unicode MS" pitchFamily="34" charset="-122"/>
            </a:endParaRP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None/>
              <a:defRPr/>
            </a:pPr>
            <a:endParaRPr lang="en-US" altLang="zh-CN" sz="2200" b="1" dirty="0" smtClean="0">
              <a:latin typeface="宋体" panose="02010600030101010101" pitchFamily="2" charset="-122"/>
              <a:ea typeface="Arial Unicode MS" pitchFamily="34" charset="-122"/>
              <a:cs typeface="Arial Unicode MS" pitchFamily="34" charset="-122"/>
            </a:endParaRP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None/>
              <a:defRPr/>
            </a:pPr>
            <a:endParaRPr lang="en-US" altLang="zh-CN" sz="2200" b="1" dirty="0" smtClean="0">
              <a:latin typeface="宋体" panose="02010600030101010101" pitchFamily="2" charset="-122"/>
              <a:ea typeface="Arial Unicode MS" pitchFamily="34" charset="-122"/>
              <a:cs typeface="Arial Unicode MS" pitchFamily="34" charset="-122"/>
            </a:endParaRP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None/>
              <a:defRPr/>
            </a:pPr>
            <a:endParaRPr lang="en-US" altLang="zh-CN" sz="2200" b="1" dirty="0" smtClean="0">
              <a:latin typeface="宋体" panose="02010600030101010101" pitchFamily="2" charset="-122"/>
              <a:ea typeface="Arial Unicode MS" pitchFamily="34" charset="-122"/>
              <a:cs typeface="Arial Unicode MS" pitchFamily="34" charset="-122"/>
            </a:endParaRPr>
          </a:p>
          <a:p>
            <a:pPr lvl="0" eaLnBrk="1" hangingPunct="1">
              <a:lnSpc>
                <a:spcPct val="90000"/>
              </a:lnSpc>
              <a:spcBef>
                <a:spcPct val="20000"/>
              </a:spcBef>
              <a:buClr>
                <a:prstClr val="black"/>
              </a:buClr>
              <a:buSzPct val="70000"/>
              <a:defRPr/>
            </a:pPr>
            <a:r>
              <a:rPr lang="zh-CN" altLang="en-US" b="1" dirty="0" smtClean="0">
                <a:solidFill>
                  <a:schemeClr val="bg1">
                    <a:lumMod val="65000"/>
                  </a:schemeClr>
                </a:solidFill>
                <a:latin typeface="宋体" panose="02010600030101010101" pitchFamily="2" charset="-122"/>
                <a:ea typeface="Arial Unicode MS" pitchFamily="34" charset="-122"/>
                <a:cs typeface="Arial Unicode MS" pitchFamily="34" charset="-122"/>
              </a:rPr>
              <a:t>第</a:t>
            </a:r>
            <a:r>
              <a:rPr lang="en-US" altLang="zh-CN" b="1" dirty="0" smtClean="0">
                <a:solidFill>
                  <a:schemeClr val="bg1">
                    <a:lumMod val="65000"/>
                  </a:schemeClr>
                </a:solidFill>
                <a:latin typeface="宋体" panose="02010600030101010101" pitchFamily="2" charset="-122"/>
                <a:ea typeface="Arial Unicode MS" pitchFamily="34" charset="-122"/>
                <a:cs typeface="Arial Unicode MS" pitchFamily="34" charset="-122"/>
              </a:rPr>
              <a:t>11</a:t>
            </a:r>
            <a:r>
              <a:rPr lang="zh-CN" altLang="en-US" b="1" dirty="0" smtClean="0">
                <a:solidFill>
                  <a:schemeClr val="bg1">
                    <a:lumMod val="65000"/>
                  </a:schemeClr>
                </a:solidFill>
                <a:latin typeface="宋体" panose="02010600030101010101" pitchFamily="2" charset="-122"/>
                <a:ea typeface="Arial Unicode MS" pitchFamily="34" charset="-122"/>
                <a:cs typeface="Arial Unicode MS" pitchFamily="34" charset="-122"/>
              </a:rPr>
              <a:t>章</a:t>
            </a:r>
            <a:r>
              <a:rPr lang="en-US" altLang="zh-CN" b="1" dirty="0" smtClean="0">
                <a:solidFill>
                  <a:schemeClr val="bg1">
                    <a:lumMod val="65000"/>
                  </a:schemeClr>
                </a:solidFill>
                <a:latin typeface="宋体" panose="02010600030101010101" pitchFamily="2" charset="-122"/>
                <a:ea typeface="Arial Unicode MS" pitchFamily="34" charset="-122"/>
                <a:cs typeface="Arial Unicode MS" pitchFamily="34" charset="-122"/>
              </a:rPr>
              <a:t>: Linux</a:t>
            </a:r>
            <a:r>
              <a:rPr lang="zh-CN" altLang="en-US" b="1" dirty="0" smtClean="0">
                <a:solidFill>
                  <a:schemeClr val="bg1">
                    <a:lumMod val="65000"/>
                  </a:schemeClr>
                </a:solidFill>
                <a:latin typeface="宋体" panose="02010600030101010101" pitchFamily="2" charset="-122"/>
                <a:ea typeface="Arial Unicode MS" pitchFamily="34" charset="-122"/>
                <a:cs typeface="Arial Unicode MS" pitchFamily="34" charset="-122"/>
              </a:rPr>
              <a:t>磁盘分</a:t>
            </a:r>
            <a:r>
              <a:rPr lang="zh-CN" altLang="en-US" b="1" dirty="0">
                <a:solidFill>
                  <a:schemeClr val="bg1">
                    <a:lumMod val="65000"/>
                  </a:schemeClr>
                </a:solidFill>
                <a:latin typeface="宋体" panose="02010600030101010101" pitchFamily="2" charset="-122"/>
                <a:ea typeface="Arial Unicode MS" pitchFamily="34" charset="-122"/>
                <a:cs typeface="Arial Unicode MS" pitchFamily="34" charset="-122"/>
              </a:rPr>
              <a:t>区、挂载</a:t>
            </a:r>
            <a:endParaRPr lang="en-US" altLang="zh-CN" b="1" dirty="0" smtClean="0">
              <a:solidFill>
                <a:schemeClr val="bg1">
                  <a:lumMod val="65000"/>
                </a:schemeClr>
              </a:solidFill>
              <a:latin typeface="宋体" panose="02010600030101010101" pitchFamily="2" charset="-122"/>
              <a:ea typeface="Arial Unicode MS" pitchFamily="34" charset="-122"/>
              <a:cs typeface="Arial Unicode MS" pitchFamily="34" charset="-122"/>
            </a:endParaRPr>
          </a:p>
          <a:p>
            <a:pPr lvl="0" eaLnBrk="1" hangingPunct="1">
              <a:lnSpc>
                <a:spcPct val="90000"/>
              </a:lnSpc>
              <a:spcBef>
                <a:spcPct val="20000"/>
              </a:spcBef>
              <a:buClr>
                <a:prstClr val="black"/>
              </a:buClr>
              <a:buSzPct val="70000"/>
              <a:defRPr/>
            </a:pPr>
            <a:endParaRPr lang="en-US" altLang="zh-CN" sz="1800" b="1" dirty="0">
              <a:solidFill>
                <a:srgbClr val="BFBFBF"/>
              </a:solidFill>
              <a:latin typeface="宋体" panose="02010600030101010101" pitchFamily="2" charset="-122"/>
              <a:ea typeface="Arial Unicode MS" pitchFamily="34" charset="-122"/>
              <a:cs typeface="Arial Unicode MS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9"/>
          <p:cNvSpPr txBox="1">
            <a:spLocks noChangeArrowheads="1"/>
          </p:cNvSpPr>
          <p:nvPr/>
        </p:nvSpPr>
        <p:spPr bwMode="auto">
          <a:xfrm>
            <a:off x="467544" y="849719"/>
            <a:ext cx="7272338" cy="3970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2B2B2">
                    <a:alpha val="50195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l"/>
            </a:pPr>
            <a:r>
              <a:rPr lang="zh-CN" altLang="en-US" sz="2200" b="1" smtClean="0"/>
              <a:t>分区基础知识</a:t>
            </a:r>
            <a:endParaRPr lang="en-US" altLang="zh-CN" sz="2200" b="1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67544" y="1392932"/>
            <a:ext cx="8352928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rgbClr val="0070C0"/>
                </a:solidFill>
              </a:rPr>
              <a:t>分区的方式</a:t>
            </a:r>
            <a:r>
              <a:rPr lang="en-US" altLang="zh-CN" b="1" dirty="0" smtClean="0">
                <a:solidFill>
                  <a:srgbClr val="0070C0"/>
                </a:solidFill>
              </a:rPr>
              <a:t>(</a:t>
            </a:r>
            <a:r>
              <a:rPr lang="zh-CN" altLang="en-US" b="1" dirty="0" smtClean="0">
                <a:solidFill>
                  <a:srgbClr val="0070C0"/>
                </a:solidFill>
              </a:rPr>
              <a:t>知道即可</a:t>
            </a:r>
            <a:r>
              <a:rPr lang="en-US" altLang="zh-CN" b="1" dirty="0" smtClean="0">
                <a:solidFill>
                  <a:srgbClr val="0070C0"/>
                </a:solidFill>
              </a:rPr>
              <a:t>)</a:t>
            </a:r>
            <a:r>
              <a:rPr lang="zh-CN" altLang="en-US" b="1" dirty="0" smtClean="0">
                <a:solidFill>
                  <a:srgbClr val="0070C0"/>
                </a:solidFill>
              </a:rPr>
              <a:t>：</a:t>
            </a:r>
            <a:endParaRPr lang="en-US" altLang="zh-CN" b="1" dirty="0" smtClean="0">
              <a:solidFill>
                <a:srgbClr val="0070C0"/>
              </a:solidFill>
            </a:endParaRPr>
          </a:p>
          <a:p>
            <a:endParaRPr lang="en-US" altLang="zh-CN" b="1" dirty="0">
              <a:solidFill>
                <a:srgbClr val="0070C0"/>
              </a:solidFill>
            </a:endParaRPr>
          </a:p>
          <a:p>
            <a:r>
              <a:rPr lang="en-US" altLang="zh-CN" dirty="0" smtClean="0"/>
              <a:t>1) mbr</a:t>
            </a:r>
            <a:r>
              <a:rPr lang="zh-CN" altLang="en-US" dirty="0" smtClean="0"/>
              <a:t>分区</a:t>
            </a:r>
            <a:r>
              <a:rPr lang="en-US" altLang="zh-CN" dirty="0" smtClean="0"/>
              <a:t>:</a:t>
            </a:r>
          </a:p>
          <a:p>
            <a:r>
              <a:rPr lang="en-US" altLang="zh-CN" sz="1600" dirty="0"/>
              <a:t>1.</a:t>
            </a:r>
            <a:r>
              <a:rPr lang="zh-CN" altLang="en-US" sz="1600" dirty="0"/>
              <a:t>最多支持四个主分区</a:t>
            </a:r>
            <a:endParaRPr lang="en-US" altLang="zh-CN" sz="1600" dirty="0"/>
          </a:p>
          <a:p>
            <a:r>
              <a:rPr lang="en-US" altLang="zh-CN" sz="1600" dirty="0"/>
              <a:t>2.</a:t>
            </a:r>
            <a:r>
              <a:rPr lang="zh-CN" altLang="en-US" sz="1600" dirty="0"/>
              <a:t>系统只能安装在主分区</a:t>
            </a:r>
            <a:endParaRPr lang="en-US" altLang="zh-CN" sz="1600" dirty="0"/>
          </a:p>
          <a:p>
            <a:r>
              <a:rPr lang="en-US" altLang="zh-CN" sz="1600" dirty="0"/>
              <a:t>3.</a:t>
            </a:r>
            <a:r>
              <a:rPr lang="zh-CN" altLang="en-US" sz="1600" dirty="0"/>
              <a:t>扩展分区要占一个主分区</a:t>
            </a:r>
            <a:endParaRPr lang="en-US" altLang="zh-CN" sz="1600" dirty="0"/>
          </a:p>
          <a:p>
            <a:r>
              <a:rPr lang="en-US" altLang="zh-CN" sz="1600" dirty="0"/>
              <a:t>4.MBR</a:t>
            </a:r>
            <a:r>
              <a:rPr lang="zh-CN" altLang="en-US" sz="1600" dirty="0"/>
              <a:t>最大只支持</a:t>
            </a:r>
            <a:r>
              <a:rPr lang="en-US" altLang="zh-CN" sz="1600" dirty="0"/>
              <a:t>2TB</a:t>
            </a:r>
            <a:r>
              <a:rPr lang="zh-CN" altLang="en-US" sz="1600" dirty="0"/>
              <a:t>，但拥有最好的兼容性</a:t>
            </a:r>
            <a:endParaRPr lang="en-US" altLang="zh-CN" sz="1600" dirty="0"/>
          </a:p>
          <a:p>
            <a:endParaRPr lang="en-US" altLang="zh-CN" dirty="0"/>
          </a:p>
          <a:p>
            <a:r>
              <a:rPr lang="en-US" altLang="zh-CN" dirty="0" smtClean="0"/>
              <a:t>2) gtp</a:t>
            </a:r>
            <a:r>
              <a:rPr lang="zh-CN" altLang="en-US" dirty="0" smtClean="0"/>
              <a:t>分区</a:t>
            </a:r>
            <a:r>
              <a:rPr lang="en-US" altLang="zh-CN" dirty="0" smtClean="0"/>
              <a:t>:</a:t>
            </a:r>
          </a:p>
          <a:p>
            <a:r>
              <a:rPr lang="en-US" altLang="zh-CN" sz="1600" dirty="0"/>
              <a:t>1.</a:t>
            </a:r>
            <a:r>
              <a:rPr lang="zh-CN" altLang="en-US" sz="1600" dirty="0"/>
              <a:t>支持无限多个主分区（但操作系统可能限制，比如 </a:t>
            </a:r>
            <a:r>
              <a:rPr lang="en-US" altLang="zh-CN" sz="1600" dirty="0"/>
              <a:t>windows</a:t>
            </a:r>
            <a:r>
              <a:rPr lang="zh-CN" altLang="en-US" sz="1600" dirty="0"/>
              <a:t>下最多</a:t>
            </a:r>
            <a:r>
              <a:rPr lang="en-US" altLang="zh-CN" sz="1600" dirty="0"/>
              <a:t>128</a:t>
            </a:r>
            <a:r>
              <a:rPr lang="zh-CN" altLang="en-US" sz="1600" dirty="0"/>
              <a:t>个分区）</a:t>
            </a:r>
            <a:endParaRPr lang="en-US" altLang="zh-CN" sz="1600" dirty="0"/>
          </a:p>
          <a:p>
            <a:r>
              <a:rPr lang="en-US" altLang="zh-CN" sz="1600" dirty="0"/>
              <a:t>2.</a:t>
            </a:r>
            <a:r>
              <a:rPr lang="zh-CN" altLang="en-US" sz="1600" dirty="0"/>
              <a:t>最大支持</a:t>
            </a:r>
            <a:r>
              <a:rPr lang="en-US" altLang="zh-CN" sz="1600" dirty="0"/>
              <a:t>18EB</a:t>
            </a:r>
            <a:r>
              <a:rPr lang="zh-CN" altLang="en-US" sz="1600" dirty="0"/>
              <a:t>的大容量</a:t>
            </a:r>
            <a:r>
              <a:rPr lang="zh-CN" altLang="en-US" sz="1600" dirty="0" smtClean="0"/>
              <a:t>（</a:t>
            </a:r>
            <a:r>
              <a:rPr lang="en-US" altLang="zh-CN" sz="1600" dirty="0" smtClean="0"/>
              <a:t>1EB=1024 </a:t>
            </a:r>
            <a:r>
              <a:rPr lang="en-US" altLang="zh-CN" sz="1600" dirty="0"/>
              <a:t>PB</a:t>
            </a:r>
            <a:r>
              <a:rPr lang="zh-CN" altLang="en-US" sz="1600" dirty="0" smtClean="0"/>
              <a:t>，</a:t>
            </a:r>
            <a:r>
              <a:rPr lang="en-US" altLang="zh-CN" sz="1600" dirty="0" smtClean="0"/>
              <a:t>1PB=1024 TB </a:t>
            </a:r>
            <a:r>
              <a:rPr lang="zh-CN" altLang="en-US" sz="1600" dirty="0" smtClean="0"/>
              <a:t>）</a:t>
            </a:r>
            <a:endParaRPr lang="en-US" altLang="zh-CN" sz="1600" dirty="0"/>
          </a:p>
          <a:p>
            <a:r>
              <a:rPr lang="en-US" altLang="zh-CN" sz="1600" dirty="0"/>
              <a:t>3.windows7 64</a:t>
            </a:r>
            <a:r>
              <a:rPr lang="zh-CN" altLang="en-US" sz="1600" dirty="0"/>
              <a:t>位以后支持</a:t>
            </a:r>
            <a:r>
              <a:rPr lang="en-US" altLang="zh-CN" sz="1600" dirty="0"/>
              <a:t>gtp</a:t>
            </a:r>
            <a:endParaRPr lang="zh-CN" altLang="en-US" sz="1600" dirty="0"/>
          </a:p>
          <a:p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9"/>
          <p:cNvSpPr txBox="1">
            <a:spLocks noChangeArrowheads="1"/>
          </p:cNvSpPr>
          <p:nvPr/>
        </p:nvSpPr>
        <p:spPr bwMode="auto">
          <a:xfrm>
            <a:off x="467544" y="849719"/>
            <a:ext cx="7272338" cy="3970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2B2B2">
                    <a:alpha val="50195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l"/>
            </a:pPr>
            <a:r>
              <a:rPr lang="zh-CN" altLang="en-US" sz="2200" b="1" smtClean="0"/>
              <a:t>分区基础知识</a:t>
            </a:r>
            <a:endParaRPr lang="en-US" altLang="zh-CN" sz="2200" b="1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326576" y="1378086"/>
            <a:ext cx="7365504" cy="4551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30000"/>
              </a:lnSpc>
            </a:pPr>
            <a:r>
              <a:rPr lang="en-US" altLang="zh-CN" sz="2000" b="1" dirty="0" smtClean="0">
                <a:solidFill>
                  <a:srgbClr val="0070C0"/>
                </a:solidFill>
              </a:rPr>
              <a:t>windows</a:t>
            </a:r>
            <a:r>
              <a:rPr lang="zh-CN" altLang="en-US" sz="2000" b="1" dirty="0">
                <a:solidFill>
                  <a:srgbClr val="0070C0"/>
                </a:solidFill>
              </a:rPr>
              <a:t>下的磁盘分区</a:t>
            </a:r>
            <a:endParaRPr lang="en-US" altLang="zh-CN" sz="2000" b="1" dirty="0">
              <a:solidFill>
                <a:srgbClr val="0070C0"/>
              </a:solidFill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876633" y="3976650"/>
            <a:ext cx="6813776" cy="1353297"/>
            <a:chOff x="1364872" y="2100677"/>
            <a:chExt cx="7772400" cy="1414763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64872" y="2100677"/>
              <a:ext cx="7772400" cy="1152524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81479" y="3286840"/>
              <a:ext cx="3228975" cy="228600"/>
            </a:xfrm>
            <a:prstGeom prst="rect">
              <a:avLst/>
            </a:prstGeom>
          </p:spPr>
        </p:pic>
      </p:grpSp>
      <p:sp>
        <p:nvSpPr>
          <p:cNvPr id="10" name="矩形 9"/>
          <p:cNvSpPr/>
          <p:nvPr/>
        </p:nvSpPr>
        <p:spPr>
          <a:xfrm>
            <a:off x="768945" y="1833211"/>
            <a:ext cx="8143532" cy="1887142"/>
          </a:xfrm>
          <a:prstGeom prst="rect">
            <a:avLst/>
          </a:prstGeom>
          <a:solidFill>
            <a:srgbClr val="007C6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圆角矩形 10"/>
          <p:cNvSpPr/>
          <p:nvPr/>
        </p:nvSpPr>
        <p:spPr>
          <a:xfrm>
            <a:off x="899594" y="2037714"/>
            <a:ext cx="1466563" cy="1244785"/>
          </a:xfrm>
          <a:prstGeom prst="roundRect">
            <a:avLst/>
          </a:prstGeom>
          <a:solidFill>
            <a:srgbClr val="FA9D2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主分区</a:t>
            </a:r>
            <a:endParaRPr lang="en-US" altLang="zh-CN" dirty="0"/>
          </a:p>
          <a:p>
            <a:pPr algn="ctr"/>
            <a:r>
              <a:rPr lang="en-US" altLang="zh-CN" dirty="0"/>
              <a:t>Primary partition</a:t>
            </a:r>
            <a:endParaRPr lang="zh-CN" altLang="en-US" dirty="0"/>
          </a:p>
        </p:txBody>
      </p:sp>
      <p:sp>
        <p:nvSpPr>
          <p:cNvPr id="12" name="圆角矩形 11"/>
          <p:cNvSpPr/>
          <p:nvPr/>
        </p:nvSpPr>
        <p:spPr>
          <a:xfrm>
            <a:off x="2488540" y="2037714"/>
            <a:ext cx="5969370" cy="124478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4637383" y="2168602"/>
            <a:ext cx="1546615" cy="6396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逻辑分区</a:t>
            </a:r>
            <a:endParaRPr lang="en-US" altLang="zh-CN" sz="1600" dirty="0"/>
          </a:p>
          <a:p>
            <a:pPr algn="ctr"/>
            <a:r>
              <a:rPr lang="en-US" altLang="zh-CN" sz="1600" dirty="0"/>
              <a:t>Logical </a:t>
            </a:r>
            <a:endParaRPr lang="zh-CN" altLang="en-US" sz="1600" dirty="0"/>
          </a:p>
        </p:txBody>
      </p:sp>
      <p:sp>
        <p:nvSpPr>
          <p:cNvPr id="14" name="矩形 13"/>
          <p:cNvSpPr/>
          <p:nvPr/>
        </p:nvSpPr>
        <p:spPr>
          <a:xfrm>
            <a:off x="6537857" y="2178315"/>
            <a:ext cx="1577951" cy="6299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逻辑分区</a:t>
            </a:r>
            <a:endParaRPr lang="en-US" altLang="zh-CN" sz="1600" dirty="0"/>
          </a:p>
          <a:p>
            <a:pPr algn="ctr"/>
            <a:r>
              <a:rPr lang="en-US" altLang="zh-CN" sz="1600" dirty="0"/>
              <a:t>Logical</a:t>
            </a:r>
            <a:endParaRPr lang="zh-CN" altLang="en-US" sz="1600" dirty="0"/>
          </a:p>
        </p:txBody>
      </p:sp>
      <p:sp>
        <p:nvSpPr>
          <p:cNvPr id="15" name="文本框 15"/>
          <p:cNvSpPr txBox="1"/>
          <p:nvPr/>
        </p:nvSpPr>
        <p:spPr>
          <a:xfrm>
            <a:off x="5560710" y="2895286"/>
            <a:ext cx="3000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扩展分区</a:t>
            </a:r>
            <a:r>
              <a:rPr lang="en-US" altLang="zh-CN" dirty="0">
                <a:solidFill>
                  <a:schemeClr val="bg1"/>
                </a:solidFill>
              </a:rPr>
              <a:t>(extended partition)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6" name="文本框 16"/>
          <p:cNvSpPr txBox="1"/>
          <p:nvPr/>
        </p:nvSpPr>
        <p:spPr>
          <a:xfrm>
            <a:off x="768945" y="3373513"/>
            <a:ext cx="574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Disk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2720013" y="2168602"/>
            <a:ext cx="1563508" cy="6396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逻辑分区</a:t>
            </a:r>
            <a:endParaRPr lang="en-US" altLang="zh-CN" sz="1600" dirty="0"/>
          </a:p>
          <a:p>
            <a:pPr algn="ctr"/>
            <a:r>
              <a:rPr lang="en-US" altLang="zh-CN" sz="1600" dirty="0"/>
              <a:t>Logical </a:t>
            </a:r>
            <a:endParaRPr lang="zh-CN" altLang="en-US" sz="16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 animBg="1"/>
      <p:bldP spid="15" grpId="0"/>
      <p:bldP spid="17" grpId="0" animBg="1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7544" y="1413851"/>
            <a:ext cx="835292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zh-CN" altLang="en-US" sz="2000" b="1" dirty="0">
                <a:solidFill>
                  <a:srgbClr val="0070C0"/>
                </a:solidFill>
              </a:rPr>
              <a:t>原理介绍</a:t>
            </a:r>
            <a:endParaRPr lang="en-US" altLang="zh-CN" sz="2000" dirty="0" smtClean="0">
              <a:solidFill>
                <a:srgbClr val="0070C0"/>
              </a:solidFill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AutoNum type="arabicParenR"/>
              <a:defRPr/>
            </a:pPr>
            <a:r>
              <a:rPr lang="en-US" altLang="zh-CN" dirty="0" smtClean="0"/>
              <a:t>Linux</a:t>
            </a:r>
            <a:r>
              <a:rPr lang="zh-CN" altLang="en-US" dirty="0"/>
              <a:t>来说无论有几个分区，分给哪一目录使用，它归根结底就只有一个根目录，一个独立且唯一的文件结构 </a:t>
            </a:r>
            <a:r>
              <a:rPr lang="en-US" altLang="zh-CN" dirty="0"/>
              <a:t>, Linux</a:t>
            </a:r>
            <a:r>
              <a:rPr lang="zh-CN" altLang="en-US" dirty="0"/>
              <a:t>中每个分区都是用来组成整个文件系统的一部分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AutoNum type="arabicParenR"/>
              <a:defRPr/>
            </a:pPr>
            <a:endParaRPr lang="en-US" altLang="zh-CN" dirty="0" smtClean="0"/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AutoNum type="arabicParenR"/>
              <a:defRPr/>
            </a:pPr>
            <a:r>
              <a:rPr lang="en-US" altLang="zh-CN" dirty="0" smtClean="0"/>
              <a:t>Linux</a:t>
            </a:r>
            <a:r>
              <a:rPr lang="zh-CN" altLang="en-US" dirty="0"/>
              <a:t>采用了一种叫“载入”的处理方法，它的整个文件系统中包含了一整套的文件和目录，且将一个分区和一个目录联系起来。这时要载入的一个分区将使它的存储空间在一个目录下获得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AutoNum type="arabicParenR"/>
              <a:defRPr/>
            </a:pPr>
            <a:r>
              <a:rPr kumimoji="1" lang="zh-CN" altLang="en-US" b="1" dirty="0"/>
              <a:t>示意</a:t>
            </a:r>
            <a:r>
              <a:rPr kumimoji="1" lang="zh-CN" altLang="en-US" b="1" dirty="0" smtClean="0"/>
              <a:t>图</a:t>
            </a:r>
            <a:r>
              <a:rPr kumimoji="1" lang="en-US" altLang="zh-CN" b="1" dirty="0" smtClean="0"/>
              <a:t>【</a:t>
            </a:r>
            <a:r>
              <a:rPr kumimoji="1" lang="zh-CN" altLang="en-US" b="1" dirty="0" smtClean="0"/>
              <a:t>分区和文件目录</a:t>
            </a:r>
            <a:r>
              <a:rPr kumimoji="1" lang="en-US" altLang="zh-CN" b="1" dirty="0" smtClean="0"/>
              <a:t>】</a:t>
            </a:r>
            <a:endParaRPr kumimoji="1" lang="en-US" altLang="zh-CN" b="1" dirty="0"/>
          </a:p>
        </p:txBody>
      </p:sp>
      <p:sp>
        <p:nvSpPr>
          <p:cNvPr id="4" name="Text Box 9"/>
          <p:cNvSpPr txBox="1">
            <a:spLocks noChangeArrowheads="1"/>
          </p:cNvSpPr>
          <p:nvPr/>
        </p:nvSpPr>
        <p:spPr bwMode="auto">
          <a:xfrm>
            <a:off x="467544" y="849719"/>
            <a:ext cx="7272338" cy="3970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2B2B2">
                    <a:alpha val="50195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zh-CN" sz="2200" b="1" dirty="0" smtClean="0"/>
              <a:t>Linux</a:t>
            </a:r>
            <a:r>
              <a:rPr lang="zh-CN" altLang="en-US" sz="2200" b="1" dirty="0"/>
              <a:t>分</a:t>
            </a:r>
            <a:r>
              <a:rPr lang="zh-CN" altLang="en-US" sz="2200" b="1" dirty="0" smtClean="0"/>
              <a:t>区</a:t>
            </a:r>
            <a:endParaRPr lang="en-US" altLang="zh-CN" sz="22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51087418"/>
              </p:ext>
            </p:extLst>
          </p:nvPr>
        </p:nvGraphicFramePr>
        <p:xfrm>
          <a:off x="7740650" y="4679950"/>
          <a:ext cx="377825" cy="423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84" name="包装程序外壳对象" showAsIcon="1" r:id="rId4" imgW="635760" imgH="711360" progId="Package">
                  <p:embed/>
                </p:oleObj>
              </mc:Choice>
              <mc:Fallback>
                <p:oleObj name="包装程序外壳对象" showAsIcon="1" r:id="rId4" imgW="635760" imgH="711360" progId="Package">
                  <p:embed/>
                  <p:pic>
                    <p:nvPicPr>
                      <p:cNvPr id="0" name="对象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40650" y="4679950"/>
                        <a:ext cx="377825" cy="4238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7544" y="1440135"/>
            <a:ext cx="8352928" cy="341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zh-CN" altLang="en-US" sz="2000" b="1" dirty="0" smtClean="0">
                <a:solidFill>
                  <a:srgbClr val="0070C0"/>
                </a:solidFill>
              </a:rPr>
              <a:t>硬</a:t>
            </a:r>
            <a:r>
              <a:rPr lang="zh-CN" altLang="en-US" sz="2000" b="1" dirty="0">
                <a:solidFill>
                  <a:srgbClr val="0070C0"/>
                </a:solidFill>
              </a:rPr>
              <a:t>盘说明</a:t>
            </a:r>
            <a:endParaRPr lang="en-US" altLang="zh-CN" sz="2000" b="1" dirty="0" smtClean="0">
              <a:solidFill>
                <a:srgbClr val="0070C0"/>
              </a:solidFill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AutoNum type="arabicParenR"/>
              <a:defRPr/>
            </a:pPr>
            <a:r>
              <a:rPr lang="en-US" altLang="zh-CN" dirty="0" smtClean="0"/>
              <a:t>Linux</a:t>
            </a:r>
            <a:r>
              <a:rPr lang="zh-CN" altLang="en-US" dirty="0"/>
              <a:t>硬盘分</a:t>
            </a:r>
            <a:r>
              <a:rPr lang="en-US" altLang="zh-CN" dirty="0"/>
              <a:t>IDE</a:t>
            </a:r>
            <a:r>
              <a:rPr lang="zh-CN" altLang="en-US" dirty="0"/>
              <a:t>硬盘和</a:t>
            </a:r>
            <a:r>
              <a:rPr lang="en-US" altLang="zh-CN" dirty="0"/>
              <a:t>SCSI</a:t>
            </a:r>
            <a:r>
              <a:rPr lang="zh-CN" altLang="en-US" dirty="0"/>
              <a:t>硬盘，目前基本上是</a:t>
            </a:r>
            <a:r>
              <a:rPr lang="en-US" altLang="zh-CN" dirty="0"/>
              <a:t>SCSI</a:t>
            </a:r>
            <a:r>
              <a:rPr lang="zh-CN" altLang="en-US" dirty="0"/>
              <a:t>硬</a:t>
            </a:r>
            <a:r>
              <a:rPr lang="zh-CN" altLang="en-US" dirty="0" smtClean="0"/>
              <a:t>盘</a:t>
            </a:r>
            <a:endParaRPr lang="en-US" altLang="zh-CN" dirty="0" smtClean="0"/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AutoNum type="arabicParenR"/>
              <a:defRPr/>
            </a:pPr>
            <a:endParaRPr lang="en-US" altLang="zh-CN" dirty="0"/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AutoNum type="arabicParenR"/>
              <a:defRPr/>
            </a:pPr>
            <a:r>
              <a:rPr lang="zh-CN" altLang="en-US" dirty="0" smtClean="0"/>
              <a:t>对</a:t>
            </a:r>
            <a:r>
              <a:rPr lang="zh-CN" altLang="en-US" dirty="0"/>
              <a:t>于</a:t>
            </a:r>
            <a:r>
              <a:rPr lang="en-US" altLang="zh-CN" dirty="0">
                <a:solidFill>
                  <a:srgbClr val="FF0000"/>
                </a:solidFill>
              </a:rPr>
              <a:t>IDE</a:t>
            </a:r>
            <a:r>
              <a:rPr lang="zh-CN" altLang="en-US" dirty="0">
                <a:solidFill>
                  <a:srgbClr val="FF0000"/>
                </a:solidFill>
              </a:rPr>
              <a:t>硬</a:t>
            </a:r>
            <a:r>
              <a:rPr lang="zh-CN" altLang="en-US" dirty="0"/>
              <a:t>盘，驱动器标识符为“</a:t>
            </a:r>
            <a:r>
              <a:rPr lang="en-US" altLang="zh-CN" b="1" dirty="0"/>
              <a:t>hd</a:t>
            </a:r>
            <a:r>
              <a:rPr lang="en-US" altLang="zh-CN" dirty="0"/>
              <a:t>x~”,</a:t>
            </a:r>
            <a:r>
              <a:rPr lang="zh-CN" altLang="en-US" dirty="0"/>
              <a:t>其中“</a:t>
            </a:r>
            <a:r>
              <a:rPr lang="en-US" altLang="zh-CN" dirty="0"/>
              <a:t>hd”</a:t>
            </a:r>
            <a:r>
              <a:rPr lang="zh-CN" altLang="en-US" dirty="0"/>
              <a:t>表明分区所在设备的类型，这里是指</a:t>
            </a:r>
            <a:r>
              <a:rPr lang="en-US" altLang="zh-CN" dirty="0"/>
              <a:t>IDE</a:t>
            </a:r>
            <a:r>
              <a:rPr lang="zh-CN" altLang="en-US" dirty="0"/>
              <a:t>硬盘了。“</a:t>
            </a:r>
            <a:r>
              <a:rPr lang="en-US" altLang="zh-CN" dirty="0"/>
              <a:t>x”</a:t>
            </a:r>
            <a:r>
              <a:rPr lang="zh-CN" altLang="en-US" dirty="0"/>
              <a:t>为盘号（</a:t>
            </a:r>
            <a:r>
              <a:rPr lang="en-US" altLang="zh-CN" dirty="0"/>
              <a:t>a</a:t>
            </a:r>
            <a:r>
              <a:rPr lang="zh-CN" altLang="en-US" dirty="0"/>
              <a:t>为基本盘，</a:t>
            </a:r>
            <a:r>
              <a:rPr lang="en-US" altLang="zh-CN" dirty="0"/>
              <a:t>b</a:t>
            </a:r>
            <a:r>
              <a:rPr lang="zh-CN" altLang="en-US" dirty="0"/>
              <a:t>为基本从属盘，</a:t>
            </a:r>
            <a:r>
              <a:rPr lang="en-US" altLang="zh-CN" dirty="0"/>
              <a:t>c</a:t>
            </a:r>
            <a:r>
              <a:rPr lang="zh-CN" altLang="en-US" dirty="0"/>
              <a:t>为辅助主盘，</a:t>
            </a:r>
            <a:r>
              <a:rPr lang="en-US" altLang="zh-CN" dirty="0"/>
              <a:t>d</a:t>
            </a:r>
            <a:r>
              <a:rPr lang="zh-CN" altLang="en-US" dirty="0"/>
              <a:t>为辅助从属盘）</a:t>
            </a:r>
            <a:r>
              <a:rPr lang="en-US" altLang="zh-CN" dirty="0"/>
              <a:t>,“~”</a:t>
            </a:r>
            <a:r>
              <a:rPr lang="zh-CN" altLang="en-US" dirty="0"/>
              <a:t>代表分区，前四个分区用数字</a:t>
            </a:r>
            <a:r>
              <a:rPr lang="en-US" altLang="zh-CN" dirty="0"/>
              <a:t>1</a:t>
            </a:r>
            <a:r>
              <a:rPr lang="zh-CN" altLang="en-US" dirty="0"/>
              <a:t>到</a:t>
            </a:r>
            <a:r>
              <a:rPr lang="en-US" altLang="zh-CN" dirty="0"/>
              <a:t>4</a:t>
            </a:r>
            <a:r>
              <a:rPr lang="zh-CN" altLang="en-US" dirty="0"/>
              <a:t>表示，它们是主分区或扩展分区，从</a:t>
            </a:r>
            <a:r>
              <a:rPr lang="en-US" altLang="zh-CN" dirty="0"/>
              <a:t>5</a:t>
            </a:r>
            <a:r>
              <a:rPr lang="zh-CN" altLang="en-US" dirty="0"/>
              <a:t>开始就是逻辑分区。例，</a:t>
            </a:r>
            <a:r>
              <a:rPr lang="en-US" altLang="zh-CN" dirty="0">
                <a:solidFill>
                  <a:srgbClr val="FF0000"/>
                </a:solidFill>
              </a:rPr>
              <a:t>hda3</a:t>
            </a:r>
            <a:r>
              <a:rPr lang="zh-CN" altLang="en-US" dirty="0"/>
              <a:t>表示为第一个</a:t>
            </a:r>
            <a:r>
              <a:rPr lang="en-US" altLang="zh-CN" dirty="0"/>
              <a:t>IDE</a:t>
            </a:r>
            <a:r>
              <a:rPr lang="zh-CN" altLang="en-US" dirty="0"/>
              <a:t>硬盘上的第三个主分区或扩展分区</a:t>
            </a:r>
            <a:r>
              <a:rPr lang="en-US" altLang="zh-CN" dirty="0"/>
              <a:t>,hdb2</a:t>
            </a:r>
            <a:r>
              <a:rPr lang="zh-CN" altLang="en-US" dirty="0"/>
              <a:t>表示为第二个</a:t>
            </a:r>
            <a:r>
              <a:rPr lang="en-US" altLang="zh-CN" dirty="0"/>
              <a:t>IDE</a:t>
            </a:r>
            <a:r>
              <a:rPr lang="zh-CN" altLang="en-US" dirty="0"/>
              <a:t>硬盘上的第二个主分区或扩展分区。 </a:t>
            </a:r>
            <a:endParaRPr lang="en-US" altLang="zh-CN" dirty="0" smtClean="0"/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AutoNum type="arabicParenR"/>
              <a:defRPr/>
            </a:pPr>
            <a:endParaRPr lang="en-US" altLang="zh-CN" dirty="0"/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AutoNum type="arabicParenR"/>
              <a:defRPr/>
            </a:pPr>
            <a:r>
              <a:rPr lang="zh-CN" altLang="en-US" dirty="0" smtClean="0"/>
              <a:t>对</a:t>
            </a:r>
            <a:r>
              <a:rPr lang="zh-CN" altLang="en-US" dirty="0"/>
              <a:t>于</a:t>
            </a:r>
            <a:r>
              <a:rPr lang="en-US" altLang="zh-CN" b="1" dirty="0">
                <a:solidFill>
                  <a:srgbClr val="FF0000"/>
                </a:solidFill>
              </a:rPr>
              <a:t>SCSI</a:t>
            </a:r>
            <a:r>
              <a:rPr lang="zh-CN" altLang="en-US" b="1" dirty="0">
                <a:solidFill>
                  <a:srgbClr val="FF0000"/>
                </a:solidFill>
              </a:rPr>
              <a:t>硬盘</a:t>
            </a:r>
            <a:r>
              <a:rPr lang="zh-CN" altLang="en-US" dirty="0"/>
              <a:t>则标识为“</a:t>
            </a:r>
            <a:r>
              <a:rPr lang="en-US" altLang="zh-CN" dirty="0"/>
              <a:t>sdx~”</a:t>
            </a:r>
            <a:r>
              <a:rPr lang="zh-CN" altLang="en-US" dirty="0"/>
              <a:t>，</a:t>
            </a:r>
            <a:r>
              <a:rPr lang="en-US" altLang="zh-CN" dirty="0"/>
              <a:t>SCSI</a:t>
            </a:r>
            <a:r>
              <a:rPr lang="zh-CN" altLang="en-US" dirty="0"/>
              <a:t>硬盘是用“</a:t>
            </a:r>
            <a:r>
              <a:rPr lang="en-US" altLang="zh-CN" dirty="0"/>
              <a:t>sd”</a:t>
            </a:r>
            <a:r>
              <a:rPr lang="zh-CN" altLang="en-US" dirty="0"/>
              <a:t>来表示分区所在设备的类型的，其余则和</a:t>
            </a:r>
            <a:r>
              <a:rPr lang="en-US" altLang="zh-CN" dirty="0"/>
              <a:t>IDE</a:t>
            </a:r>
            <a:r>
              <a:rPr lang="zh-CN" altLang="en-US" dirty="0"/>
              <a:t>硬盘的表示方法一样</a:t>
            </a:r>
            <a:r>
              <a:rPr lang="zh-CN" altLang="en-US" dirty="0" smtClean="0"/>
              <a:t>。</a:t>
            </a:r>
            <a:r>
              <a:rPr lang="en-US" altLang="zh-CN" b="1" dirty="0" smtClean="0"/>
              <a:t>sdb1</a:t>
            </a:r>
            <a:r>
              <a:rPr lang="en-US" altLang="zh-CN" dirty="0" smtClean="0"/>
              <a:t> [</a:t>
            </a:r>
            <a:r>
              <a:rPr lang="zh-CN" altLang="en-US" dirty="0" smtClean="0"/>
              <a:t>表示第</a:t>
            </a:r>
            <a:r>
              <a:rPr lang="en-US" altLang="zh-CN" dirty="0" smtClean="0"/>
              <a:t>2</a:t>
            </a:r>
            <a:r>
              <a:rPr lang="zh-CN" altLang="en-US" dirty="0" smtClean="0"/>
              <a:t>块</a:t>
            </a:r>
            <a:r>
              <a:rPr lang="en-US" altLang="zh-CN" dirty="0" smtClean="0"/>
              <a:t>scsi </a:t>
            </a:r>
            <a:r>
              <a:rPr lang="zh-CN" altLang="en-US" dirty="0" smtClean="0"/>
              <a:t>硬盘的第</a:t>
            </a:r>
            <a:r>
              <a:rPr lang="en-US" altLang="zh-CN" dirty="0" smtClean="0"/>
              <a:t>1</a:t>
            </a:r>
            <a:r>
              <a:rPr lang="zh-CN" altLang="en-US" dirty="0" smtClean="0"/>
              <a:t>个分区</a:t>
            </a:r>
            <a:r>
              <a:rPr lang="en-US" altLang="zh-CN" dirty="0" smtClean="0"/>
              <a:t>]</a:t>
            </a:r>
            <a:endParaRPr lang="zh-CN" altLang="en-US" dirty="0"/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endParaRPr lang="en-US" altLang="zh-CN" sz="1600" dirty="0" smtClean="0"/>
          </a:p>
        </p:txBody>
      </p:sp>
      <p:sp>
        <p:nvSpPr>
          <p:cNvPr id="4" name="Text Box 9"/>
          <p:cNvSpPr txBox="1">
            <a:spLocks noChangeArrowheads="1"/>
          </p:cNvSpPr>
          <p:nvPr/>
        </p:nvSpPr>
        <p:spPr bwMode="auto">
          <a:xfrm>
            <a:off x="467544" y="849719"/>
            <a:ext cx="7272338" cy="3970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2B2B2">
                    <a:alpha val="50195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zh-CN" sz="2200" b="1" smtClean="0"/>
              <a:t>Linux</a:t>
            </a:r>
            <a:r>
              <a:rPr lang="zh-CN" altLang="en-US" sz="2200" b="1"/>
              <a:t>分</a:t>
            </a:r>
            <a:r>
              <a:rPr lang="zh-CN" altLang="en-US" sz="2200" b="1" smtClean="0"/>
              <a:t>区</a:t>
            </a:r>
            <a:endParaRPr lang="en-US" altLang="zh-CN" sz="2200" b="1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7544" y="1413853"/>
            <a:ext cx="8352928" cy="28346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zh-CN" altLang="en-US" sz="1600" b="1" dirty="0">
                <a:solidFill>
                  <a:srgbClr val="0070C0"/>
                </a:solidFill>
              </a:rPr>
              <a:t>查看所有设</a:t>
            </a:r>
            <a:r>
              <a:rPr lang="zh-CN" altLang="en-US" sz="1600" b="1" dirty="0" smtClean="0">
                <a:solidFill>
                  <a:srgbClr val="0070C0"/>
                </a:solidFill>
              </a:rPr>
              <a:t>备</a:t>
            </a:r>
            <a:r>
              <a:rPr lang="en-US" altLang="zh-CN" sz="1600" b="1" dirty="0" smtClean="0">
                <a:solidFill>
                  <a:srgbClr val="0070C0"/>
                </a:solidFill>
              </a:rPr>
              <a:t>(</a:t>
            </a:r>
            <a:r>
              <a:rPr lang="zh-CN" altLang="en-US" sz="1600" b="1" dirty="0" smtClean="0">
                <a:solidFill>
                  <a:srgbClr val="0070C0"/>
                </a:solidFill>
              </a:rPr>
              <a:t>光驱 </a:t>
            </a:r>
            <a:r>
              <a:rPr lang="en-US" altLang="zh-CN" sz="1600" b="1" dirty="0" smtClean="0">
                <a:solidFill>
                  <a:srgbClr val="0070C0"/>
                </a:solidFill>
              </a:rPr>
              <a:t>/media</a:t>
            </a:r>
            <a:r>
              <a:rPr lang="zh-CN" altLang="en-US" sz="1600" b="1" dirty="0" smtClean="0">
                <a:solidFill>
                  <a:srgbClr val="0070C0"/>
                </a:solidFill>
              </a:rPr>
              <a:t>，</a:t>
            </a:r>
            <a:r>
              <a:rPr lang="en-US" altLang="zh-CN" sz="1600" b="1" dirty="0" smtClean="0">
                <a:solidFill>
                  <a:srgbClr val="0070C0"/>
                </a:solidFill>
              </a:rPr>
              <a:t>u</a:t>
            </a:r>
            <a:r>
              <a:rPr lang="zh-CN" altLang="en-US" sz="1600" b="1" dirty="0" smtClean="0">
                <a:solidFill>
                  <a:srgbClr val="0070C0"/>
                </a:solidFill>
              </a:rPr>
              <a:t>盘， </a:t>
            </a:r>
            <a:r>
              <a:rPr lang="zh-CN" altLang="en-US" sz="1600" b="1" dirty="0">
                <a:solidFill>
                  <a:srgbClr val="0070C0"/>
                </a:solidFill>
              </a:rPr>
              <a:t>硬盘</a:t>
            </a:r>
            <a:r>
              <a:rPr lang="en-US" altLang="zh-CN" sz="1600" b="1" dirty="0" smtClean="0">
                <a:solidFill>
                  <a:srgbClr val="0070C0"/>
                </a:solidFill>
              </a:rPr>
              <a:t>)</a:t>
            </a:r>
            <a:r>
              <a:rPr lang="zh-CN" altLang="en-US" sz="1600" b="1" dirty="0" smtClean="0">
                <a:solidFill>
                  <a:srgbClr val="0070C0"/>
                </a:solidFill>
              </a:rPr>
              <a:t>挂</a:t>
            </a:r>
            <a:r>
              <a:rPr lang="zh-CN" altLang="en-US" sz="1600" b="1" dirty="0">
                <a:solidFill>
                  <a:srgbClr val="0070C0"/>
                </a:solidFill>
              </a:rPr>
              <a:t>载情况</a:t>
            </a:r>
            <a:endParaRPr lang="en-US" altLang="zh-CN" sz="1600" dirty="0" smtClean="0">
              <a:solidFill>
                <a:srgbClr val="0070C0"/>
              </a:solidFill>
            </a:endParaRPr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zh-CN" altLang="en-US" dirty="0"/>
              <a:t>命令 ：</a:t>
            </a:r>
            <a:r>
              <a:rPr lang="en-US" altLang="zh-CN" dirty="0"/>
              <a:t>lsblk  </a:t>
            </a:r>
            <a:r>
              <a:rPr lang="zh-CN" altLang="en-US" dirty="0"/>
              <a:t>或者 </a:t>
            </a:r>
            <a:r>
              <a:rPr lang="en-US" altLang="zh-CN" dirty="0"/>
              <a:t>lsblk -</a:t>
            </a:r>
            <a:r>
              <a:rPr lang="en-US" altLang="zh-CN" dirty="0" smtClean="0"/>
              <a:t>f        []</a:t>
            </a:r>
            <a:endParaRPr lang="en-US" altLang="zh-CN" dirty="0"/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endParaRPr lang="en-US" altLang="zh-CN" dirty="0" smtClean="0"/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endParaRPr lang="en-US" altLang="zh-CN" dirty="0"/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endParaRPr lang="en-US" altLang="zh-CN" dirty="0" smtClean="0"/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endParaRPr lang="en-US" altLang="zh-CN" dirty="0"/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endParaRPr lang="en-US" altLang="zh-CN" dirty="0" smtClean="0"/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endParaRPr lang="en-US" altLang="zh-CN" dirty="0"/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endParaRPr lang="en-US" altLang="zh-CN" dirty="0"/>
          </a:p>
        </p:txBody>
      </p:sp>
      <p:sp>
        <p:nvSpPr>
          <p:cNvPr id="4" name="Text Box 9"/>
          <p:cNvSpPr txBox="1">
            <a:spLocks noChangeArrowheads="1"/>
          </p:cNvSpPr>
          <p:nvPr/>
        </p:nvSpPr>
        <p:spPr bwMode="auto">
          <a:xfrm>
            <a:off x="467544" y="849719"/>
            <a:ext cx="7272338" cy="3970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2B2B2">
                    <a:alpha val="50195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zh-CN" sz="2200" b="1" smtClean="0"/>
              <a:t>Linux</a:t>
            </a:r>
            <a:r>
              <a:rPr lang="zh-CN" altLang="en-US" sz="2200" b="1" smtClean="0"/>
              <a:t>分区</a:t>
            </a:r>
            <a:endParaRPr lang="en-US" altLang="zh-CN" sz="2200" b="1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1" y="2336501"/>
            <a:ext cx="3816424" cy="14209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385" y="4066385"/>
            <a:ext cx="5438775" cy="1227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9"/>
          <p:cNvSpPr txBox="1">
            <a:spLocks noChangeArrowheads="1"/>
          </p:cNvSpPr>
          <p:nvPr/>
        </p:nvSpPr>
        <p:spPr bwMode="auto">
          <a:xfrm>
            <a:off x="467544" y="849719"/>
            <a:ext cx="7272338" cy="3970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2B2B2">
                    <a:alpha val="50195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l"/>
            </a:pPr>
            <a:r>
              <a:rPr lang="zh-CN" altLang="en-US" sz="2200" b="1" smtClean="0"/>
              <a:t>安装</a:t>
            </a:r>
            <a:r>
              <a:rPr lang="en-US" altLang="zh-CN" sz="2200" b="1" smtClean="0"/>
              <a:t>vm</a:t>
            </a:r>
            <a:r>
              <a:rPr lang="zh-CN" altLang="en-US" sz="2200" b="1" smtClean="0"/>
              <a:t>和</a:t>
            </a:r>
            <a:r>
              <a:rPr lang="en-US" altLang="zh-CN" sz="2200" b="1" smtClean="0"/>
              <a:t>Centos</a:t>
            </a:r>
            <a:endParaRPr lang="en-US" altLang="zh-CN" sz="2200" b="1"/>
          </a:p>
        </p:txBody>
      </p:sp>
      <p:sp>
        <p:nvSpPr>
          <p:cNvPr id="6" name="Text Box 9"/>
          <p:cNvSpPr txBox="1">
            <a:spLocks noChangeArrowheads="1"/>
          </p:cNvSpPr>
          <p:nvPr/>
        </p:nvSpPr>
        <p:spPr bwMode="auto">
          <a:xfrm>
            <a:off x="359348" y="1550192"/>
            <a:ext cx="8461127" cy="1809726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None/>
              <a:defRPr/>
            </a:pPr>
            <a:r>
              <a:rPr lang="en-US" altLang="zh-CN" sz="2200" b="1" dirty="0" smtClean="0">
                <a:solidFill>
                  <a:srgbClr val="0070C0"/>
                </a:solidFill>
              </a:rPr>
              <a:t>VM</a:t>
            </a:r>
            <a:r>
              <a:rPr lang="zh-CN" altLang="en-US" sz="2200" b="1" dirty="0" smtClean="0">
                <a:solidFill>
                  <a:srgbClr val="0070C0"/>
                </a:solidFill>
              </a:rPr>
              <a:t>安装的步骤</a:t>
            </a:r>
            <a:endParaRPr lang="en-US" altLang="zh-CN" sz="2200" b="1" dirty="0">
              <a:solidFill>
                <a:srgbClr val="0070C0"/>
              </a:solidFill>
            </a:endParaRP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None/>
              <a:defRPr/>
            </a:pPr>
            <a:endParaRPr lang="en-US" altLang="zh-CN" sz="1800" dirty="0" smtClean="0"/>
          </a:p>
          <a:p>
            <a:pPr marL="457200" indent="-457200">
              <a:buFont typeface="+mj-lt"/>
              <a:buAutoNum type="arabicPeriod"/>
            </a:pPr>
            <a:r>
              <a:rPr lang="zh-CN" altLang="en-US" sz="1800" b="1" dirty="0" smtClean="0">
                <a:solidFill>
                  <a:srgbClr val="FF0000"/>
                </a:solidFill>
                <a:latin typeface="+mn-ea"/>
              </a:rPr>
              <a:t>去</a:t>
            </a:r>
            <a:r>
              <a:rPr lang="en-US" altLang="zh-CN" sz="1800" b="1" dirty="0">
                <a:solidFill>
                  <a:srgbClr val="FF0000"/>
                </a:solidFill>
                <a:latin typeface="+mn-ea"/>
              </a:rPr>
              <a:t>BIOS</a:t>
            </a:r>
            <a:r>
              <a:rPr lang="zh-CN" altLang="en-US" sz="1800" b="1" dirty="0">
                <a:solidFill>
                  <a:srgbClr val="FF0000"/>
                </a:solidFill>
                <a:latin typeface="+mn-ea"/>
              </a:rPr>
              <a:t>里修改设置开启虚拟化设备支</a:t>
            </a:r>
            <a:r>
              <a:rPr lang="zh-CN" altLang="en-US" sz="1800" b="1" dirty="0" smtClean="0">
                <a:solidFill>
                  <a:srgbClr val="FF0000"/>
                </a:solidFill>
                <a:latin typeface="+mn-ea"/>
              </a:rPr>
              <a:t>持（</a:t>
            </a:r>
            <a:r>
              <a:rPr lang="en-US" altLang="zh-CN" sz="1800" b="1" dirty="0" smtClean="0">
                <a:solidFill>
                  <a:srgbClr val="FF0000"/>
                </a:solidFill>
                <a:latin typeface="+mn-ea"/>
              </a:rPr>
              <a:t>f2, f10</a:t>
            </a:r>
            <a:r>
              <a:rPr lang="zh-CN" altLang="en-US" sz="1800" b="1" dirty="0" smtClean="0">
                <a:solidFill>
                  <a:srgbClr val="FF0000"/>
                </a:solidFill>
                <a:latin typeface="+mn-ea"/>
              </a:rPr>
              <a:t>）</a:t>
            </a:r>
            <a:r>
              <a:rPr lang="en-US" altLang="zh-CN" sz="1800" b="1" dirty="0" smtClean="0">
                <a:solidFill>
                  <a:srgbClr val="FF0000"/>
                </a:solidFill>
                <a:latin typeface="+mn-ea"/>
              </a:rPr>
              <a:t>[</a:t>
            </a:r>
            <a:r>
              <a:rPr lang="zh-CN" altLang="en-US" sz="1800" b="1" dirty="0" smtClean="0">
                <a:solidFill>
                  <a:srgbClr val="FF0000"/>
                </a:solidFill>
                <a:latin typeface="+mn-ea"/>
              </a:rPr>
              <a:t>注意</a:t>
            </a:r>
            <a:r>
              <a:rPr lang="en-US" altLang="zh-CN" sz="1800" b="1" dirty="0" smtClean="0">
                <a:solidFill>
                  <a:srgbClr val="FF0000"/>
                </a:solidFill>
                <a:latin typeface="+mn-ea"/>
              </a:rPr>
              <a:t>]</a:t>
            </a:r>
            <a:endParaRPr lang="en-US" altLang="zh-CN" sz="1800" b="1" dirty="0">
              <a:solidFill>
                <a:srgbClr val="FF0000"/>
              </a:solidFill>
              <a:latin typeface="+mn-ea"/>
            </a:endParaRPr>
          </a:p>
          <a:p>
            <a:pPr marL="457200" indent="-457200">
              <a:buFont typeface="+mj-lt"/>
              <a:buAutoNum type="arabicPeriod"/>
            </a:pPr>
            <a:endParaRPr lang="en-US" altLang="zh-CN" sz="1800" dirty="0">
              <a:solidFill>
                <a:srgbClr val="007C6A"/>
              </a:solidFill>
              <a:latin typeface="+mn-ea"/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en-US" sz="1800" dirty="0">
                <a:solidFill>
                  <a:srgbClr val="007C6A"/>
                </a:solidFill>
                <a:latin typeface="+mn-ea"/>
              </a:rPr>
              <a:t>安装虚</a:t>
            </a:r>
            <a:r>
              <a:rPr lang="zh-CN" altLang="en-US" sz="1800" dirty="0" smtClean="0">
                <a:solidFill>
                  <a:srgbClr val="007C6A"/>
                </a:solidFill>
                <a:latin typeface="+mn-ea"/>
              </a:rPr>
              <a:t>拟机</a:t>
            </a:r>
            <a:r>
              <a:rPr lang="zh-CN" altLang="en-US" sz="1800" dirty="0">
                <a:solidFill>
                  <a:srgbClr val="007C6A"/>
                </a:solidFill>
                <a:latin typeface="+mn-ea"/>
              </a:rPr>
              <a:t>软件</a:t>
            </a:r>
            <a:r>
              <a:rPr lang="zh-CN" altLang="en-US" sz="1800" dirty="0" smtClean="0">
                <a:solidFill>
                  <a:srgbClr val="007C6A"/>
                </a:solidFill>
                <a:latin typeface="+mn-ea"/>
              </a:rPr>
              <a:t>（</a:t>
            </a:r>
            <a:r>
              <a:rPr lang="en-US" altLang="zh-CN" sz="1800" dirty="0" smtClean="0">
                <a:solidFill>
                  <a:srgbClr val="007C6A"/>
                </a:solidFill>
                <a:latin typeface="+mn-ea"/>
              </a:rPr>
              <a:t>vm12</a:t>
            </a:r>
            <a:r>
              <a:rPr lang="zh-CN" altLang="en-US" sz="1800" dirty="0" smtClean="0">
                <a:solidFill>
                  <a:srgbClr val="007C6A"/>
                </a:solidFill>
                <a:latin typeface="+mn-ea"/>
              </a:rPr>
              <a:t>）</a:t>
            </a:r>
            <a:endParaRPr lang="en-US" altLang="zh-CN" sz="1800" dirty="0">
              <a:solidFill>
                <a:srgbClr val="007C6A"/>
              </a:solidFill>
              <a:latin typeface="+mn-ea"/>
            </a:endParaRPr>
          </a:p>
          <a:p>
            <a:pPr marL="457200" indent="-457200">
              <a:buFont typeface="+mj-lt"/>
              <a:buAutoNum type="arabicPeriod"/>
            </a:pPr>
            <a:endParaRPr lang="en-US" altLang="zh-CN" sz="1800" dirty="0">
              <a:solidFill>
                <a:srgbClr val="007C6A"/>
              </a:solidFill>
              <a:latin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4891" y="2681930"/>
            <a:ext cx="4032448" cy="2454843"/>
          </a:xfrm>
          <a:prstGeom prst="rect">
            <a:avLst/>
          </a:prstGeom>
        </p:spPr>
      </p:pic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81699233"/>
              </p:ext>
            </p:extLst>
          </p:nvPr>
        </p:nvGraphicFramePr>
        <p:xfrm>
          <a:off x="5149850" y="1562100"/>
          <a:ext cx="3241675" cy="71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37" name="包装程序外壳对象" showAsIcon="1" r:id="rId5" imgW="3241800" imgH="711360" progId="Package">
                  <p:embed/>
                </p:oleObj>
              </mc:Choice>
              <mc:Fallback>
                <p:oleObj name="包装程序外壳对象" showAsIcon="1" r:id="rId5" imgW="3241800" imgH="711360" progId="Package">
                  <p:embed/>
                  <p:pic>
                    <p:nvPicPr>
                      <p:cNvPr id="0" name="对象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49850" y="1562100"/>
                        <a:ext cx="3241675" cy="711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7544" y="1413853"/>
            <a:ext cx="8352928" cy="3677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endParaRPr lang="en-US" altLang="zh-CN" sz="1600" dirty="0" smtClean="0"/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zh-CN" altLang="en-US" sz="2000" b="1" dirty="0" smtClean="0">
                <a:solidFill>
                  <a:srgbClr val="0070C0"/>
                </a:solidFill>
              </a:rPr>
              <a:t>说明：</a:t>
            </a:r>
            <a:endParaRPr lang="en-US" altLang="zh-CN" sz="2000" b="1" dirty="0" smtClean="0">
              <a:solidFill>
                <a:srgbClr val="0070C0"/>
              </a:solidFill>
            </a:endParaRPr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zh-CN" altLang="en-US" dirty="0" smtClean="0"/>
              <a:t>下面我们以</a:t>
            </a:r>
            <a:r>
              <a:rPr lang="zh-CN" altLang="en-US" b="1" dirty="0" smtClean="0"/>
              <a:t>增加一块硬盘</a:t>
            </a:r>
            <a:r>
              <a:rPr lang="en-US" altLang="zh-CN" b="1" dirty="0" smtClean="0"/>
              <a:t>1G </a:t>
            </a:r>
            <a:r>
              <a:rPr lang="zh-CN" altLang="en-US" dirty="0" smtClean="0"/>
              <a:t>为例来熟悉下磁盘的相关指令和深入理解磁盘分区、挂载、卸载的概念。</a:t>
            </a:r>
            <a:endParaRPr lang="en-US" altLang="zh-CN" dirty="0" smtClean="0"/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endParaRPr lang="en-US" altLang="zh-CN" dirty="0"/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zh-CN" altLang="en-US" sz="2000" b="1" dirty="0">
                <a:solidFill>
                  <a:srgbClr val="0070C0"/>
                </a:solidFill>
              </a:rPr>
              <a:t>如何增加一块硬盘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AutoNum type="arabicParenR"/>
              <a:defRPr/>
            </a:pPr>
            <a:r>
              <a:rPr lang="zh-CN" altLang="en-US" dirty="0" smtClean="0"/>
              <a:t>虚</a:t>
            </a:r>
            <a:r>
              <a:rPr lang="zh-CN" altLang="en-US" dirty="0"/>
              <a:t>拟</a:t>
            </a:r>
            <a:r>
              <a:rPr lang="zh-CN" altLang="en-US" dirty="0" smtClean="0"/>
              <a:t>机添加硬盘</a:t>
            </a:r>
            <a:endParaRPr lang="en-US" altLang="zh-CN" dirty="0"/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AutoNum type="arabicParenR"/>
              <a:defRPr/>
            </a:pPr>
            <a:r>
              <a:rPr lang="zh-CN" altLang="en-US" dirty="0" smtClean="0"/>
              <a:t>分区</a:t>
            </a:r>
            <a:endParaRPr lang="en-US" altLang="zh-CN" dirty="0"/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AutoNum type="arabicParenR"/>
              <a:defRPr/>
            </a:pPr>
            <a:r>
              <a:rPr lang="zh-CN" altLang="en-US" dirty="0" smtClean="0"/>
              <a:t>格</a:t>
            </a:r>
            <a:r>
              <a:rPr lang="zh-CN" altLang="en-US" dirty="0"/>
              <a:t>式</a:t>
            </a:r>
            <a:r>
              <a:rPr lang="zh-CN" altLang="en-US" dirty="0" smtClean="0"/>
              <a:t>化</a:t>
            </a:r>
            <a:endParaRPr lang="en-US" altLang="zh-CN" dirty="0"/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AutoNum type="arabicParenR"/>
              <a:defRPr/>
            </a:pPr>
            <a:r>
              <a:rPr lang="zh-CN" altLang="en-US" dirty="0" smtClean="0"/>
              <a:t>挂载</a:t>
            </a:r>
            <a:endParaRPr lang="en-US" altLang="zh-CN" dirty="0" smtClean="0"/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AutoNum type="arabicParenR"/>
              <a:defRPr/>
            </a:pPr>
            <a:r>
              <a:rPr lang="zh-CN" altLang="en-US" dirty="0" smtClean="0"/>
              <a:t>设置可以自动挂载 。</a:t>
            </a:r>
            <a:endParaRPr lang="en-US" altLang="zh-CN" dirty="0" smtClean="0"/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endParaRPr lang="en-US" altLang="zh-CN" dirty="0"/>
          </a:p>
        </p:txBody>
      </p:sp>
      <p:sp>
        <p:nvSpPr>
          <p:cNvPr id="4" name="Text Box 9"/>
          <p:cNvSpPr txBox="1">
            <a:spLocks noChangeArrowheads="1"/>
          </p:cNvSpPr>
          <p:nvPr/>
        </p:nvSpPr>
        <p:spPr bwMode="auto">
          <a:xfrm>
            <a:off x="467544" y="849719"/>
            <a:ext cx="7272338" cy="3970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2B2B2">
                    <a:alpha val="50195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l"/>
            </a:pPr>
            <a:r>
              <a:rPr lang="zh-CN" altLang="en-US" sz="2200" b="1" dirty="0" smtClean="0"/>
              <a:t>挂</a:t>
            </a:r>
            <a:r>
              <a:rPr lang="zh-CN" altLang="en-US" sz="2200" b="1" dirty="0"/>
              <a:t>载的经典案例</a:t>
            </a:r>
            <a:endParaRPr lang="en-US" altLang="zh-CN" sz="22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21506" name="Picture 2" descr="C:\Users\ADMINI~1\AppData\Local\Temp\ksohtml\wpsB3CC.tmp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2520255"/>
            <a:ext cx="5226392" cy="2839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7544" y="1413851"/>
            <a:ext cx="3168352" cy="362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000" b="1">
                <a:solidFill>
                  <a:srgbClr val="0070C0"/>
                </a:solidFill>
              </a:rPr>
              <a:t>虚拟机增加硬</a:t>
            </a:r>
            <a:r>
              <a:rPr lang="zh-CN" altLang="en-US" sz="2000" b="1" smtClean="0">
                <a:solidFill>
                  <a:srgbClr val="0070C0"/>
                </a:solidFill>
              </a:rPr>
              <a:t>盘步骤</a:t>
            </a:r>
            <a:r>
              <a:rPr lang="en-US" altLang="zh-CN" sz="2000" b="1" smtClean="0">
                <a:solidFill>
                  <a:srgbClr val="0070C0"/>
                </a:solidFill>
              </a:rPr>
              <a:t>1</a:t>
            </a:r>
            <a:endParaRPr lang="en-US" altLang="zh-CN" sz="2000" b="1">
              <a:solidFill>
                <a:srgbClr val="0070C0"/>
              </a:solidFill>
            </a:endParaRPr>
          </a:p>
          <a:p>
            <a:pPr>
              <a:lnSpc>
                <a:spcPct val="130000"/>
              </a:lnSpc>
            </a:pPr>
            <a:endParaRPr lang="en-US" altLang="zh-CN" sz="2000"/>
          </a:p>
          <a:p>
            <a:pPr>
              <a:lnSpc>
                <a:spcPct val="130000"/>
              </a:lnSpc>
            </a:pPr>
            <a:r>
              <a:rPr lang="zh-CN" altLang="en-US" sz="1600" smtClean="0"/>
              <a:t>在</a:t>
            </a:r>
            <a:r>
              <a:rPr lang="en-US" altLang="zh-CN" sz="1600"/>
              <a:t>【</a:t>
            </a:r>
            <a:r>
              <a:rPr lang="zh-CN" altLang="en-US" sz="1600"/>
              <a:t>虚拟机</a:t>
            </a:r>
            <a:r>
              <a:rPr lang="en-US" altLang="zh-CN" sz="1600"/>
              <a:t>】</a:t>
            </a:r>
            <a:r>
              <a:rPr lang="zh-CN" altLang="en-US" sz="1600"/>
              <a:t>菜单中，选择</a:t>
            </a:r>
            <a:r>
              <a:rPr lang="en-US" altLang="zh-CN" sz="1600"/>
              <a:t>【</a:t>
            </a:r>
            <a:r>
              <a:rPr lang="zh-CN" altLang="en-US" sz="1600"/>
              <a:t>设置</a:t>
            </a:r>
            <a:r>
              <a:rPr lang="en-US" altLang="zh-CN" sz="1600"/>
              <a:t>】</a:t>
            </a:r>
            <a:r>
              <a:rPr lang="zh-CN" altLang="en-US" sz="1600"/>
              <a:t>，然后设备列表里添加硬盘，然后一路</a:t>
            </a:r>
            <a:r>
              <a:rPr lang="en-US" altLang="zh-CN" sz="1600"/>
              <a:t>【</a:t>
            </a:r>
            <a:r>
              <a:rPr lang="zh-CN" altLang="en-US" sz="1600"/>
              <a:t>下一步</a:t>
            </a:r>
            <a:r>
              <a:rPr lang="en-US" altLang="zh-CN" sz="1600"/>
              <a:t>】</a:t>
            </a:r>
            <a:r>
              <a:rPr lang="zh-CN" altLang="en-US" sz="1600"/>
              <a:t>，中间只有选择磁盘大小的地方需要修改，至到完成。然后重启系</a:t>
            </a:r>
            <a:r>
              <a:rPr lang="zh-CN" altLang="en-US" sz="1600" smtClean="0"/>
              <a:t>统（才能识别）！</a:t>
            </a:r>
            <a:endParaRPr lang="en-US" altLang="zh-CN" sz="1600"/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endParaRPr lang="en-US" altLang="zh-CN" sz="1600" smtClean="0"/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endParaRPr lang="en-US" altLang="zh-CN" sz="1600"/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endParaRPr lang="en-US" altLang="zh-CN" sz="1600" smtClean="0"/>
          </a:p>
        </p:txBody>
      </p:sp>
      <p:sp>
        <p:nvSpPr>
          <p:cNvPr id="4" name="Text Box 9"/>
          <p:cNvSpPr txBox="1">
            <a:spLocks noChangeArrowheads="1"/>
          </p:cNvSpPr>
          <p:nvPr/>
        </p:nvSpPr>
        <p:spPr bwMode="auto">
          <a:xfrm>
            <a:off x="467544" y="849719"/>
            <a:ext cx="7272338" cy="3970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2B2B2">
                    <a:alpha val="50195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l"/>
            </a:pPr>
            <a:r>
              <a:rPr lang="zh-CN" altLang="en-US" sz="2200" b="1" smtClean="0"/>
              <a:t>挂</a:t>
            </a:r>
            <a:r>
              <a:rPr lang="zh-CN" altLang="en-US" sz="2200" b="1"/>
              <a:t>载的经典案例</a:t>
            </a:r>
            <a:endParaRPr lang="en-US" altLang="zh-CN" sz="2200" b="1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1920" y="1336760"/>
            <a:ext cx="4968552" cy="41425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7544" y="1157037"/>
            <a:ext cx="8064896" cy="31270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000" b="1" dirty="0">
                <a:solidFill>
                  <a:srgbClr val="0070C0"/>
                </a:solidFill>
              </a:rPr>
              <a:t>虚拟机增加硬盘步</a:t>
            </a:r>
            <a:r>
              <a:rPr lang="zh-CN" altLang="en-US" sz="2000" b="1" dirty="0" smtClean="0">
                <a:solidFill>
                  <a:srgbClr val="0070C0"/>
                </a:solidFill>
              </a:rPr>
              <a:t>骤</a:t>
            </a:r>
            <a:r>
              <a:rPr lang="en-US" altLang="zh-CN" sz="2000" b="1" dirty="0" smtClean="0">
                <a:solidFill>
                  <a:srgbClr val="0070C0"/>
                </a:solidFill>
              </a:rPr>
              <a:t>2</a:t>
            </a:r>
            <a:endParaRPr lang="en-US" altLang="zh-CN" sz="2400" dirty="0">
              <a:solidFill>
                <a:srgbClr val="007C6A"/>
              </a:solidFill>
            </a:endParaRPr>
          </a:p>
          <a:p>
            <a:pPr>
              <a:lnSpc>
                <a:spcPct val="130000"/>
              </a:lnSpc>
            </a:pPr>
            <a:r>
              <a:rPr lang="zh-CN" altLang="en-US" sz="1600" dirty="0" smtClean="0"/>
              <a:t>分</a:t>
            </a:r>
            <a:r>
              <a:rPr lang="zh-CN" altLang="en-US" sz="1600" dirty="0"/>
              <a:t>区命令  </a:t>
            </a:r>
            <a:r>
              <a:rPr lang="en-US" altLang="zh-CN" sz="1600" dirty="0"/>
              <a:t>fdisk   /</a:t>
            </a:r>
            <a:r>
              <a:rPr lang="en-US" altLang="zh-CN" sz="1600" dirty="0" smtClean="0"/>
              <a:t>dev/sdb </a:t>
            </a:r>
          </a:p>
          <a:p>
            <a:pPr>
              <a:lnSpc>
                <a:spcPct val="130000"/>
              </a:lnSpc>
            </a:pPr>
            <a:r>
              <a:rPr lang="zh-CN" altLang="en-US" sz="1600" dirty="0" smtClean="0"/>
              <a:t>开</a:t>
            </a:r>
            <a:r>
              <a:rPr lang="zh-CN" altLang="en-US" sz="1600" dirty="0"/>
              <a:t>始对</a:t>
            </a:r>
            <a:r>
              <a:rPr lang="en-US" altLang="zh-CN" sz="1600" dirty="0"/>
              <a:t>/</a:t>
            </a:r>
            <a:r>
              <a:rPr lang="en-US" altLang="zh-CN" sz="1600" dirty="0" smtClean="0"/>
              <a:t>sdb</a:t>
            </a:r>
            <a:r>
              <a:rPr lang="zh-CN" altLang="en-US" sz="1600" dirty="0" smtClean="0"/>
              <a:t>分</a:t>
            </a:r>
            <a:r>
              <a:rPr lang="zh-CN" altLang="en-US" sz="1600" dirty="0"/>
              <a:t>区</a:t>
            </a:r>
            <a:endParaRPr lang="en-US" altLang="zh-CN" sz="1600" dirty="0"/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altLang="zh-CN" sz="1600" dirty="0"/>
              <a:t>m   </a:t>
            </a:r>
            <a:r>
              <a:rPr lang="zh-CN" altLang="en-US" sz="1600" dirty="0"/>
              <a:t>显示命令列表</a:t>
            </a:r>
            <a:endParaRPr lang="en-US" altLang="zh-CN" sz="1600" dirty="0"/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altLang="zh-CN" sz="1600" dirty="0"/>
              <a:t>p    </a:t>
            </a:r>
            <a:r>
              <a:rPr lang="zh-CN" altLang="en-US" sz="1600" dirty="0"/>
              <a:t>显示磁盘分区 同 </a:t>
            </a:r>
            <a:r>
              <a:rPr lang="en-US" altLang="zh-CN" sz="1600" dirty="0"/>
              <a:t>fdisk  –l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altLang="zh-CN" sz="1600" dirty="0"/>
              <a:t>n    </a:t>
            </a:r>
            <a:r>
              <a:rPr lang="zh-CN" altLang="en-US" sz="1600" dirty="0"/>
              <a:t>新增分区</a:t>
            </a:r>
            <a:endParaRPr lang="en-US" altLang="zh-CN" sz="1600" dirty="0"/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altLang="zh-CN" sz="1600" dirty="0"/>
              <a:t>d     </a:t>
            </a:r>
            <a:r>
              <a:rPr lang="zh-CN" altLang="en-US" sz="1600" dirty="0"/>
              <a:t>删除分区</a:t>
            </a:r>
            <a:endParaRPr lang="en-US" altLang="zh-CN" sz="1600" dirty="0"/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altLang="zh-CN" sz="1600" dirty="0"/>
              <a:t>w   </a:t>
            </a:r>
            <a:r>
              <a:rPr lang="zh-CN" altLang="en-US" sz="1600" dirty="0"/>
              <a:t>写入并退</a:t>
            </a:r>
            <a:r>
              <a:rPr lang="zh-CN" altLang="en-US" sz="1600" dirty="0" smtClean="0"/>
              <a:t>出</a:t>
            </a:r>
            <a:endParaRPr lang="en-US" altLang="zh-CN" sz="1600" dirty="0"/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zh-CN" altLang="en-US" sz="1600" b="1" dirty="0"/>
              <a:t>说明</a:t>
            </a:r>
            <a:r>
              <a:rPr lang="zh-CN" altLang="en-US" sz="1600" dirty="0"/>
              <a:t>： 开始分区后输入</a:t>
            </a:r>
            <a:r>
              <a:rPr lang="en-US" altLang="zh-CN" sz="1600" dirty="0"/>
              <a:t>n</a:t>
            </a:r>
            <a:r>
              <a:rPr lang="zh-CN" altLang="en-US" sz="1600" dirty="0"/>
              <a:t>，新增分区，然后选择</a:t>
            </a:r>
            <a:r>
              <a:rPr lang="en-US" altLang="zh-CN" sz="1600" dirty="0"/>
              <a:t>p </a:t>
            </a:r>
            <a:r>
              <a:rPr lang="zh-CN" altLang="en-US" sz="1600" dirty="0"/>
              <a:t>，分区类型为主分区。两次回车默认剩余全部空间。最后输入</a:t>
            </a:r>
            <a:r>
              <a:rPr lang="en-US" altLang="zh-CN" sz="1600" dirty="0"/>
              <a:t>w</a:t>
            </a:r>
            <a:r>
              <a:rPr lang="zh-CN" altLang="en-US" sz="1600" dirty="0"/>
              <a:t>写入分区并退出，若不保存退出输入</a:t>
            </a:r>
            <a:r>
              <a:rPr lang="en-US" altLang="zh-CN" sz="1600" dirty="0"/>
              <a:t>q</a:t>
            </a:r>
            <a:r>
              <a:rPr lang="zh-CN" altLang="en-US" sz="1600" dirty="0"/>
              <a:t>。</a:t>
            </a:r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endParaRPr lang="en-US" altLang="zh-CN" sz="1600" dirty="0" smtClean="0"/>
          </a:p>
        </p:txBody>
      </p:sp>
      <p:sp>
        <p:nvSpPr>
          <p:cNvPr id="4" name="Text Box 9"/>
          <p:cNvSpPr txBox="1">
            <a:spLocks noChangeArrowheads="1"/>
          </p:cNvSpPr>
          <p:nvPr/>
        </p:nvSpPr>
        <p:spPr bwMode="auto">
          <a:xfrm>
            <a:off x="467544" y="849719"/>
            <a:ext cx="7272338" cy="3970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2B2B2">
                    <a:alpha val="50195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l"/>
            </a:pPr>
            <a:r>
              <a:rPr lang="zh-CN" altLang="en-US" sz="2200" b="1" smtClean="0"/>
              <a:t>挂</a:t>
            </a:r>
            <a:r>
              <a:rPr lang="zh-CN" altLang="en-US" sz="2200" b="1"/>
              <a:t>载的经典案例</a:t>
            </a:r>
            <a:endParaRPr lang="en-US" altLang="zh-CN" sz="2200" b="1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3913799"/>
            <a:ext cx="5894400" cy="1558623"/>
          </a:xfrm>
          <a:prstGeom prst="rect">
            <a:avLst/>
          </a:prstGeom>
        </p:spPr>
      </p:pic>
      <p:sp>
        <p:nvSpPr>
          <p:cNvPr id="3" name="圆角矩形 2"/>
          <p:cNvSpPr/>
          <p:nvPr/>
        </p:nvSpPr>
        <p:spPr>
          <a:xfrm>
            <a:off x="1403648" y="4693110"/>
            <a:ext cx="288032" cy="1314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1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7544" y="1398003"/>
            <a:ext cx="8064896" cy="25637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000" b="1" dirty="0">
                <a:solidFill>
                  <a:srgbClr val="0070C0"/>
                </a:solidFill>
              </a:rPr>
              <a:t>虚拟机增加硬盘步</a:t>
            </a:r>
            <a:r>
              <a:rPr lang="zh-CN" altLang="en-US" sz="2000" b="1" dirty="0" smtClean="0">
                <a:solidFill>
                  <a:srgbClr val="0070C0"/>
                </a:solidFill>
              </a:rPr>
              <a:t>骤</a:t>
            </a:r>
            <a:r>
              <a:rPr lang="en-US" altLang="zh-CN" sz="2000" b="1" dirty="0" smtClean="0">
                <a:solidFill>
                  <a:srgbClr val="0070C0"/>
                </a:solidFill>
              </a:rPr>
              <a:t>3</a:t>
            </a:r>
          </a:p>
          <a:p>
            <a:pPr>
              <a:lnSpc>
                <a:spcPct val="130000"/>
              </a:lnSpc>
            </a:pPr>
            <a:endParaRPr lang="en-US" altLang="zh-CN" sz="2000" dirty="0">
              <a:solidFill>
                <a:srgbClr val="007C6A"/>
              </a:solidFill>
            </a:endParaRPr>
          </a:p>
          <a:p>
            <a:pPr>
              <a:lnSpc>
                <a:spcPct val="130000"/>
              </a:lnSpc>
            </a:pPr>
            <a:r>
              <a:rPr lang="zh-CN" altLang="en-US" dirty="0" smtClean="0"/>
              <a:t>格</a:t>
            </a:r>
            <a:r>
              <a:rPr lang="zh-CN" altLang="en-US" dirty="0"/>
              <a:t>式化磁</a:t>
            </a:r>
            <a:r>
              <a:rPr lang="zh-CN" altLang="en-US" dirty="0" smtClean="0"/>
              <a:t>盘</a:t>
            </a:r>
            <a:endParaRPr lang="en-US" altLang="zh-CN" dirty="0"/>
          </a:p>
          <a:p>
            <a:pPr>
              <a:lnSpc>
                <a:spcPct val="130000"/>
              </a:lnSpc>
            </a:pPr>
            <a:r>
              <a:rPr lang="zh-CN" altLang="en-US" dirty="0" smtClean="0"/>
              <a:t>分</a:t>
            </a:r>
            <a:r>
              <a:rPr lang="zh-CN" altLang="en-US" dirty="0"/>
              <a:t>区命令</a:t>
            </a:r>
            <a:r>
              <a:rPr lang="en-US" altLang="zh-CN" dirty="0"/>
              <a:t>:mkfs -t  ext4   /dev/sdb1  </a:t>
            </a:r>
            <a:endParaRPr lang="en-US" altLang="zh-CN" dirty="0" smtClean="0"/>
          </a:p>
          <a:p>
            <a:pPr>
              <a:lnSpc>
                <a:spcPct val="130000"/>
              </a:lnSpc>
            </a:pPr>
            <a:r>
              <a:rPr lang="zh-CN" altLang="en-US" dirty="0" smtClean="0"/>
              <a:t>其</a:t>
            </a:r>
            <a:r>
              <a:rPr lang="zh-CN" altLang="en-US" dirty="0"/>
              <a:t>中</a:t>
            </a:r>
            <a:r>
              <a:rPr lang="en-US" altLang="zh-CN" dirty="0"/>
              <a:t>ext4</a:t>
            </a:r>
            <a:r>
              <a:rPr lang="zh-CN" altLang="en-US" dirty="0"/>
              <a:t>是分区类</a:t>
            </a:r>
            <a:r>
              <a:rPr lang="zh-CN" altLang="en-US" dirty="0" smtClean="0"/>
              <a:t>型</a:t>
            </a:r>
            <a:endParaRPr lang="en-US" altLang="zh-CN" dirty="0" smtClean="0"/>
          </a:p>
          <a:p>
            <a:pPr>
              <a:lnSpc>
                <a:spcPct val="130000"/>
              </a:lnSpc>
            </a:pPr>
            <a:endParaRPr lang="en-US" altLang="zh-CN" sz="1600" dirty="0"/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endParaRPr lang="en-US" altLang="zh-CN" sz="1600" dirty="0" smtClean="0"/>
          </a:p>
        </p:txBody>
      </p:sp>
      <p:sp>
        <p:nvSpPr>
          <p:cNvPr id="4" name="Text Box 9"/>
          <p:cNvSpPr txBox="1">
            <a:spLocks noChangeArrowheads="1"/>
          </p:cNvSpPr>
          <p:nvPr/>
        </p:nvSpPr>
        <p:spPr bwMode="auto">
          <a:xfrm>
            <a:off x="467544" y="849719"/>
            <a:ext cx="7272338" cy="3970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2B2B2">
                    <a:alpha val="50195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l"/>
            </a:pPr>
            <a:r>
              <a:rPr lang="zh-CN" altLang="en-US" sz="2200" b="1" smtClean="0"/>
              <a:t>挂</a:t>
            </a:r>
            <a:r>
              <a:rPr lang="zh-CN" altLang="en-US" sz="2200" b="1"/>
              <a:t>载的经典案例</a:t>
            </a:r>
            <a:endParaRPr lang="en-US" altLang="zh-CN" sz="2200" b="1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9"/>
          <p:cNvSpPr txBox="1">
            <a:spLocks noChangeArrowheads="1"/>
          </p:cNvSpPr>
          <p:nvPr/>
        </p:nvSpPr>
        <p:spPr bwMode="auto">
          <a:xfrm>
            <a:off x="467544" y="849719"/>
            <a:ext cx="7272338" cy="3970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2B2B2">
                    <a:alpha val="50195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l"/>
            </a:pPr>
            <a:r>
              <a:rPr lang="zh-CN" altLang="en-US" sz="2200" b="1" smtClean="0"/>
              <a:t>挂</a:t>
            </a:r>
            <a:r>
              <a:rPr lang="zh-CN" altLang="en-US" sz="2200" b="1"/>
              <a:t>载的经典案例</a:t>
            </a:r>
            <a:endParaRPr lang="en-US" altLang="zh-CN" sz="2200" b="1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432048" y="1228195"/>
            <a:ext cx="7365504" cy="21729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000" b="1" dirty="0">
                <a:solidFill>
                  <a:srgbClr val="0070C0"/>
                </a:solidFill>
              </a:rPr>
              <a:t>虚拟机增加硬盘步</a:t>
            </a:r>
            <a:r>
              <a:rPr lang="zh-CN" altLang="en-US" sz="2000" b="1" dirty="0" smtClean="0">
                <a:solidFill>
                  <a:srgbClr val="0070C0"/>
                </a:solidFill>
              </a:rPr>
              <a:t>骤</a:t>
            </a:r>
            <a:r>
              <a:rPr lang="en-US" altLang="zh-CN" sz="2000" b="1" dirty="0" smtClean="0">
                <a:solidFill>
                  <a:srgbClr val="0070C0"/>
                </a:solidFill>
              </a:rPr>
              <a:t>4</a:t>
            </a:r>
            <a:endParaRPr lang="en-US" altLang="zh-CN" sz="2000" b="1" dirty="0" smtClean="0">
              <a:solidFill>
                <a:srgbClr val="007C6A"/>
              </a:solidFill>
            </a:endParaRPr>
          </a:p>
          <a:p>
            <a:pPr>
              <a:lnSpc>
                <a:spcPct val="130000"/>
              </a:lnSpc>
            </a:pPr>
            <a:r>
              <a:rPr lang="zh-CN" altLang="en-US" sz="2000" b="1" dirty="0" smtClean="0">
                <a:solidFill>
                  <a:srgbClr val="007C6A"/>
                </a:solidFill>
              </a:rPr>
              <a:t>挂载</a:t>
            </a:r>
            <a:r>
              <a:rPr lang="en-US" altLang="zh-CN" sz="2000" b="1" dirty="0" smtClean="0">
                <a:solidFill>
                  <a:srgbClr val="007C6A"/>
                </a:solidFill>
              </a:rPr>
              <a:t>: </a:t>
            </a:r>
            <a:r>
              <a:rPr lang="zh-CN" altLang="en-US" sz="1600" dirty="0" smtClean="0">
                <a:solidFill>
                  <a:srgbClr val="007C6A"/>
                </a:solidFill>
              </a:rPr>
              <a:t>将</a:t>
            </a:r>
            <a:r>
              <a:rPr lang="zh-CN" altLang="en-US" sz="1600" dirty="0">
                <a:solidFill>
                  <a:srgbClr val="007C6A"/>
                </a:solidFill>
              </a:rPr>
              <a:t>一个分区与一个目录联系起来，</a:t>
            </a:r>
            <a:endParaRPr lang="en-US" altLang="zh-CN" sz="1600" dirty="0">
              <a:solidFill>
                <a:srgbClr val="007C6A"/>
              </a:solidFill>
            </a:endParaRP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007C6A"/>
                </a:solidFill>
              </a:rPr>
              <a:t>mount    </a:t>
            </a:r>
            <a:r>
              <a:rPr lang="zh-CN" altLang="en-US" sz="1600" dirty="0">
                <a:solidFill>
                  <a:srgbClr val="007C6A"/>
                </a:solidFill>
              </a:rPr>
              <a:t>设备名称  挂载目录</a:t>
            </a:r>
            <a:endParaRPr lang="en-US" altLang="zh-CN" sz="1600" dirty="0">
              <a:solidFill>
                <a:srgbClr val="007C6A"/>
              </a:solidFill>
            </a:endParaRPr>
          </a:p>
          <a:p>
            <a:pPr marL="1257300" lvl="2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007C6A"/>
                </a:solidFill>
              </a:rPr>
              <a:t>例如： </a:t>
            </a:r>
            <a:r>
              <a:rPr lang="en-US" altLang="zh-CN" sz="1600" dirty="0">
                <a:solidFill>
                  <a:srgbClr val="007C6A"/>
                </a:solidFill>
              </a:rPr>
              <a:t>mount    /dev/sdb1    </a:t>
            </a:r>
            <a:r>
              <a:rPr lang="en-US" altLang="zh-CN" sz="1600" dirty="0" smtClean="0">
                <a:solidFill>
                  <a:srgbClr val="007C6A"/>
                </a:solidFill>
              </a:rPr>
              <a:t>/home/newdisk</a:t>
            </a:r>
            <a:endParaRPr lang="en-US" altLang="zh-CN" sz="1600" dirty="0">
              <a:solidFill>
                <a:srgbClr val="007C6A"/>
              </a:solidFill>
            </a:endParaRP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 err="1">
                <a:solidFill>
                  <a:srgbClr val="007C6A"/>
                </a:solidFill>
              </a:rPr>
              <a:t>umount</a:t>
            </a:r>
            <a:r>
              <a:rPr lang="en-US" altLang="zh-CN" sz="1600" dirty="0">
                <a:solidFill>
                  <a:srgbClr val="007C6A"/>
                </a:solidFill>
              </a:rPr>
              <a:t>   </a:t>
            </a:r>
            <a:r>
              <a:rPr lang="zh-CN" altLang="en-US" sz="1600" dirty="0">
                <a:solidFill>
                  <a:srgbClr val="FF0000"/>
                </a:solidFill>
              </a:rPr>
              <a:t>设备名称</a:t>
            </a:r>
            <a:r>
              <a:rPr lang="zh-CN" altLang="en-US" sz="1600" dirty="0">
                <a:solidFill>
                  <a:srgbClr val="007C6A"/>
                </a:solidFill>
              </a:rPr>
              <a:t> 或者   </a:t>
            </a:r>
            <a:r>
              <a:rPr lang="zh-CN" altLang="en-US" sz="1600" dirty="0">
                <a:solidFill>
                  <a:srgbClr val="FF0000"/>
                </a:solidFill>
              </a:rPr>
              <a:t>挂载目录</a:t>
            </a:r>
            <a:endParaRPr lang="en-US" altLang="zh-CN" sz="1600" dirty="0">
              <a:solidFill>
                <a:srgbClr val="FF0000"/>
              </a:solidFill>
            </a:endParaRPr>
          </a:p>
          <a:p>
            <a:pPr marL="1257300" lvl="2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007C6A"/>
                </a:solidFill>
              </a:rPr>
              <a:t>例如：  </a:t>
            </a:r>
            <a:r>
              <a:rPr lang="en-US" altLang="zh-CN" sz="1600" dirty="0" err="1">
                <a:solidFill>
                  <a:srgbClr val="007C6A"/>
                </a:solidFill>
              </a:rPr>
              <a:t>umount</a:t>
            </a:r>
            <a:r>
              <a:rPr lang="en-US" altLang="zh-CN" sz="1600" dirty="0">
                <a:solidFill>
                  <a:srgbClr val="007C6A"/>
                </a:solidFill>
              </a:rPr>
              <a:t>   /</a:t>
            </a:r>
            <a:r>
              <a:rPr lang="en-US" altLang="zh-CN" sz="1600" dirty="0" err="1">
                <a:solidFill>
                  <a:srgbClr val="007C6A"/>
                </a:solidFill>
              </a:rPr>
              <a:t>dev</a:t>
            </a:r>
            <a:r>
              <a:rPr lang="en-US" altLang="zh-CN" sz="1600" dirty="0">
                <a:solidFill>
                  <a:srgbClr val="007C6A"/>
                </a:solidFill>
              </a:rPr>
              <a:t>/sdb1 </a:t>
            </a:r>
            <a:r>
              <a:rPr lang="zh-CN" altLang="en-US" sz="1600" dirty="0">
                <a:solidFill>
                  <a:srgbClr val="007C6A"/>
                </a:solidFill>
              </a:rPr>
              <a:t>或者 </a:t>
            </a:r>
            <a:r>
              <a:rPr lang="en-US" altLang="zh-CN" sz="1600" dirty="0">
                <a:solidFill>
                  <a:srgbClr val="007C6A"/>
                </a:solidFill>
              </a:rPr>
              <a:t>umount   </a:t>
            </a:r>
            <a:r>
              <a:rPr lang="en-US" altLang="zh-CN" sz="1600" dirty="0" smtClean="0">
                <a:solidFill>
                  <a:srgbClr val="007C6A"/>
                </a:solidFill>
              </a:rPr>
              <a:t>/home/newdisk</a:t>
            </a:r>
            <a:endParaRPr lang="en-US" altLang="zh-CN" sz="1600" dirty="0">
              <a:solidFill>
                <a:srgbClr val="007C6A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432048" y="3888407"/>
            <a:ext cx="7560840" cy="12126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000" b="1">
                <a:solidFill>
                  <a:srgbClr val="0070C0"/>
                </a:solidFill>
              </a:rPr>
              <a:t>虚拟机增加硬盘步</a:t>
            </a:r>
            <a:r>
              <a:rPr lang="zh-CN" altLang="en-US" sz="2000" b="1" smtClean="0">
                <a:solidFill>
                  <a:srgbClr val="0070C0"/>
                </a:solidFill>
              </a:rPr>
              <a:t>骤</a:t>
            </a:r>
            <a:r>
              <a:rPr lang="en-US" altLang="zh-CN" sz="2000" b="1" smtClean="0">
                <a:solidFill>
                  <a:srgbClr val="0070C0"/>
                </a:solidFill>
              </a:rPr>
              <a:t>5</a:t>
            </a:r>
            <a:endParaRPr lang="en-US" altLang="zh-CN" sz="2000" b="1" smtClean="0">
              <a:solidFill>
                <a:srgbClr val="007C6A"/>
              </a:solidFill>
            </a:endParaRPr>
          </a:p>
          <a:p>
            <a:pPr>
              <a:lnSpc>
                <a:spcPct val="130000"/>
              </a:lnSpc>
            </a:pPr>
            <a:r>
              <a:rPr lang="zh-CN" altLang="en-US" sz="2000" smtClean="0"/>
              <a:t>永</a:t>
            </a:r>
            <a:r>
              <a:rPr lang="zh-CN" altLang="en-US" sz="2000" dirty="0"/>
              <a:t>久</a:t>
            </a:r>
            <a:r>
              <a:rPr lang="zh-CN" altLang="en-US" sz="2000"/>
              <a:t>挂</a:t>
            </a:r>
            <a:r>
              <a:rPr lang="zh-CN" altLang="en-US" sz="2000" smtClean="0"/>
              <a:t>载</a:t>
            </a:r>
            <a:r>
              <a:rPr lang="en-US" altLang="zh-CN" sz="2000" smtClean="0"/>
              <a:t>: </a:t>
            </a:r>
            <a:r>
              <a:rPr lang="zh-CN" altLang="en-US" sz="1600" smtClean="0"/>
              <a:t>通</a:t>
            </a:r>
            <a:r>
              <a:rPr lang="zh-CN" altLang="en-US" sz="1600" dirty="0"/>
              <a:t>过修改</a:t>
            </a:r>
            <a:r>
              <a:rPr lang="en-US" altLang="zh-CN" sz="1600" dirty="0"/>
              <a:t>/</a:t>
            </a:r>
            <a:r>
              <a:rPr lang="en-US" altLang="zh-CN" sz="1600" dirty="0" err="1"/>
              <a:t>etc</a:t>
            </a:r>
            <a:r>
              <a:rPr lang="en-US" altLang="zh-CN" sz="1600" dirty="0"/>
              <a:t>/</a:t>
            </a:r>
            <a:r>
              <a:rPr lang="en-US" altLang="zh-CN" sz="1600" dirty="0" err="1"/>
              <a:t>fstab</a:t>
            </a:r>
            <a:r>
              <a:rPr lang="zh-CN" altLang="en-US" sz="1600" dirty="0"/>
              <a:t>实现挂</a:t>
            </a:r>
            <a:r>
              <a:rPr lang="zh-CN" altLang="en-US" sz="1600"/>
              <a:t>载</a:t>
            </a:r>
            <a:r>
              <a:rPr lang="en-US" altLang="zh-CN" sz="1600"/>
              <a:t> </a:t>
            </a:r>
            <a:endParaRPr lang="en-US" altLang="zh-CN" sz="1600" smtClean="0"/>
          </a:p>
          <a:p>
            <a:pPr>
              <a:lnSpc>
                <a:spcPct val="130000"/>
              </a:lnSpc>
            </a:pPr>
            <a:r>
              <a:rPr lang="zh-CN" altLang="en-US" sz="1600" smtClean="0"/>
              <a:t>添</a:t>
            </a:r>
            <a:r>
              <a:rPr lang="zh-CN" altLang="en-US" sz="1600" dirty="0"/>
              <a:t>加完成后 执行</a:t>
            </a:r>
            <a:r>
              <a:rPr lang="en-US" altLang="zh-CN" sz="1600" dirty="0"/>
              <a:t>mount   –a </a:t>
            </a:r>
            <a:r>
              <a:rPr lang="zh-CN" altLang="en-US" sz="1600" dirty="0"/>
              <a:t>即刻</a:t>
            </a:r>
            <a:r>
              <a:rPr lang="zh-CN" altLang="en-US" sz="1600"/>
              <a:t>生</a:t>
            </a:r>
            <a:r>
              <a:rPr lang="zh-CN" altLang="en-US" sz="1600" smtClean="0"/>
              <a:t>效</a:t>
            </a:r>
            <a:endParaRPr lang="en-US" altLang="zh-CN" sz="1600" dirty="0"/>
          </a:p>
        </p:txBody>
      </p:sp>
      <p:sp>
        <p:nvSpPr>
          <p:cNvPr id="7" name="矩形 6"/>
          <p:cNvSpPr/>
          <p:nvPr/>
        </p:nvSpPr>
        <p:spPr>
          <a:xfrm>
            <a:off x="432048" y="3435975"/>
            <a:ext cx="5382344" cy="4524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rgbClr val="FF0000"/>
                </a:solidFill>
              </a:rPr>
              <a:t>用命令行挂载重启后会失效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9" y="3909123"/>
            <a:ext cx="4248471" cy="13758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9"/>
          <p:cNvSpPr txBox="1">
            <a:spLocks noChangeArrowheads="1"/>
          </p:cNvSpPr>
          <p:nvPr/>
        </p:nvSpPr>
        <p:spPr bwMode="auto">
          <a:xfrm>
            <a:off x="467544" y="849719"/>
            <a:ext cx="7272338" cy="3970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2B2B2">
                    <a:alpha val="50195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l"/>
            </a:pPr>
            <a:r>
              <a:rPr lang="zh-CN" altLang="en-US" sz="2200" b="1" dirty="0" smtClean="0"/>
              <a:t>磁</a:t>
            </a:r>
            <a:r>
              <a:rPr lang="zh-CN" altLang="en-US" sz="2200" b="1" dirty="0"/>
              <a:t>盘情况查询</a:t>
            </a:r>
            <a:endParaRPr lang="en-US" altLang="zh-CN" sz="22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432048" y="1267757"/>
            <a:ext cx="7365504" cy="22929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lnSpc>
                <a:spcPct val="130000"/>
              </a:lnSpc>
            </a:pPr>
            <a:r>
              <a:rPr lang="zh-CN" altLang="en-US" b="1" dirty="0">
                <a:solidFill>
                  <a:srgbClr val="0070C0"/>
                </a:solidFill>
              </a:rPr>
              <a:t>查询系统整体磁盘使用情</a:t>
            </a:r>
            <a:r>
              <a:rPr lang="zh-CN" altLang="en-US" b="1" dirty="0" smtClean="0">
                <a:solidFill>
                  <a:srgbClr val="0070C0"/>
                </a:solidFill>
              </a:rPr>
              <a:t>况</a:t>
            </a:r>
            <a:endParaRPr lang="en-US" altLang="zh-CN" sz="2000" dirty="0" smtClean="0">
              <a:solidFill>
                <a:srgbClr val="007C6A"/>
              </a:solidFill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 smtClean="0"/>
              <a:t>基本语法</a:t>
            </a:r>
            <a:endParaRPr lang="en-US" altLang="zh-CN" sz="2000" dirty="0" smtClean="0"/>
          </a:p>
          <a:p>
            <a:pPr>
              <a:lnSpc>
                <a:spcPct val="130000"/>
              </a:lnSpc>
            </a:pPr>
            <a:r>
              <a:rPr lang="en-US" altLang="zh-CN" sz="2000" dirty="0">
                <a:solidFill>
                  <a:srgbClr val="007C6A"/>
                </a:solidFill>
              </a:rPr>
              <a:t> </a:t>
            </a:r>
            <a:r>
              <a:rPr lang="en-US" altLang="zh-CN" sz="2000" dirty="0" smtClean="0">
                <a:solidFill>
                  <a:srgbClr val="007C6A"/>
                </a:solidFill>
              </a:rPr>
              <a:t>     df </a:t>
            </a:r>
            <a:r>
              <a:rPr lang="en-US" altLang="zh-CN" sz="2000" dirty="0">
                <a:solidFill>
                  <a:srgbClr val="007C6A"/>
                </a:solidFill>
              </a:rPr>
              <a:t>-</a:t>
            </a:r>
            <a:r>
              <a:rPr lang="en-US" altLang="zh-CN" sz="2000" dirty="0" smtClean="0">
                <a:solidFill>
                  <a:srgbClr val="007C6A"/>
                </a:solidFill>
              </a:rPr>
              <a:t>h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/>
              <a:t>应</a:t>
            </a:r>
            <a:r>
              <a:rPr lang="zh-CN" altLang="en-US" sz="2000" dirty="0" smtClean="0"/>
              <a:t>用实例</a:t>
            </a:r>
            <a:endParaRPr lang="en-US" altLang="zh-CN" sz="2000" dirty="0" smtClean="0"/>
          </a:p>
          <a:p>
            <a:pPr>
              <a:lnSpc>
                <a:spcPct val="130000"/>
              </a:lnSpc>
            </a:pPr>
            <a:r>
              <a:rPr lang="zh-CN" altLang="en-US" sz="1600" dirty="0" smtClean="0"/>
              <a:t>查</a:t>
            </a:r>
            <a:r>
              <a:rPr lang="zh-CN" altLang="en-US" sz="1600" dirty="0"/>
              <a:t>询系统整体磁盘使用情况</a:t>
            </a:r>
          </a:p>
          <a:p>
            <a:pPr>
              <a:lnSpc>
                <a:spcPct val="130000"/>
              </a:lnSpc>
            </a:pPr>
            <a:endParaRPr lang="en-US" altLang="zh-CN" sz="1600" dirty="0">
              <a:solidFill>
                <a:srgbClr val="007C6A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9"/>
          <p:cNvSpPr txBox="1">
            <a:spLocks noChangeArrowheads="1"/>
          </p:cNvSpPr>
          <p:nvPr/>
        </p:nvSpPr>
        <p:spPr bwMode="auto">
          <a:xfrm>
            <a:off x="467544" y="849719"/>
            <a:ext cx="7272338" cy="3970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2B2B2">
                    <a:alpha val="50195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l"/>
            </a:pPr>
            <a:r>
              <a:rPr lang="zh-CN" altLang="en-US" sz="2200" b="1" smtClean="0"/>
              <a:t>磁</a:t>
            </a:r>
            <a:r>
              <a:rPr lang="zh-CN" altLang="en-US" sz="2200" b="1"/>
              <a:t>盘情况查询</a:t>
            </a:r>
            <a:endParaRPr lang="en-US" altLang="zh-CN" sz="2200" b="1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539552" y="1440135"/>
            <a:ext cx="7992888" cy="42134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000" b="1" dirty="0">
                <a:solidFill>
                  <a:srgbClr val="0070C0"/>
                </a:solidFill>
              </a:rPr>
              <a:t>查询指定目录的磁盘占用情</a:t>
            </a:r>
            <a:r>
              <a:rPr lang="zh-CN" altLang="en-US" sz="2000" b="1" dirty="0" smtClean="0">
                <a:solidFill>
                  <a:srgbClr val="0070C0"/>
                </a:solidFill>
              </a:rPr>
              <a:t>况</a:t>
            </a:r>
            <a:endParaRPr lang="en-US" altLang="zh-CN" sz="2000" b="1" dirty="0" smtClean="0">
              <a:solidFill>
                <a:srgbClr val="0070C0"/>
              </a:solidFill>
            </a:endParaRP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zh-CN" altLang="en-US" b="1" dirty="0"/>
              <a:t>基</a:t>
            </a:r>
            <a:r>
              <a:rPr lang="zh-CN" altLang="en-US" b="1" dirty="0" smtClean="0"/>
              <a:t>本语法</a:t>
            </a:r>
            <a:endParaRPr lang="en-US" altLang="zh-CN" b="1" dirty="0" smtClean="0"/>
          </a:p>
          <a:p>
            <a:pPr>
              <a:lnSpc>
                <a:spcPct val="130000"/>
              </a:lnSpc>
            </a:pPr>
            <a:r>
              <a:rPr lang="en-US" altLang="zh-CN" sz="2000" dirty="0" smtClean="0">
                <a:solidFill>
                  <a:srgbClr val="007C6A"/>
                </a:solidFill>
              </a:rPr>
              <a:t>  </a:t>
            </a:r>
            <a:r>
              <a:rPr lang="en-US" altLang="zh-CN" sz="2000" dirty="0" smtClean="0"/>
              <a:t>du </a:t>
            </a:r>
            <a:r>
              <a:rPr lang="en-US" altLang="zh-CN" sz="2000" dirty="0"/>
              <a:t>-h  /</a:t>
            </a:r>
            <a:r>
              <a:rPr lang="zh-CN" altLang="en-US" sz="2000" dirty="0"/>
              <a:t>目</a:t>
            </a:r>
            <a:r>
              <a:rPr lang="zh-CN" altLang="en-US" sz="2000" dirty="0" smtClean="0"/>
              <a:t>录</a:t>
            </a:r>
            <a:endParaRPr lang="en-US" altLang="zh-CN" sz="2000" dirty="0"/>
          </a:p>
          <a:p>
            <a:pPr>
              <a:lnSpc>
                <a:spcPct val="130000"/>
              </a:lnSpc>
            </a:pPr>
            <a:r>
              <a:rPr lang="en-US" altLang="zh-CN" sz="2000" dirty="0"/>
              <a:t> </a:t>
            </a:r>
            <a:r>
              <a:rPr lang="en-US" altLang="zh-CN" sz="2000" dirty="0" smtClean="0"/>
              <a:t> </a:t>
            </a:r>
            <a:r>
              <a:rPr lang="zh-CN" altLang="en-US" sz="1600" dirty="0" smtClean="0"/>
              <a:t>查</a:t>
            </a:r>
            <a:r>
              <a:rPr lang="zh-CN" altLang="en-US" sz="1600" dirty="0"/>
              <a:t>询指定目录的磁盘占用情况，默认为当前目</a:t>
            </a:r>
            <a:r>
              <a:rPr lang="zh-CN" altLang="en-US" sz="1600" dirty="0" smtClean="0"/>
              <a:t>录</a:t>
            </a:r>
            <a:endParaRPr lang="en-US" altLang="zh-CN" sz="1600" dirty="0"/>
          </a:p>
          <a:p>
            <a:pPr>
              <a:lnSpc>
                <a:spcPct val="130000"/>
              </a:lnSpc>
            </a:pPr>
            <a:r>
              <a:rPr lang="en-US" altLang="zh-CN" sz="1600" dirty="0"/>
              <a:t> </a:t>
            </a:r>
            <a:r>
              <a:rPr lang="en-US" altLang="zh-CN" sz="1600" dirty="0" smtClean="0"/>
              <a:t>  -</a:t>
            </a:r>
            <a:r>
              <a:rPr lang="en-US" altLang="zh-CN" sz="1600" dirty="0"/>
              <a:t>s</a:t>
            </a:r>
            <a:r>
              <a:rPr lang="zh-CN" altLang="en-US" sz="1600" dirty="0"/>
              <a:t> 指定目录占用大小汇</a:t>
            </a:r>
            <a:r>
              <a:rPr lang="zh-CN" altLang="en-US" sz="1600" dirty="0" smtClean="0"/>
              <a:t>总</a:t>
            </a:r>
            <a:endParaRPr lang="en-US" altLang="zh-CN" sz="1600" dirty="0"/>
          </a:p>
          <a:p>
            <a:pPr>
              <a:lnSpc>
                <a:spcPct val="130000"/>
              </a:lnSpc>
            </a:pPr>
            <a:r>
              <a:rPr lang="en-US" altLang="zh-CN" sz="1600" dirty="0"/>
              <a:t> </a:t>
            </a:r>
            <a:r>
              <a:rPr lang="en-US" altLang="zh-CN" sz="1600" dirty="0" smtClean="0"/>
              <a:t>  -</a:t>
            </a:r>
            <a:r>
              <a:rPr lang="en-US" altLang="zh-CN" sz="1600" b="1" dirty="0">
                <a:solidFill>
                  <a:srgbClr val="0070C0"/>
                </a:solidFill>
              </a:rPr>
              <a:t>h</a:t>
            </a:r>
            <a:r>
              <a:rPr lang="en-US" altLang="zh-CN" sz="1600" dirty="0"/>
              <a:t> </a:t>
            </a:r>
            <a:r>
              <a:rPr lang="zh-CN" altLang="en-US" sz="1600" dirty="0"/>
              <a:t>带计量单</a:t>
            </a:r>
            <a:r>
              <a:rPr lang="zh-CN" altLang="en-US" sz="1600" dirty="0" smtClean="0"/>
              <a:t>位</a:t>
            </a:r>
            <a:endParaRPr lang="en-US" altLang="zh-CN" sz="1600" dirty="0"/>
          </a:p>
          <a:p>
            <a:pPr>
              <a:lnSpc>
                <a:spcPct val="130000"/>
              </a:lnSpc>
            </a:pPr>
            <a:r>
              <a:rPr lang="en-US" altLang="zh-CN" sz="1600" dirty="0"/>
              <a:t> </a:t>
            </a:r>
            <a:r>
              <a:rPr lang="en-US" altLang="zh-CN" sz="1600" dirty="0" smtClean="0"/>
              <a:t>  -</a:t>
            </a:r>
            <a:r>
              <a:rPr lang="en-US" altLang="zh-CN" sz="1600" b="1" dirty="0">
                <a:solidFill>
                  <a:srgbClr val="0070C0"/>
                </a:solidFill>
              </a:rPr>
              <a:t>a</a:t>
            </a:r>
            <a:r>
              <a:rPr lang="en-US" altLang="zh-CN" sz="1600" dirty="0"/>
              <a:t> </a:t>
            </a:r>
            <a:r>
              <a:rPr lang="zh-CN" altLang="en-US" sz="1600" dirty="0"/>
              <a:t>含文</a:t>
            </a:r>
            <a:r>
              <a:rPr lang="zh-CN" altLang="en-US" sz="1600" dirty="0" smtClean="0"/>
              <a:t>件</a:t>
            </a:r>
            <a:endParaRPr lang="en-US" altLang="zh-CN" sz="1600" dirty="0"/>
          </a:p>
          <a:p>
            <a:pPr>
              <a:lnSpc>
                <a:spcPct val="130000"/>
              </a:lnSpc>
            </a:pPr>
            <a:r>
              <a:rPr lang="en-US" altLang="zh-CN" sz="1600" dirty="0"/>
              <a:t> </a:t>
            </a:r>
            <a:r>
              <a:rPr lang="en-US" altLang="zh-CN" sz="1600" dirty="0" smtClean="0"/>
              <a:t>  --</a:t>
            </a:r>
            <a:r>
              <a:rPr lang="en-US" altLang="zh-CN" sz="1600" dirty="0"/>
              <a:t>max-depth=1  </a:t>
            </a:r>
            <a:r>
              <a:rPr lang="zh-CN" altLang="en-US" sz="1600" dirty="0"/>
              <a:t>子目录</a:t>
            </a:r>
            <a:r>
              <a:rPr lang="zh-CN" altLang="en-US" sz="1600" dirty="0" smtClean="0"/>
              <a:t>深度</a:t>
            </a:r>
            <a:endParaRPr lang="en-US" altLang="zh-CN" sz="1600" dirty="0"/>
          </a:p>
          <a:p>
            <a:pPr>
              <a:lnSpc>
                <a:spcPct val="130000"/>
              </a:lnSpc>
            </a:pPr>
            <a:r>
              <a:rPr lang="en-US" altLang="zh-CN" sz="1600" dirty="0" smtClean="0"/>
              <a:t>   -</a:t>
            </a:r>
            <a:r>
              <a:rPr lang="en-US" altLang="zh-CN" sz="1600" b="1" dirty="0" smtClean="0">
                <a:solidFill>
                  <a:srgbClr val="0070C0"/>
                </a:solidFill>
              </a:rPr>
              <a:t>c</a:t>
            </a:r>
            <a:r>
              <a:rPr lang="en-US" altLang="zh-CN" sz="1600" dirty="0" smtClean="0"/>
              <a:t> </a:t>
            </a:r>
            <a:r>
              <a:rPr lang="zh-CN" altLang="en-US" sz="1600" dirty="0" smtClean="0"/>
              <a:t>列出明细的同时，增加汇总值</a:t>
            </a:r>
            <a:endParaRPr lang="en-US" altLang="zh-CN" sz="1600" dirty="0" smtClean="0"/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zh-CN" altLang="en-US" sz="1600" b="1" dirty="0"/>
              <a:t>应</a:t>
            </a:r>
            <a:r>
              <a:rPr lang="zh-CN" altLang="en-US" sz="1600" b="1" dirty="0" smtClean="0"/>
              <a:t>用实例</a:t>
            </a:r>
            <a:endParaRPr lang="en-US" altLang="zh-CN" sz="1600" dirty="0">
              <a:solidFill>
                <a:srgbClr val="007C6A"/>
              </a:solidFill>
            </a:endParaRPr>
          </a:p>
          <a:p>
            <a:pPr>
              <a:lnSpc>
                <a:spcPct val="130000"/>
              </a:lnSpc>
            </a:pPr>
            <a:r>
              <a:rPr lang="zh-CN" altLang="en-US" sz="1600" dirty="0"/>
              <a:t>查</a:t>
            </a:r>
            <a:r>
              <a:rPr lang="zh-CN" altLang="en-US" sz="1600" dirty="0" smtClean="0"/>
              <a:t>询 </a:t>
            </a:r>
            <a:r>
              <a:rPr lang="en-US" altLang="zh-CN" sz="1600" dirty="0" smtClean="0"/>
              <a:t>/usr</a:t>
            </a:r>
            <a:r>
              <a:rPr lang="zh-CN" altLang="en-US" sz="1600" dirty="0" smtClean="0"/>
              <a:t>目录的磁盘占用情况，深度为</a:t>
            </a:r>
            <a:r>
              <a:rPr lang="en-US" altLang="zh-CN" sz="1600" dirty="0" smtClean="0"/>
              <a:t>1</a:t>
            </a:r>
          </a:p>
          <a:p>
            <a:pPr>
              <a:lnSpc>
                <a:spcPct val="130000"/>
              </a:lnSpc>
            </a:pPr>
            <a:r>
              <a:rPr lang="en-US" altLang="zh-CN" sz="1600" dirty="0"/>
              <a:t> </a:t>
            </a:r>
            <a:r>
              <a:rPr lang="en-US" altLang="zh-CN" sz="1600" dirty="0" smtClean="0"/>
              <a:t>du  -ach  --max-depth= 1  /usr</a:t>
            </a:r>
            <a:endParaRPr lang="en-US" altLang="zh-CN" sz="16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9"/>
          <p:cNvSpPr txBox="1">
            <a:spLocks noChangeArrowheads="1"/>
          </p:cNvSpPr>
          <p:nvPr/>
        </p:nvSpPr>
        <p:spPr bwMode="auto">
          <a:xfrm>
            <a:off x="467544" y="849719"/>
            <a:ext cx="7272338" cy="3970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2B2B2">
                    <a:alpha val="50195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l"/>
            </a:pPr>
            <a:r>
              <a:rPr lang="zh-CN" altLang="en-US" sz="2200" b="1" dirty="0" smtClean="0"/>
              <a:t>磁</a:t>
            </a:r>
            <a:r>
              <a:rPr lang="zh-CN" altLang="en-US" sz="2200" b="1" dirty="0"/>
              <a:t>盘情</a:t>
            </a:r>
            <a:r>
              <a:rPr lang="zh-CN" altLang="en-US" sz="2200" b="1" dirty="0" smtClean="0"/>
              <a:t>况</a:t>
            </a:r>
            <a:r>
              <a:rPr lang="en-US" altLang="zh-CN" sz="2200" b="1" dirty="0" smtClean="0"/>
              <a:t>-</a:t>
            </a:r>
            <a:r>
              <a:rPr lang="zh-CN" altLang="en-US" sz="2200" b="1" dirty="0" smtClean="0"/>
              <a:t>工作实用指令</a:t>
            </a:r>
            <a:endParaRPr lang="en-US" altLang="zh-CN" sz="22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95536" y="1471563"/>
            <a:ext cx="8568952" cy="4678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zh-CN" altLang="en-US" dirty="0" smtClean="0"/>
              <a:t>统计</a:t>
            </a:r>
            <a:r>
              <a:rPr lang="en-US" altLang="zh-CN" dirty="0" smtClean="0"/>
              <a:t>/home</a:t>
            </a:r>
            <a:r>
              <a:rPr lang="zh-CN" altLang="en-US" dirty="0" smtClean="0"/>
              <a:t>文</a:t>
            </a:r>
            <a:r>
              <a:rPr lang="zh-CN" altLang="en-US" dirty="0"/>
              <a:t>件夹下文件的个</a:t>
            </a:r>
            <a:r>
              <a:rPr lang="zh-CN" altLang="en-US" dirty="0" smtClean="0"/>
              <a:t>数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>ls –l /home/ | grep “^-” | wc -l</a:t>
            </a:r>
            <a:endParaRPr lang="en-US" altLang="zh-CN" dirty="0" smtClean="0"/>
          </a:p>
          <a:p>
            <a:pPr marL="342900" indent="-342900">
              <a:buAutoNum type="arabicParenR"/>
            </a:pPr>
            <a:r>
              <a:rPr lang="zh-CN" altLang="en-US" dirty="0" smtClean="0"/>
              <a:t>统计</a:t>
            </a:r>
            <a:r>
              <a:rPr lang="en-US" altLang="zh-CN" dirty="0" smtClean="0"/>
              <a:t>/home</a:t>
            </a:r>
            <a:r>
              <a:rPr lang="zh-CN" altLang="en-US" dirty="0" smtClean="0"/>
              <a:t>文</a:t>
            </a:r>
            <a:r>
              <a:rPr lang="zh-CN" altLang="en-US" dirty="0"/>
              <a:t>件夹下目录的个</a:t>
            </a:r>
            <a:r>
              <a:rPr lang="zh-CN" altLang="en-US" dirty="0" smtClean="0"/>
              <a:t>数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>ls –l /home/ | grep “^d” | wc -l</a:t>
            </a:r>
            <a:endParaRPr lang="en-US" altLang="zh-CN" dirty="0"/>
          </a:p>
          <a:p>
            <a:pPr marL="342900" indent="-342900">
              <a:buAutoNum type="arabicParenR"/>
            </a:pPr>
            <a:r>
              <a:rPr lang="zh-CN" altLang="en-US" dirty="0" smtClean="0"/>
              <a:t>统计</a:t>
            </a:r>
            <a:r>
              <a:rPr lang="en-US" altLang="zh-CN" dirty="0" smtClean="0"/>
              <a:t>/home</a:t>
            </a:r>
            <a:r>
              <a:rPr lang="zh-CN" altLang="en-US" dirty="0" smtClean="0"/>
              <a:t>文</a:t>
            </a:r>
            <a:r>
              <a:rPr lang="zh-CN" altLang="en-US" dirty="0"/>
              <a:t>件夹下文件的个数，包括子文件夹里</a:t>
            </a:r>
            <a:r>
              <a:rPr lang="zh-CN" altLang="en-US" dirty="0" smtClean="0"/>
              <a:t>的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/>
              <a:t>ls –</a:t>
            </a:r>
            <a:r>
              <a:rPr lang="en-US" altLang="zh-CN" dirty="0" smtClean="0"/>
              <a:t>lR </a:t>
            </a:r>
            <a:r>
              <a:rPr lang="en-US" altLang="zh-CN" dirty="0"/>
              <a:t>/home/ | grep “^-” | wc -l</a:t>
            </a:r>
            <a:endParaRPr lang="en-US" altLang="zh-CN" dirty="0"/>
          </a:p>
          <a:p>
            <a:pPr marL="342900" indent="-342900">
              <a:buFontTx/>
              <a:buAutoNum type="arabicParenR"/>
            </a:pPr>
            <a:r>
              <a:rPr lang="zh-CN" altLang="en-US" dirty="0" smtClean="0"/>
              <a:t>统计</a:t>
            </a:r>
            <a:r>
              <a:rPr lang="en-US" altLang="zh-CN" dirty="0" smtClean="0"/>
              <a:t>/home</a:t>
            </a:r>
            <a:r>
              <a:rPr lang="zh-CN" altLang="en-US" dirty="0" smtClean="0"/>
              <a:t>文</a:t>
            </a:r>
            <a:r>
              <a:rPr lang="zh-CN" altLang="en-US" dirty="0"/>
              <a:t>件夹下目录的个数，包括子文件夹里</a:t>
            </a:r>
            <a:r>
              <a:rPr lang="zh-CN" altLang="en-US" dirty="0" smtClean="0"/>
              <a:t>的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/>
              <a:t>ls –</a:t>
            </a:r>
            <a:r>
              <a:rPr lang="en-US" altLang="zh-CN" dirty="0" smtClean="0"/>
              <a:t>lR </a:t>
            </a:r>
            <a:r>
              <a:rPr lang="en-US" altLang="zh-CN" dirty="0"/>
              <a:t>/home/ | grep “^d” | wc -</a:t>
            </a:r>
            <a:r>
              <a:rPr lang="en-US" altLang="zh-CN" dirty="0" smtClean="0"/>
              <a:t>l</a:t>
            </a:r>
            <a:endParaRPr lang="en-US" altLang="zh-CN" dirty="0"/>
          </a:p>
          <a:p>
            <a:pPr marL="342900" indent="-342900">
              <a:buFontTx/>
              <a:buAutoNum type="arabicParenR"/>
            </a:pPr>
            <a:r>
              <a:rPr lang="zh-CN" altLang="en-US" dirty="0" smtClean="0"/>
              <a:t>以树状显示</a:t>
            </a:r>
            <a:r>
              <a:rPr lang="en-US" altLang="zh-CN" dirty="0" smtClean="0"/>
              <a:t>home</a:t>
            </a:r>
            <a:r>
              <a:rPr lang="zh-CN" altLang="en-US" dirty="0" smtClean="0"/>
              <a:t>目录结构  </a:t>
            </a:r>
            <a:r>
              <a:rPr lang="en-US" altLang="zh-CN" dirty="0" smtClean="0"/>
              <a:t>[</a:t>
            </a:r>
            <a:r>
              <a:rPr lang="zh-CN" altLang="en-US" sz="1400" dirty="0" smtClean="0">
                <a:solidFill>
                  <a:srgbClr val="FF0000"/>
                </a:solidFill>
              </a:rPr>
              <a:t>没有</a:t>
            </a:r>
            <a:r>
              <a:rPr lang="en-US" altLang="zh-CN" sz="1400" dirty="0" smtClean="0">
                <a:solidFill>
                  <a:srgbClr val="FF0000"/>
                </a:solidFill>
              </a:rPr>
              <a:t>tree</a:t>
            </a:r>
            <a:r>
              <a:rPr lang="zh-CN" altLang="en-US" sz="1400" dirty="0" smtClean="0">
                <a:solidFill>
                  <a:srgbClr val="FF0000"/>
                </a:solidFill>
              </a:rPr>
              <a:t>指令咋</a:t>
            </a:r>
            <a:r>
              <a:rPr lang="zh-CN" altLang="en-US" sz="1400" dirty="0" smtClean="0">
                <a:solidFill>
                  <a:srgbClr val="FF0000"/>
                </a:solidFill>
              </a:rPr>
              <a:t>办</a:t>
            </a:r>
            <a:r>
              <a:rPr lang="en-US" altLang="zh-CN" sz="1400" dirty="0" smtClean="0">
                <a:solidFill>
                  <a:srgbClr val="FF0000"/>
                </a:solidFill>
              </a:rPr>
              <a:t>, </a:t>
            </a:r>
            <a:r>
              <a:rPr lang="zh-CN" altLang="en-US" sz="1400" dirty="0" smtClean="0">
                <a:solidFill>
                  <a:srgbClr val="FF0000"/>
                </a:solidFill>
              </a:rPr>
              <a:t>使用</a:t>
            </a:r>
            <a:r>
              <a:rPr lang="en-US" altLang="zh-CN" sz="1400" dirty="0" smtClean="0">
                <a:solidFill>
                  <a:srgbClr val="FF0000"/>
                </a:solidFill>
              </a:rPr>
              <a:t>yum </a:t>
            </a:r>
            <a:r>
              <a:rPr lang="zh-CN" altLang="en-US" sz="1400" dirty="0" smtClean="0">
                <a:solidFill>
                  <a:srgbClr val="FF0000"/>
                </a:solidFill>
              </a:rPr>
              <a:t>来安装</a:t>
            </a:r>
            <a:r>
              <a:rPr lang="en-US" altLang="zh-CN" dirty="0" smtClean="0"/>
              <a:t>]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sz="1000" dirty="0" smtClean="0"/>
              <a:t>ls -lR  , grep "^-" , wc -l</a:t>
            </a:r>
            <a:endParaRPr lang="zh-CN" altLang="en-US" sz="1000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4104431"/>
            <a:ext cx="2933700" cy="14249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2"/>
          <p:cNvSpPr txBox="1">
            <a:spLocks noChangeArrowheads="1"/>
          </p:cNvSpPr>
          <p:nvPr/>
        </p:nvSpPr>
        <p:spPr bwMode="auto">
          <a:xfrm>
            <a:off x="539552" y="1054572"/>
            <a:ext cx="8064896" cy="364715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None/>
              <a:defRPr/>
            </a:pPr>
            <a:endParaRPr lang="en-US" altLang="zh-CN" sz="2200" b="1" smtClean="0">
              <a:latin typeface="宋体" panose="02010600030101010101" pitchFamily="2" charset="-122"/>
              <a:ea typeface="Arial Unicode MS" pitchFamily="34" charset="-122"/>
              <a:cs typeface="Arial Unicode MS" pitchFamily="34" charset="-122"/>
            </a:endParaRP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None/>
              <a:defRPr/>
            </a:pPr>
            <a:endParaRPr lang="en-US" altLang="zh-CN" sz="2200" b="1" smtClean="0">
              <a:latin typeface="宋体" panose="02010600030101010101" pitchFamily="2" charset="-122"/>
              <a:ea typeface="Arial Unicode MS" pitchFamily="34" charset="-122"/>
              <a:cs typeface="Arial Unicode MS" pitchFamily="34" charset="-122"/>
            </a:endParaRP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None/>
              <a:defRPr/>
            </a:pPr>
            <a:endParaRPr lang="en-US" altLang="zh-CN" sz="2200" b="1" smtClean="0">
              <a:latin typeface="宋体" panose="02010600030101010101" pitchFamily="2" charset="-122"/>
              <a:ea typeface="Arial Unicode MS" pitchFamily="34" charset="-122"/>
              <a:cs typeface="Arial Unicode MS" pitchFamily="34" charset="-122"/>
            </a:endParaRP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None/>
              <a:defRPr/>
            </a:pPr>
            <a:endParaRPr lang="en-US" altLang="zh-CN" sz="2200" b="1" smtClean="0">
              <a:latin typeface="宋体" panose="02010600030101010101" pitchFamily="2" charset="-122"/>
              <a:ea typeface="Arial Unicode MS" pitchFamily="34" charset="-122"/>
              <a:cs typeface="Arial Unicode MS" pitchFamily="34" charset="-122"/>
            </a:endParaRP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None/>
              <a:defRPr/>
            </a:pPr>
            <a:endParaRPr lang="en-US" altLang="zh-CN" sz="2200" b="1" smtClean="0">
              <a:latin typeface="宋体" panose="02010600030101010101" pitchFamily="2" charset="-122"/>
              <a:ea typeface="Arial Unicode MS" pitchFamily="34" charset="-122"/>
              <a:cs typeface="Arial Unicode MS" pitchFamily="34" charset="-122"/>
            </a:endParaRP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None/>
              <a:defRPr/>
            </a:pPr>
            <a:endParaRPr lang="en-US" altLang="zh-CN" sz="2200" b="1" smtClean="0">
              <a:latin typeface="宋体" panose="02010600030101010101" pitchFamily="2" charset="-122"/>
              <a:ea typeface="Arial Unicode MS" pitchFamily="34" charset="-122"/>
              <a:cs typeface="Arial Unicode MS" pitchFamily="34" charset="-122"/>
            </a:endParaRP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None/>
              <a:defRPr/>
            </a:pPr>
            <a:endParaRPr lang="en-US" altLang="zh-CN" sz="2200" b="1" smtClean="0">
              <a:latin typeface="宋体" panose="02010600030101010101" pitchFamily="2" charset="-122"/>
              <a:ea typeface="Arial Unicode MS" pitchFamily="34" charset="-122"/>
              <a:cs typeface="Arial Unicode MS" pitchFamily="34" charset="-122"/>
            </a:endParaRP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None/>
              <a:defRPr/>
            </a:pPr>
            <a:endParaRPr lang="en-US" altLang="zh-CN" sz="2200" b="1" smtClean="0">
              <a:latin typeface="宋体" panose="02010600030101010101" pitchFamily="2" charset="-122"/>
              <a:ea typeface="Arial Unicode MS" pitchFamily="34" charset="-122"/>
              <a:cs typeface="Arial Unicode MS" pitchFamily="34" charset="-122"/>
            </a:endParaRPr>
          </a:p>
          <a:p>
            <a:pPr lvl="0" eaLnBrk="1" hangingPunct="1">
              <a:lnSpc>
                <a:spcPct val="90000"/>
              </a:lnSpc>
              <a:spcBef>
                <a:spcPct val="20000"/>
              </a:spcBef>
              <a:buClr>
                <a:prstClr val="black"/>
              </a:buClr>
              <a:buSzPct val="70000"/>
              <a:defRPr/>
            </a:pPr>
            <a:r>
              <a:rPr lang="zh-CN" altLang="en-US" b="1" smtClean="0">
                <a:solidFill>
                  <a:schemeClr val="bg1">
                    <a:lumMod val="65000"/>
                  </a:schemeClr>
                </a:solidFill>
                <a:latin typeface="宋体" panose="02010600030101010101" pitchFamily="2" charset="-122"/>
                <a:ea typeface="Arial Unicode MS" pitchFamily="34" charset="-122"/>
                <a:cs typeface="Arial Unicode MS" pitchFamily="34" charset="-122"/>
              </a:rPr>
              <a:t>第</a:t>
            </a:r>
            <a:r>
              <a:rPr lang="en-US" altLang="zh-CN" b="1" smtClean="0">
                <a:solidFill>
                  <a:schemeClr val="bg1">
                    <a:lumMod val="65000"/>
                  </a:schemeClr>
                </a:solidFill>
                <a:latin typeface="宋体" panose="02010600030101010101" pitchFamily="2" charset="-122"/>
                <a:ea typeface="Arial Unicode MS" pitchFamily="34" charset="-122"/>
                <a:cs typeface="Arial Unicode MS" pitchFamily="34" charset="-122"/>
              </a:rPr>
              <a:t>12</a:t>
            </a:r>
            <a:r>
              <a:rPr lang="zh-CN" altLang="en-US" b="1" smtClean="0">
                <a:solidFill>
                  <a:schemeClr val="bg1">
                    <a:lumMod val="65000"/>
                  </a:schemeClr>
                </a:solidFill>
                <a:latin typeface="宋体" panose="02010600030101010101" pitchFamily="2" charset="-122"/>
                <a:ea typeface="Arial Unicode MS" pitchFamily="34" charset="-122"/>
                <a:cs typeface="Arial Unicode MS" pitchFamily="34" charset="-122"/>
              </a:rPr>
              <a:t>章</a:t>
            </a:r>
            <a:r>
              <a:rPr lang="en-US" altLang="zh-CN" b="1" smtClean="0">
                <a:solidFill>
                  <a:schemeClr val="bg1">
                    <a:lumMod val="65000"/>
                  </a:schemeClr>
                </a:solidFill>
                <a:latin typeface="宋体" panose="02010600030101010101" pitchFamily="2" charset="-122"/>
                <a:ea typeface="Arial Unicode MS" pitchFamily="34" charset="-122"/>
                <a:cs typeface="Arial Unicode MS" pitchFamily="34" charset="-122"/>
              </a:rPr>
              <a:t>: </a:t>
            </a:r>
            <a:r>
              <a:rPr lang="zh-CN" altLang="en-US" b="1" smtClean="0">
                <a:solidFill>
                  <a:schemeClr val="bg1">
                    <a:lumMod val="65000"/>
                  </a:schemeClr>
                </a:solidFill>
                <a:latin typeface="宋体" panose="02010600030101010101" pitchFamily="2" charset="-122"/>
                <a:ea typeface="Arial Unicode MS" pitchFamily="34" charset="-122"/>
                <a:cs typeface="Arial Unicode MS" pitchFamily="34" charset="-122"/>
              </a:rPr>
              <a:t>网络配置</a:t>
            </a:r>
            <a:endParaRPr lang="en-US" altLang="zh-CN" b="1" smtClean="0">
              <a:solidFill>
                <a:schemeClr val="bg1">
                  <a:lumMod val="65000"/>
                </a:schemeClr>
              </a:solidFill>
              <a:latin typeface="宋体" panose="02010600030101010101" pitchFamily="2" charset="-122"/>
              <a:ea typeface="Arial Unicode MS" pitchFamily="34" charset="-122"/>
              <a:cs typeface="Arial Unicode MS" pitchFamily="34" charset="-122"/>
            </a:endParaRPr>
          </a:p>
          <a:p>
            <a:pPr lvl="0" eaLnBrk="1" hangingPunct="1">
              <a:lnSpc>
                <a:spcPct val="90000"/>
              </a:lnSpc>
              <a:spcBef>
                <a:spcPct val="20000"/>
              </a:spcBef>
              <a:buClr>
                <a:prstClr val="black"/>
              </a:buClr>
              <a:buSzPct val="70000"/>
              <a:defRPr/>
            </a:pPr>
            <a:endParaRPr lang="en-US" altLang="zh-CN" sz="1800" b="1">
              <a:solidFill>
                <a:srgbClr val="BFBFBF"/>
              </a:solidFill>
              <a:latin typeface="宋体" panose="02010600030101010101" pitchFamily="2" charset="-122"/>
              <a:ea typeface="Arial Unicode MS" pitchFamily="34" charset="-122"/>
              <a:cs typeface="Arial Unicode MS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9"/>
          <p:cNvSpPr txBox="1">
            <a:spLocks noChangeArrowheads="1"/>
          </p:cNvSpPr>
          <p:nvPr/>
        </p:nvSpPr>
        <p:spPr bwMode="auto">
          <a:xfrm>
            <a:off x="467544" y="849719"/>
            <a:ext cx="7272338" cy="3970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2B2B2">
                    <a:alpha val="50195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l"/>
            </a:pPr>
            <a:r>
              <a:rPr lang="zh-CN" altLang="en-US" sz="2200" b="1" smtClean="0"/>
              <a:t>查</a:t>
            </a:r>
            <a:r>
              <a:rPr lang="zh-CN" altLang="en-US" sz="2200" b="1"/>
              <a:t>看网络</a:t>
            </a:r>
            <a:r>
              <a:rPr lang="en-US" altLang="zh-CN" sz="2200" b="1"/>
              <a:t>IP</a:t>
            </a:r>
            <a:r>
              <a:rPr lang="zh-CN" altLang="en-US" sz="2200" b="1"/>
              <a:t>和网关</a:t>
            </a:r>
            <a:endParaRPr lang="en-US" altLang="zh-CN" sz="2200" b="1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432048" y="1267760"/>
            <a:ext cx="8244408" cy="29238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ct val="0"/>
              </a:spcBef>
            </a:pPr>
            <a:endParaRPr kumimoji="1" lang="en-US" altLang="zh-CN" sz="2000" b="1" smtClean="0">
              <a:solidFill>
                <a:srgbClr val="0070C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>
              <a:spcBef>
                <a:spcPct val="0"/>
              </a:spcBef>
            </a:pPr>
            <a:r>
              <a:rPr kumimoji="1" lang="zh-CN" altLang="en-US" sz="2000" b="1" smtClean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查</a:t>
            </a:r>
            <a:r>
              <a:rPr kumimoji="1" lang="zh-CN" altLang="en-US" sz="2000" b="1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看虚拟网络编辑器</a:t>
            </a:r>
            <a:endParaRPr kumimoji="1" lang="en-US" altLang="zh-CN">
              <a:solidFill>
                <a:srgbClr val="007C6A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>
              <a:spcBef>
                <a:spcPct val="0"/>
              </a:spcBef>
            </a:pPr>
            <a:endParaRPr kumimoji="1" lang="en-US" altLang="zh-CN" smtClean="0">
              <a:solidFill>
                <a:srgbClr val="007C6A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>
              <a:spcBef>
                <a:spcPct val="0"/>
              </a:spcBef>
            </a:pPr>
            <a:endParaRPr kumimoji="1" lang="en-US" altLang="zh-CN">
              <a:solidFill>
                <a:srgbClr val="007C6A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>
              <a:spcBef>
                <a:spcPct val="0"/>
              </a:spcBef>
            </a:pPr>
            <a:endParaRPr kumimoji="1" lang="en-US" altLang="zh-CN" smtClean="0">
              <a:solidFill>
                <a:srgbClr val="007C6A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>
              <a:spcBef>
                <a:spcPct val="0"/>
              </a:spcBef>
            </a:pPr>
            <a:endParaRPr kumimoji="1" lang="en-US" altLang="zh-CN">
              <a:solidFill>
                <a:srgbClr val="007C6A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>
              <a:spcBef>
                <a:spcPct val="0"/>
              </a:spcBef>
            </a:pPr>
            <a:endParaRPr kumimoji="1" lang="en-US" altLang="zh-CN" smtClean="0">
              <a:solidFill>
                <a:srgbClr val="007C6A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>
              <a:spcBef>
                <a:spcPct val="0"/>
              </a:spcBef>
            </a:pPr>
            <a:endParaRPr kumimoji="1" lang="en-US" altLang="zh-CN" smtClean="0">
              <a:solidFill>
                <a:srgbClr val="007C6A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>
              <a:spcBef>
                <a:spcPct val="0"/>
              </a:spcBef>
            </a:pPr>
            <a:endParaRPr kumimoji="1" lang="en-US" altLang="zh-CN">
              <a:solidFill>
                <a:srgbClr val="007C6A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>
              <a:spcBef>
                <a:spcPct val="0"/>
              </a:spcBef>
            </a:pPr>
            <a:endParaRPr kumimoji="1" lang="en-US" altLang="zh-CN" smtClean="0">
              <a:solidFill>
                <a:srgbClr val="007C6A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3" y="2136345"/>
            <a:ext cx="2200275" cy="13471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9"/>
          <p:cNvSpPr txBox="1">
            <a:spLocks noChangeArrowheads="1"/>
          </p:cNvSpPr>
          <p:nvPr/>
        </p:nvSpPr>
        <p:spPr bwMode="auto">
          <a:xfrm>
            <a:off x="467544" y="849719"/>
            <a:ext cx="7272338" cy="3970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2B2B2">
                    <a:alpha val="50195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l"/>
            </a:pPr>
            <a:r>
              <a:rPr lang="zh-CN" altLang="en-US" sz="2200" b="1" smtClean="0"/>
              <a:t>安装</a:t>
            </a:r>
            <a:r>
              <a:rPr lang="en-US" altLang="zh-CN" sz="2200" b="1" smtClean="0"/>
              <a:t>vm</a:t>
            </a:r>
            <a:r>
              <a:rPr lang="zh-CN" altLang="en-US" sz="2200" b="1" smtClean="0"/>
              <a:t>和</a:t>
            </a:r>
            <a:r>
              <a:rPr lang="en-US" altLang="zh-CN" sz="2200" b="1" smtClean="0"/>
              <a:t>Centos</a:t>
            </a:r>
            <a:endParaRPr lang="en-US" altLang="zh-CN" sz="2200" b="1"/>
          </a:p>
        </p:txBody>
      </p:sp>
      <p:sp>
        <p:nvSpPr>
          <p:cNvPr id="6" name="Text Box 9"/>
          <p:cNvSpPr txBox="1">
            <a:spLocks noChangeArrowheads="1"/>
          </p:cNvSpPr>
          <p:nvPr/>
        </p:nvSpPr>
        <p:spPr bwMode="auto">
          <a:xfrm>
            <a:off x="359348" y="1550192"/>
            <a:ext cx="8461127" cy="1809726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None/>
              <a:defRPr/>
            </a:pPr>
            <a:r>
              <a:rPr lang="en-US" altLang="zh-CN" sz="2200" b="1" dirty="0" smtClean="0">
                <a:solidFill>
                  <a:srgbClr val="0070C0"/>
                </a:solidFill>
              </a:rPr>
              <a:t>CentOS</a:t>
            </a:r>
            <a:r>
              <a:rPr lang="zh-CN" altLang="en-US" sz="2200" b="1" dirty="0" smtClean="0">
                <a:solidFill>
                  <a:srgbClr val="0070C0"/>
                </a:solidFill>
              </a:rPr>
              <a:t>安装的步骤</a:t>
            </a:r>
            <a:endParaRPr lang="en-US" altLang="zh-CN" sz="2200" b="1" dirty="0">
              <a:solidFill>
                <a:srgbClr val="0070C0"/>
              </a:solidFill>
            </a:endParaRP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None/>
              <a:defRPr/>
            </a:pPr>
            <a:endParaRPr lang="en-US" altLang="zh-CN" sz="1800" dirty="0" smtClean="0"/>
          </a:p>
          <a:p>
            <a:pPr marL="342900" indent="-342900">
              <a:buAutoNum type="arabicParenR"/>
            </a:pPr>
            <a:r>
              <a:rPr lang="zh-CN" altLang="en-US" sz="1800" dirty="0" smtClean="0">
                <a:solidFill>
                  <a:srgbClr val="007C6A"/>
                </a:solidFill>
                <a:latin typeface="+mn-ea"/>
              </a:rPr>
              <a:t>创建虚拟机</a:t>
            </a:r>
            <a:endParaRPr lang="en-US" altLang="zh-CN" sz="1800" dirty="0">
              <a:solidFill>
                <a:srgbClr val="007C6A"/>
              </a:solidFill>
              <a:latin typeface="+mn-ea"/>
            </a:endParaRPr>
          </a:p>
          <a:p>
            <a:pPr marL="342900" indent="-342900">
              <a:buAutoNum type="arabicParenR"/>
            </a:pPr>
            <a:endParaRPr lang="en-US" altLang="zh-CN" sz="1800" dirty="0" smtClean="0">
              <a:solidFill>
                <a:srgbClr val="007C6A"/>
              </a:solidFill>
              <a:latin typeface="+mn-ea"/>
            </a:endParaRPr>
          </a:p>
          <a:p>
            <a:pPr marL="342900" indent="-342900">
              <a:buAutoNum type="arabicParenR"/>
            </a:pPr>
            <a:r>
              <a:rPr lang="zh-CN" altLang="en-US" sz="1800" dirty="0" smtClean="0">
                <a:solidFill>
                  <a:srgbClr val="007C6A"/>
                </a:solidFill>
                <a:latin typeface="+mn-ea"/>
              </a:rPr>
              <a:t>开</a:t>
            </a:r>
            <a:r>
              <a:rPr lang="zh-CN" altLang="en-US" sz="1800" dirty="0">
                <a:solidFill>
                  <a:srgbClr val="007C6A"/>
                </a:solidFill>
                <a:latin typeface="+mn-ea"/>
              </a:rPr>
              <a:t>始安装系</a:t>
            </a:r>
            <a:r>
              <a:rPr lang="zh-CN" altLang="en-US" sz="1800" dirty="0" smtClean="0">
                <a:solidFill>
                  <a:srgbClr val="007C6A"/>
                </a:solidFill>
                <a:latin typeface="+mn-ea"/>
              </a:rPr>
              <a:t>统</a:t>
            </a:r>
            <a:r>
              <a:rPr lang="en-US" altLang="zh-CN" sz="1800" dirty="0" smtClean="0">
                <a:solidFill>
                  <a:srgbClr val="007C6A"/>
                </a:solidFill>
                <a:latin typeface="+mn-ea"/>
              </a:rPr>
              <a:t>(CentOS6.8)</a:t>
            </a:r>
            <a:endParaRPr lang="en-US" altLang="zh-CN" sz="1800" dirty="0">
              <a:solidFill>
                <a:srgbClr val="007C6A"/>
              </a:solidFill>
              <a:latin typeface="+mn-ea"/>
            </a:endParaRPr>
          </a:p>
          <a:p>
            <a:endParaRPr lang="en-US" altLang="zh-CN" sz="1800" dirty="0" smtClean="0"/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7183932"/>
              </p:ext>
            </p:extLst>
          </p:nvPr>
        </p:nvGraphicFramePr>
        <p:xfrm>
          <a:off x="4932363" y="1944688"/>
          <a:ext cx="3343275" cy="528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64" name="包装程序外壳对象" showAsIcon="1" r:id="rId4" imgW="4907160" imgH="711360" progId="Package">
                  <p:embed/>
                </p:oleObj>
              </mc:Choice>
              <mc:Fallback>
                <p:oleObj name="包装程序外壳对象" showAsIcon="1" r:id="rId4" imgW="4907160" imgH="711360" progId="Package">
                  <p:embed/>
                  <p:pic>
                    <p:nvPicPr>
                      <p:cNvPr id="0" name="对象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32363" y="1944688"/>
                        <a:ext cx="3343275" cy="5286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9"/>
          <p:cNvSpPr txBox="1">
            <a:spLocks noChangeArrowheads="1"/>
          </p:cNvSpPr>
          <p:nvPr/>
        </p:nvSpPr>
        <p:spPr bwMode="auto">
          <a:xfrm>
            <a:off x="467544" y="849719"/>
            <a:ext cx="7272338" cy="3970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2B2B2">
                    <a:alpha val="50195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l"/>
            </a:pPr>
            <a:r>
              <a:rPr lang="zh-CN" altLang="en-US" sz="2200" b="1" smtClean="0"/>
              <a:t>查</a:t>
            </a:r>
            <a:r>
              <a:rPr lang="zh-CN" altLang="en-US" sz="2200" b="1"/>
              <a:t>看网络</a:t>
            </a:r>
            <a:r>
              <a:rPr lang="en-US" altLang="zh-CN" sz="2200" b="1"/>
              <a:t>IP</a:t>
            </a:r>
            <a:r>
              <a:rPr lang="zh-CN" altLang="en-US" sz="2200" b="1"/>
              <a:t>和网关</a:t>
            </a:r>
            <a:endParaRPr lang="en-US" altLang="zh-CN" sz="2200" b="1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432048" y="1267760"/>
            <a:ext cx="824440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ct val="0"/>
              </a:spcBef>
            </a:pPr>
            <a:r>
              <a:rPr lang="zh-CN" altLang="zh-CN" b="1" smtClean="0">
                <a:solidFill>
                  <a:srgbClr val="0070C0"/>
                </a:solidFill>
              </a:rPr>
              <a:t>修</a:t>
            </a:r>
            <a:r>
              <a:rPr lang="zh-CN" altLang="zh-CN" b="1">
                <a:solidFill>
                  <a:srgbClr val="0070C0"/>
                </a:solidFill>
              </a:rPr>
              <a:t>改</a:t>
            </a:r>
            <a:r>
              <a:rPr lang="en-US" altLang="zh-CN" b="1">
                <a:solidFill>
                  <a:srgbClr val="0070C0"/>
                </a:solidFill>
              </a:rPr>
              <a:t>ip</a:t>
            </a:r>
            <a:r>
              <a:rPr lang="zh-CN" altLang="zh-CN" b="1">
                <a:solidFill>
                  <a:srgbClr val="0070C0"/>
                </a:solidFill>
              </a:rPr>
              <a:t>地址</a:t>
            </a:r>
            <a:endParaRPr kumimoji="1" lang="en-US" altLang="zh-CN" b="1" smtClean="0">
              <a:solidFill>
                <a:srgbClr val="0070C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>
              <a:spcBef>
                <a:spcPct val="0"/>
              </a:spcBef>
            </a:pPr>
            <a:endParaRPr kumimoji="1" lang="en-US" altLang="zh-CN">
              <a:solidFill>
                <a:srgbClr val="007C6A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>
              <a:spcBef>
                <a:spcPct val="0"/>
              </a:spcBef>
            </a:pPr>
            <a:endParaRPr kumimoji="1" lang="en-US" altLang="zh-CN" smtClean="0">
              <a:solidFill>
                <a:srgbClr val="007C6A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>
              <a:spcBef>
                <a:spcPct val="0"/>
              </a:spcBef>
            </a:pPr>
            <a:endParaRPr kumimoji="1" lang="en-US" altLang="zh-CN">
              <a:solidFill>
                <a:srgbClr val="007C6A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>
              <a:spcBef>
                <a:spcPct val="0"/>
              </a:spcBef>
            </a:pPr>
            <a:endParaRPr kumimoji="1" lang="en-US" altLang="zh-CN" smtClean="0">
              <a:solidFill>
                <a:srgbClr val="007C6A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684988"/>
            <a:ext cx="4184352" cy="38838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9"/>
          <p:cNvSpPr txBox="1">
            <a:spLocks noChangeArrowheads="1"/>
          </p:cNvSpPr>
          <p:nvPr/>
        </p:nvSpPr>
        <p:spPr bwMode="auto">
          <a:xfrm>
            <a:off x="467544" y="849719"/>
            <a:ext cx="7272338" cy="3970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2B2B2">
                    <a:alpha val="50195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l"/>
            </a:pPr>
            <a:r>
              <a:rPr lang="zh-CN" altLang="en-US" sz="2200" b="1" smtClean="0"/>
              <a:t>查</a:t>
            </a:r>
            <a:r>
              <a:rPr lang="zh-CN" altLang="en-US" sz="2200" b="1"/>
              <a:t>看网络</a:t>
            </a:r>
            <a:r>
              <a:rPr lang="en-US" altLang="zh-CN" sz="2200" b="1"/>
              <a:t>IP</a:t>
            </a:r>
            <a:r>
              <a:rPr lang="zh-CN" altLang="en-US" sz="2200" b="1"/>
              <a:t>和网关</a:t>
            </a:r>
            <a:endParaRPr lang="en-US" altLang="zh-CN" sz="2200" b="1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432048" y="1267760"/>
            <a:ext cx="824440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ct val="0"/>
              </a:spcBef>
            </a:pPr>
            <a:r>
              <a:rPr lang="zh-CN" altLang="en-US" b="1" smtClean="0">
                <a:solidFill>
                  <a:srgbClr val="0070C0"/>
                </a:solidFill>
              </a:rPr>
              <a:t>查</a:t>
            </a:r>
            <a:r>
              <a:rPr lang="zh-CN" altLang="en-US" b="1">
                <a:solidFill>
                  <a:srgbClr val="0070C0"/>
                </a:solidFill>
              </a:rPr>
              <a:t>看网关</a:t>
            </a:r>
            <a:endParaRPr kumimoji="1" lang="en-US" altLang="zh-CN" b="1" smtClean="0">
              <a:solidFill>
                <a:srgbClr val="0070C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>
              <a:spcBef>
                <a:spcPct val="0"/>
              </a:spcBef>
            </a:pPr>
            <a:endParaRPr kumimoji="1" lang="en-US" altLang="zh-CN">
              <a:solidFill>
                <a:srgbClr val="007C6A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>
              <a:spcBef>
                <a:spcPct val="0"/>
              </a:spcBef>
            </a:pPr>
            <a:endParaRPr kumimoji="1" lang="en-US" altLang="zh-CN" smtClean="0">
              <a:solidFill>
                <a:srgbClr val="007C6A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>
              <a:spcBef>
                <a:spcPct val="0"/>
              </a:spcBef>
            </a:pPr>
            <a:endParaRPr kumimoji="1" lang="en-US" altLang="zh-CN">
              <a:solidFill>
                <a:srgbClr val="007C6A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>
              <a:spcBef>
                <a:spcPct val="0"/>
              </a:spcBef>
            </a:pPr>
            <a:endParaRPr kumimoji="1" lang="en-US" altLang="zh-CN" smtClean="0">
              <a:solidFill>
                <a:srgbClr val="007C6A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8194" name="图片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588" y="1834761"/>
            <a:ext cx="6413027" cy="3220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9"/>
          <p:cNvSpPr txBox="1">
            <a:spLocks noChangeArrowheads="1"/>
          </p:cNvSpPr>
          <p:nvPr/>
        </p:nvSpPr>
        <p:spPr bwMode="auto">
          <a:xfrm>
            <a:off x="467544" y="849719"/>
            <a:ext cx="7272338" cy="3970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2B2B2">
                    <a:alpha val="50195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l"/>
            </a:pPr>
            <a:r>
              <a:rPr lang="zh-CN" altLang="en-US" sz="2200" b="1" smtClean="0"/>
              <a:t>查</a:t>
            </a:r>
            <a:r>
              <a:rPr lang="zh-CN" altLang="en-US" sz="2200" b="1"/>
              <a:t>看网络</a:t>
            </a:r>
            <a:r>
              <a:rPr lang="en-US" altLang="zh-CN" sz="2200" b="1"/>
              <a:t>IP</a:t>
            </a:r>
            <a:r>
              <a:rPr lang="zh-CN" altLang="en-US" sz="2200" b="1"/>
              <a:t>和网关</a:t>
            </a:r>
            <a:endParaRPr lang="en-US" altLang="zh-CN" sz="2200" b="1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432048" y="1267760"/>
            <a:ext cx="824440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ct val="0"/>
              </a:spcBef>
            </a:pPr>
            <a:r>
              <a:rPr lang="zh-CN" altLang="en-US" b="1" smtClean="0">
                <a:solidFill>
                  <a:srgbClr val="0070C0"/>
                </a:solidFill>
              </a:rPr>
              <a:t>查</a:t>
            </a:r>
            <a:r>
              <a:rPr lang="zh-CN" altLang="en-US" b="1">
                <a:solidFill>
                  <a:srgbClr val="0070C0"/>
                </a:solidFill>
              </a:rPr>
              <a:t>看</a:t>
            </a:r>
            <a:r>
              <a:rPr lang="en-US" altLang="zh-CN" b="1">
                <a:solidFill>
                  <a:srgbClr val="0070C0"/>
                </a:solidFill>
              </a:rPr>
              <a:t>windows</a:t>
            </a:r>
            <a:r>
              <a:rPr lang="zh-CN" altLang="en-US" b="1">
                <a:solidFill>
                  <a:srgbClr val="0070C0"/>
                </a:solidFill>
              </a:rPr>
              <a:t>环境的中</a:t>
            </a:r>
            <a:r>
              <a:rPr lang="en-US" altLang="zh-CN" b="1">
                <a:solidFill>
                  <a:srgbClr val="FF0000"/>
                </a:solidFill>
              </a:rPr>
              <a:t>VMnet8</a:t>
            </a:r>
            <a:r>
              <a:rPr lang="zh-CN" altLang="en-US" b="1">
                <a:solidFill>
                  <a:srgbClr val="0070C0"/>
                </a:solidFill>
              </a:rPr>
              <a:t>网络配</a:t>
            </a:r>
            <a:r>
              <a:rPr lang="zh-CN" altLang="en-US" b="1" smtClean="0">
                <a:solidFill>
                  <a:srgbClr val="0070C0"/>
                </a:solidFill>
              </a:rPr>
              <a:t>置 </a:t>
            </a:r>
            <a:r>
              <a:rPr lang="en-US" altLang="zh-CN" b="1" smtClean="0">
                <a:solidFill>
                  <a:srgbClr val="0070C0"/>
                </a:solidFill>
              </a:rPr>
              <a:t>(ipconfig</a:t>
            </a:r>
            <a:r>
              <a:rPr lang="zh-CN" altLang="en-US" b="1" smtClean="0">
                <a:solidFill>
                  <a:srgbClr val="0070C0"/>
                </a:solidFill>
              </a:rPr>
              <a:t>指令</a:t>
            </a:r>
            <a:r>
              <a:rPr lang="en-US" altLang="zh-CN" b="1" smtClean="0">
                <a:solidFill>
                  <a:srgbClr val="0070C0"/>
                </a:solidFill>
              </a:rPr>
              <a:t>)</a:t>
            </a:r>
            <a:endParaRPr kumimoji="1" lang="en-US" altLang="zh-CN" b="1" smtClean="0">
              <a:solidFill>
                <a:srgbClr val="0070C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>
              <a:spcBef>
                <a:spcPct val="0"/>
              </a:spcBef>
            </a:pPr>
            <a:endParaRPr kumimoji="1" lang="en-US" altLang="zh-CN">
              <a:solidFill>
                <a:srgbClr val="007C6A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>
              <a:spcBef>
                <a:spcPct val="0"/>
              </a:spcBef>
            </a:pPr>
            <a:endParaRPr kumimoji="1" lang="en-US" altLang="zh-CN" smtClean="0">
              <a:solidFill>
                <a:srgbClr val="007C6A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>
              <a:spcBef>
                <a:spcPct val="0"/>
              </a:spcBef>
            </a:pPr>
            <a:endParaRPr kumimoji="1" lang="en-US" altLang="zh-CN">
              <a:solidFill>
                <a:srgbClr val="007C6A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>
              <a:spcBef>
                <a:spcPct val="0"/>
              </a:spcBef>
            </a:pPr>
            <a:endParaRPr kumimoji="1" lang="en-US" altLang="zh-CN" smtClean="0">
              <a:solidFill>
                <a:srgbClr val="007C6A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9218" name="图片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026" y="1640191"/>
            <a:ext cx="3685476" cy="40035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9"/>
          <p:cNvSpPr txBox="1">
            <a:spLocks noChangeArrowheads="1"/>
          </p:cNvSpPr>
          <p:nvPr/>
        </p:nvSpPr>
        <p:spPr bwMode="auto">
          <a:xfrm>
            <a:off x="467544" y="849719"/>
            <a:ext cx="7272338" cy="3970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2B2B2">
                    <a:alpha val="50195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zh-CN" sz="2200" b="1" smtClean="0"/>
              <a:t>ping </a:t>
            </a:r>
            <a:r>
              <a:rPr lang="zh-CN" altLang="en-US" sz="2200" b="1"/>
              <a:t>测试主机之间网络连通性</a:t>
            </a:r>
            <a:endParaRPr lang="en-US" altLang="zh-CN" sz="2200" b="1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432048" y="1267760"/>
            <a:ext cx="8244408" cy="35702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ct val="0"/>
              </a:spcBef>
            </a:pPr>
            <a:endParaRPr lang="en-US" altLang="zh-CN" b="1" smtClean="0">
              <a:solidFill>
                <a:srgbClr val="0070C0"/>
              </a:solidFill>
            </a:endParaRPr>
          </a:p>
          <a:p>
            <a:pPr marL="342900" indent="-342900">
              <a:spcBef>
                <a:spcPct val="0"/>
              </a:spcBef>
            </a:pPr>
            <a:r>
              <a:rPr lang="zh-CN" altLang="en-US" b="1" smtClean="0">
                <a:solidFill>
                  <a:srgbClr val="0070C0"/>
                </a:solidFill>
              </a:rPr>
              <a:t>基本语法</a:t>
            </a:r>
            <a:endParaRPr kumimoji="1" lang="en-US" altLang="zh-CN" b="1" smtClean="0">
              <a:solidFill>
                <a:srgbClr val="0070C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>
              <a:spcBef>
                <a:spcPct val="0"/>
              </a:spcBef>
            </a:pPr>
            <a:endParaRPr kumimoji="1" lang="en-US" altLang="zh-CN" sz="160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>
              <a:spcBef>
                <a:spcPct val="0"/>
              </a:spcBef>
            </a:pPr>
            <a:r>
              <a:rPr kumimoji="1" lang="en-US" altLang="zh-CN" sz="1600" smtClean="0">
                <a:latin typeface="宋体" panose="02010600030101010101" pitchFamily="2" charset="-122"/>
                <a:ea typeface="宋体" panose="02010600030101010101" pitchFamily="2" charset="-122"/>
              </a:rPr>
              <a:t>ping </a:t>
            </a:r>
            <a:r>
              <a:rPr kumimoji="1" lang="zh-CN" altLang="en-US" sz="1600">
                <a:latin typeface="宋体" panose="02010600030101010101" pitchFamily="2" charset="-122"/>
                <a:ea typeface="宋体" panose="02010600030101010101" pitchFamily="2" charset="-122"/>
              </a:rPr>
              <a:t>目的主</a:t>
            </a:r>
            <a:r>
              <a:rPr kumimoji="1" lang="zh-CN" altLang="en-US" sz="1600" smtClean="0">
                <a:latin typeface="宋体" panose="02010600030101010101" pitchFamily="2" charset="-122"/>
                <a:ea typeface="宋体" panose="02010600030101010101" pitchFamily="2" charset="-122"/>
              </a:rPr>
              <a:t>机 （</a:t>
            </a:r>
            <a:r>
              <a:rPr kumimoji="1" lang="zh-CN" altLang="en-US" sz="1600">
                <a:latin typeface="宋体" panose="02010600030101010101" pitchFamily="2" charset="-122"/>
                <a:ea typeface="宋体" panose="02010600030101010101" pitchFamily="2" charset="-122"/>
              </a:rPr>
              <a:t>功能描述：测试当前服务器是否可以连接目的主机）</a:t>
            </a:r>
            <a:endParaRPr kumimoji="1" lang="en-US" altLang="zh-CN" sz="16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>
              <a:spcBef>
                <a:spcPct val="0"/>
              </a:spcBef>
            </a:pPr>
            <a:endParaRPr kumimoji="1" lang="en-US" altLang="zh-CN" smtClean="0">
              <a:solidFill>
                <a:srgbClr val="007C6A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>
              <a:spcBef>
                <a:spcPct val="0"/>
              </a:spcBef>
            </a:pPr>
            <a:r>
              <a:rPr kumimoji="1" lang="zh-CN" altLang="en-US" b="1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应</a:t>
            </a:r>
            <a:r>
              <a:rPr kumimoji="1" lang="zh-CN" altLang="en-US" b="1" smtClean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用实例</a:t>
            </a:r>
            <a:endParaRPr kumimoji="1" lang="en-US" altLang="zh-CN" b="1" smtClean="0">
              <a:solidFill>
                <a:srgbClr val="0070C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>
              <a:spcBef>
                <a:spcPct val="0"/>
              </a:spcBef>
            </a:pPr>
            <a:endParaRPr kumimoji="1" lang="en-US" altLang="zh-CN" b="1" smtClean="0">
              <a:solidFill>
                <a:srgbClr val="0070C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zh-CN" sz="1600"/>
              <a:t>测试当前服务器是否可以连接百度</a:t>
            </a:r>
          </a:p>
          <a:p>
            <a:r>
              <a:rPr lang="en-US" altLang="zh-CN" sz="1600"/>
              <a:t>[root@hadoop100 </a:t>
            </a:r>
            <a:r>
              <a:rPr lang="zh-CN" altLang="zh-CN" sz="1600"/>
              <a:t>桌面</a:t>
            </a:r>
            <a:r>
              <a:rPr lang="en-US" altLang="zh-CN" sz="1600"/>
              <a:t>]# ping </a:t>
            </a:r>
            <a:r>
              <a:rPr lang="en-US" altLang="zh-CN" sz="1600" u="sng">
                <a:hlinkClick r:id="rId3"/>
              </a:rPr>
              <a:t>www.baidu.com</a:t>
            </a:r>
            <a:endParaRPr kumimoji="1" lang="en-US" altLang="zh-CN" sz="1600">
              <a:solidFill>
                <a:srgbClr val="007C6A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>
              <a:spcBef>
                <a:spcPct val="0"/>
              </a:spcBef>
            </a:pPr>
            <a:endParaRPr kumimoji="1" lang="en-US" altLang="zh-CN" smtClean="0">
              <a:solidFill>
                <a:srgbClr val="007C6A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>
              <a:spcBef>
                <a:spcPct val="0"/>
              </a:spcBef>
            </a:pPr>
            <a:endParaRPr kumimoji="1" lang="en-US" altLang="zh-CN">
              <a:solidFill>
                <a:srgbClr val="007C6A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>
              <a:spcBef>
                <a:spcPct val="0"/>
              </a:spcBef>
            </a:pPr>
            <a:endParaRPr kumimoji="1" lang="en-US" altLang="zh-CN" smtClean="0">
              <a:solidFill>
                <a:srgbClr val="007C6A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>
              <a:spcBef>
                <a:spcPct val="0"/>
              </a:spcBef>
            </a:pPr>
            <a:endParaRPr kumimoji="1" lang="en-US" altLang="zh-CN" smtClean="0">
              <a:solidFill>
                <a:srgbClr val="007C6A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9"/>
          <p:cNvSpPr txBox="1">
            <a:spLocks noChangeArrowheads="1"/>
          </p:cNvSpPr>
          <p:nvPr/>
        </p:nvSpPr>
        <p:spPr bwMode="auto">
          <a:xfrm>
            <a:off x="467544" y="849719"/>
            <a:ext cx="7272338" cy="3970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2B2B2">
                    <a:alpha val="50195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zh-CN" sz="2200" b="1" dirty="0" smtClean="0"/>
              <a:t>linux</a:t>
            </a:r>
            <a:r>
              <a:rPr lang="zh-CN" altLang="en-US" sz="2200" b="1" dirty="0"/>
              <a:t>网络环境配置</a:t>
            </a:r>
            <a:endParaRPr lang="en-US" altLang="zh-CN" sz="22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432048" y="1267759"/>
            <a:ext cx="8244408" cy="37240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ct val="0"/>
              </a:spcBef>
            </a:pPr>
            <a:r>
              <a:rPr kumimoji="1" lang="zh-CN" altLang="en-US" sz="2000" b="1" dirty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第一种方</a:t>
            </a:r>
            <a:r>
              <a:rPr kumimoji="1" lang="zh-CN" altLang="en-US" sz="2000" b="1" dirty="0" smtClean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法</a:t>
            </a:r>
            <a:r>
              <a:rPr kumimoji="1" lang="en-US" altLang="zh-CN" sz="2000" b="1" dirty="0" smtClean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kumimoji="1" lang="zh-CN" altLang="en-US" sz="2000" b="1" dirty="0" smtClean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自动获取</a:t>
            </a:r>
            <a:r>
              <a:rPr kumimoji="1" lang="en-US" altLang="zh-CN" sz="2000" b="1" dirty="0" smtClean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  <a:r>
              <a:rPr kumimoji="1"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：</a:t>
            </a:r>
            <a:endParaRPr kumimoji="1"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>
              <a:spcBef>
                <a:spcPct val="0"/>
              </a:spcBef>
            </a:pPr>
            <a:r>
              <a:rPr kumimoji="1"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	 </a:t>
            </a:r>
            <a:r>
              <a:rPr kumimoji="1"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 说明：登陆后，通过界面的来设置</a:t>
            </a:r>
            <a:r>
              <a:rPr kumimoji="1" lang="zh-CN" altLang="en-US" dirty="0" smtClean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自动获取</a:t>
            </a:r>
            <a:r>
              <a:rPr kumimoji="1" lang="en-US" altLang="zh-CN" dirty="0" smtClean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ip</a:t>
            </a:r>
          </a:p>
          <a:p>
            <a:pPr marL="342900" indent="-342900">
              <a:spcBef>
                <a:spcPct val="0"/>
              </a:spcBef>
            </a:pPr>
            <a:endParaRPr kumimoji="1" lang="en-US" altLang="zh-CN" dirty="0">
              <a:solidFill>
                <a:srgbClr val="007C6A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>
              <a:spcBef>
                <a:spcPct val="0"/>
              </a:spcBef>
            </a:pPr>
            <a:endParaRPr kumimoji="1" lang="en-US" altLang="zh-CN" dirty="0" smtClean="0">
              <a:solidFill>
                <a:srgbClr val="007C6A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>
              <a:spcBef>
                <a:spcPct val="0"/>
              </a:spcBef>
            </a:pPr>
            <a:endParaRPr kumimoji="1" lang="en-US" altLang="zh-CN" dirty="0">
              <a:solidFill>
                <a:srgbClr val="007C6A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>
              <a:spcBef>
                <a:spcPct val="0"/>
              </a:spcBef>
            </a:pPr>
            <a:endParaRPr kumimoji="1" lang="en-US" altLang="zh-CN" dirty="0" smtClean="0">
              <a:solidFill>
                <a:srgbClr val="007C6A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>
              <a:spcBef>
                <a:spcPct val="0"/>
              </a:spcBef>
            </a:pPr>
            <a:endParaRPr kumimoji="1" lang="en-US" altLang="zh-CN" dirty="0">
              <a:solidFill>
                <a:srgbClr val="007C6A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>
              <a:spcBef>
                <a:spcPct val="0"/>
              </a:spcBef>
            </a:pPr>
            <a:endParaRPr kumimoji="1" lang="en-US" altLang="zh-CN" dirty="0" smtClean="0">
              <a:solidFill>
                <a:srgbClr val="007C6A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>
              <a:spcBef>
                <a:spcPct val="0"/>
              </a:spcBef>
            </a:pPr>
            <a:endParaRPr kumimoji="1" lang="en-US" altLang="zh-CN" dirty="0">
              <a:solidFill>
                <a:srgbClr val="007C6A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>
              <a:spcBef>
                <a:spcPct val="0"/>
              </a:spcBef>
            </a:pPr>
            <a:endParaRPr kumimoji="1" lang="en-US" altLang="zh-CN" dirty="0" smtClean="0">
              <a:solidFill>
                <a:srgbClr val="007C6A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>
              <a:spcBef>
                <a:spcPct val="0"/>
              </a:spcBef>
            </a:pPr>
            <a:endParaRPr kumimoji="1" lang="en-US" altLang="zh-CN" dirty="0">
              <a:solidFill>
                <a:srgbClr val="007C6A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>
              <a:spcBef>
                <a:spcPct val="0"/>
              </a:spcBef>
            </a:pPr>
            <a:endParaRPr kumimoji="1" lang="en-US" altLang="zh-CN" dirty="0" smtClean="0">
              <a:solidFill>
                <a:srgbClr val="007C6A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>
              <a:spcBef>
                <a:spcPct val="0"/>
              </a:spcBef>
            </a:pPr>
            <a:r>
              <a:rPr lang="en-US" altLang="zh-CN" dirty="0" smtClean="0">
                <a:solidFill>
                  <a:srgbClr val="007C6A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	 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特点：</a:t>
            </a:r>
            <a:r>
              <a:rPr lang="en-US" altLang="zh-CN" dirty="0" smtClean="0">
                <a:latin typeface="宋体" panose="02010600030101010101" pitchFamily="2" charset="-122"/>
                <a:ea typeface="宋体" panose="02010600030101010101" pitchFamily="2" charset="-122"/>
              </a:rPr>
              <a:t>linux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启动后会自动获取</a:t>
            </a:r>
            <a:r>
              <a:rPr lang="en-US" altLang="zh-CN" dirty="0" smtClean="0">
                <a:latin typeface="宋体" panose="02010600030101010101" pitchFamily="2" charset="-122"/>
                <a:ea typeface="宋体" panose="02010600030101010101" pitchFamily="2" charset="-122"/>
              </a:rPr>
              <a:t>IP,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缺点是每次自动获取的</a:t>
            </a:r>
            <a:r>
              <a:rPr lang="en-US" altLang="zh-CN" dirty="0" smtClean="0">
                <a:latin typeface="宋体" panose="02010600030101010101" pitchFamily="2" charset="-122"/>
                <a:ea typeface="宋体" panose="02010600030101010101" pitchFamily="2" charset="-122"/>
              </a:rPr>
              <a:t>ip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地址可能不一样。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3" y="2116792"/>
            <a:ext cx="5192761" cy="25000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9"/>
          <p:cNvSpPr txBox="1">
            <a:spLocks noChangeArrowheads="1"/>
          </p:cNvSpPr>
          <p:nvPr/>
        </p:nvSpPr>
        <p:spPr bwMode="auto">
          <a:xfrm>
            <a:off x="467544" y="849719"/>
            <a:ext cx="7272338" cy="3970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2B2B2">
                    <a:alpha val="50195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zh-CN" sz="2200" b="1" smtClean="0"/>
              <a:t>linux</a:t>
            </a:r>
            <a:r>
              <a:rPr lang="zh-CN" altLang="en-US" sz="2200" b="1"/>
              <a:t>网络环境配置</a:t>
            </a:r>
            <a:endParaRPr lang="en-US" altLang="zh-CN" sz="2200" b="1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432048" y="1267759"/>
            <a:ext cx="8244408" cy="37240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ct val="0"/>
              </a:spcBef>
            </a:pPr>
            <a:r>
              <a:rPr kumimoji="1" lang="zh-CN" altLang="en-US" sz="2000" b="1" dirty="0" smtClean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第</a:t>
            </a:r>
            <a:r>
              <a:rPr kumimoji="1" lang="zh-CN" altLang="en-US" sz="2000" b="1" dirty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二</a:t>
            </a:r>
            <a:r>
              <a:rPr kumimoji="1" lang="zh-CN" altLang="en-US" sz="2000" b="1" dirty="0" smtClean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种</a:t>
            </a:r>
            <a:r>
              <a:rPr kumimoji="1" lang="zh-CN" altLang="en-US" sz="2000" b="1" dirty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方</a:t>
            </a:r>
            <a:r>
              <a:rPr kumimoji="1" lang="zh-CN" altLang="en-US" sz="2000" b="1" dirty="0" smtClean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法</a:t>
            </a:r>
            <a:r>
              <a:rPr kumimoji="1" lang="en-US" altLang="zh-CN" sz="2000" b="1" dirty="0" smtClean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kumimoji="1" lang="zh-CN" altLang="en-US" sz="2000" b="1" dirty="0" smtClean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指定固定的</a:t>
            </a:r>
            <a:r>
              <a:rPr kumimoji="1" lang="en-US" altLang="zh-CN" sz="2000" b="1" dirty="0" smtClean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ip)</a:t>
            </a:r>
            <a:endParaRPr kumimoji="1"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>
              <a:spcBef>
                <a:spcPct val="0"/>
              </a:spcBef>
            </a:pPr>
            <a:endParaRPr kumimoji="1"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kumimoji="1"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说明</a:t>
            </a:r>
            <a:endParaRPr kumimoji="1" lang="en-US" altLang="zh-CN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>
              <a:spcBef>
                <a:spcPct val="0"/>
              </a:spcBef>
            </a:pPr>
            <a:r>
              <a:rPr kumimoji="1"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kumimoji="1" lang="en-US" altLang="zh-CN" dirty="0" smtClean="0">
                <a:latin typeface="宋体" panose="02010600030101010101" pitchFamily="2" charset="-122"/>
                <a:ea typeface="宋体" panose="02010600030101010101" pitchFamily="2" charset="-122"/>
              </a:rPr>
              <a:t>  </a:t>
            </a:r>
            <a:r>
              <a:rPr kumimoji="1"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直接修改配置文件来指定</a:t>
            </a:r>
            <a:r>
              <a:rPr kumimoji="1" lang="en-US" altLang="zh-CN" dirty="0" smtClean="0">
                <a:latin typeface="宋体" panose="02010600030101010101" pitchFamily="2" charset="-122"/>
                <a:ea typeface="宋体" panose="02010600030101010101" pitchFamily="2" charset="-122"/>
              </a:rPr>
              <a:t>IP,</a:t>
            </a:r>
            <a:r>
              <a:rPr kumimoji="1"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并可以连接到外网</a:t>
            </a:r>
            <a:r>
              <a:rPr kumimoji="1" lang="en-US" altLang="zh-CN" dirty="0" smtClean="0"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kumimoji="1"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程序员</a:t>
            </a:r>
            <a:r>
              <a:rPr kumimoji="1" lang="zh-CN" altLang="en-US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推荐</a:t>
            </a:r>
            <a:r>
              <a:rPr kumimoji="1" lang="en-US" altLang="zh-CN" dirty="0" smtClean="0"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  <a:r>
              <a:rPr kumimoji="1"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zh-CN" altLang="en-US" b="1" dirty="0" smtClean="0"/>
              <a:t>编</a:t>
            </a:r>
            <a:r>
              <a:rPr lang="zh-CN" altLang="en-US" b="1" dirty="0"/>
              <a:t>辑</a:t>
            </a:r>
            <a:r>
              <a:rPr lang="zh-CN" altLang="en-US" dirty="0" smtClean="0"/>
              <a:t>   </a:t>
            </a:r>
            <a:r>
              <a:rPr lang="en-US" altLang="zh-CN" dirty="0"/>
              <a:t>vi  /etc/sysconfig/network-scripts/ifcfg-eth0</a:t>
            </a:r>
            <a:endParaRPr kumimoji="1"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>
              <a:spcBef>
                <a:spcPct val="0"/>
              </a:spcBef>
            </a:pPr>
            <a:r>
              <a:rPr kumimoji="1" lang="en-US" altLang="zh-CN" dirty="0" smtClean="0">
                <a:solidFill>
                  <a:srgbClr val="007C6A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	</a:t>
            </a:r>
            <a:r>
              <a:rPr kumimoji="1"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要求：将</a:t>
            </a:r>
            <a:r>
              <a:rPr kumimoji="1" lang="en-US" altLang="zh-CN" dirty="0" smtClean="0">
                <a:latin typeface="宋体" panose="02010600030101010101" pitchFamily="2" charset="-122"/>
                <a:ea typeface="宋体" panose="02010600030101010101" pitchFamily="2" charset="-122"/>
              </a:rPr>
              <a:t>ip</a:t>
            </a:r>
            <a:r>
              <a:rPr kumimoji="1"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地址配置的静态的，</a:t>
            </a:r>
            <a:r>
              <a:rPr kumimoji="1" lang="en-US" altLang="zh-CN" dirty="0" smtClean="0">
                <a:latin typeface="宋体" panose="02010600030101010101" pitchFamily="2" charset="-122"/>
                <a:ea typeface="宋体" panose="02010600030101010101" pitchFamily="2" charset="-122"/>
              </a:rPr>
              <a:t>ip</a:t>
            </a:r>
            <a:r>
              <a:rPr kumimoji="1"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地址为</a:t>
            </a:r>
            <a:r>
              <a:rPr kumimoji="1" lang="en-US" altLang="zh-CN" dirty="0" smtClean="0">
                <a:latin typeface="宋体" panose="02010600030101010101" pitchFamily="2" charset="-122"/>
                <a:ea typeface="宋体" panose="02010600030101010101" pitchFamily="2" charset="-122"/>
              </a:rPr>
              <a:t>192.168.xxx.xxx</a:t>
            </a:r>
            <a:r>
              <a:rPr kumimoji="1"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kumimoji="1" lang="en-US" altLang="zh-CN" dirty="0" smtClean="0">
                <a:solidFill>
                  <a:srgbClr val="007C6A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</a:p>
          <a:p>
            <a:pPr marL="342900" indent="-342900">
              <a:spcBef>
                <a:spcPct val="0"/>
              </a:spcBef>
            </a:pPr>
            <a:endParaRPr kumimoji="1" lang="en-US" altLang="zh-CN" dirty="0">
              <a:solidFill>
                <a:srgbClr val="007C6A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>
              <a:spcBef>
                <a:spcPct val="0"/>
              </a:spcBef>
            </a:pPr>
            <a:endParaRPr kumimoji="1" lang="en-US" altLang="zh-CN" dirty="0" smtClean="0">
              <a:solidFill>
                <a:srgbClr val="007C6A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>
              <a:spcBef>
                <a:spcPct val="0"/>
              </a:spcBef>
            </a:pPr>
            <a:endParaRPr kumimoji="1" lang="en-US" altLang="zh-CN" dirty="0">
              <a:solidFill>
                <a:srgbClr val="007C6A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>
              <a:spcBef>
                <a:spcPct val="0"/>
              </a:spcBef>
            </a:pPr>
            <a:endParaRPr kumimoji="1" lang="en-US" altLang="zh-CN" dirty="0" smtClean="0">
              <a:solidFill>
                <a:srgbClr val="007C6A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>
              <a:spcBef>
                <a:spcPct val="0"/>
              </a:spcBef>
            </a:pPr>
            <a:endParaRPr kumimoji="1" lang="en-US" altLang="zh-CN" dirty="0">
              <a:solidFill>
                <a:srgbClr val="007C6A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>
              <a:spcBef>
                <a:spcPct val="0"/>
              </a:spcBef>
            </a:pPr>
            <a:endParaRPr kumimoji="1" lang="en-US" altLang="zh-CN" dirty="0" smtClean="0">
              <a:solidFill>
                <a:srgbClr val="007C6A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>
              <a:spcBef>
                <a:spcPct val="0"/>
              </a:spcBef>
            </a:pPr>
            <a:r>
              <a:rPr lang="en-US" altLang="zh-CN" dirty="0" smtClean="0">
                <a:solidFill>
                  <a:srgbClr val="007C6A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	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9"/>
          <p:cNvSpPr txBox="1">
            <a:spLocks noChangeArrowheads="1"/>
          </p:cNvSpPr>
          <p:nvPr/>
        </p:nvSpPr>
        <p:spPr bwMode="auto">
          <a:xfrm>
            <a:off x="467544" y="849719"/>
            <a:ext cx="7272338" cy="3970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2B2B2">
                    <a:alpha val="50195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zh-CN" sz="2200" b="1" smtClean="0"/>
              <a:t>linux</a:t>
            </a:r>
            <a:r>
              <a:rPr lang="zh-CN" altLang="en-US" sz="2200" b="1"/>
              <a:t>网络环境配置</a:t>
            </a:r>
            <a:endParaRPr lang="en-US" altLang="zh-CN" sz="2200" b="1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432048" y="1267759"/>
            <a:ext cx="8244408" cy="34470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ct val="0"/>
              </a:spcBef>
            </a:pPr>
            <a:r>
              <a:rPr kumimoji="1" lang="zh-CN" altLang="en-US" sz="2000" b="1" smtClean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第</a:t>
            </a:r>
            <a:r>
              <a:rPr kumimoji="1" lang="zh-CN" altLang="en-US" sz="2000" b="1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二</a:t>
            </a:r>
            <a:r>
              <a:rPr kumimoji="1" lang="zh-CN" altLang="en-US" sz="2000" b="1" smtClean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种</a:t>
            </a:r>
            <a:r>
              <a:rPr kumimoji="1" lang="zh-CN" altLang="en-US" sz="2000" b="1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方</a:t>
            </a:r>
            <a:r>
              <a:rPr kumimoji="1" lang="zh-CN" altLang="en-US" sz="2000" b="1" smtClean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法</a:t>
            </a:r>
            <a:r>
              <a:rPr kumimoji="1" lang="en-US" altLang="zh-CN" sz="2000" b="1" smtClean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kumimoji="1" lang="zh-CN" altLang="en-US" sz="2000" b="1" smtClean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指定固定的</a:t>
            </a:r>
            <a:r>
              <a:rPr kumimoji="1" lang="en-US" altLang="zh-CN" sz="2000" b="1" smtClean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ip)</a:t>
            </a:r>
            <a:r>
              <a:rPr kumimoji="1" lang="zh-CN" altLang="en-US" smtClean="0">
                <a:latin typeface="宋体" panose="02010600030101010101" pitchFamily="2" charset="-122"/>
                <a:ea typeface="宋体" panose="02010600030101010101" pitchFamily="2" charset="-122"/>
              </a:rPr>
              <a:t>：</a:t>
            </a:r>
            <a:endParaRPr kumimoji="1" lang="zh-CN" altLang="en-US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zh-CN" smtClean="0"/>
              <a:t>ifcfg-eth0</a:t>
            </a:r>
            <a:r>
              <a:rPr lang="zh-CN" altLang="en-US" smtClean="0"/>
              <a:t>文件说明</a:t>
            </a:r>
            <a:endParaRPr kumimoji="1" lang="en-US" altLang="zh-CN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>
              <a:spcBef>
                <a:spcPct val="0"/>
              </a:spcBef>
            </a:pPr>
            <a:r>
              <a:rPr kumimoji="1" lang="en-US" altLang="zh-CN" smtClean="0">
                <a:solidFill>
                  <a:srgbClr val="007C6A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	 </a:t>
            </a:r>
          </a:p>
          <a:p>
            <a:pPr marL="342900" indent="-342900">
              <a:spcBef>
                <a:spcPct val="0"/>
              </a:spcBef>
            </a:pPr>
            <a:endParaRPr kumimoji="1" lang="en-US" altLang="zh-CN">
              <a:solidFill>
                <a:srgbClr val="007C6A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>
              <a:spcBef>
                <a:spcPct val="0"/>
              </a:spcBef>
            </a:pPr>
            <a:endParaRPr kumimoji="1" lang="en-US" altLang="zh-CN" smtClean="0">
              <a:solidFill>
                <a:srgbClr val="007C6A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>
              <a:spcBef>
                <a:spcPct val="0"/>
              </a:spcBef>
            </a:pPr>
            <a:endParaRPr kumimoji="1" lang="en-US" altLang="zh-CN">
              <a:solidFill>
                <a:srgbClr val="007C6A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>
              <a:spcBef>
                <a:spcPct val="0"/>
              </a:spcBef>
            </a:pPr>
            <a:endParaRPr kumimoji="1" lang="en-US" altLang="zh-CN" smtClean="0">
              <a:solidFill>
                <a:srgbClr val="007C6A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>
              <a:spcBef>
                <a:spcPct val="0"/>
              </a:spcBef>
            </a:pPr>
            <a:endParaRPr kumimoji="1" lang="en-US" altLang="zh-CN">
              <a:solidFill>
                <a:srgbClr val="007C6A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>
              <a:spcBef>
                <a:spcPct val="0"/>
              </a:spcBef>
            </a:pPr>
            <a:endParaRPr kumimoji="1" lang="en-US" altLang="zh-CN" smtClean="0">
              <a:solidFill>
                <a:srgbClr val="007C6A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>
              <a:spcBef>
                <a:spcPct val="0"/>
              </a:spcBef>
            </a:pPr>
            <a:endParaRPr kumimoji="1" lang="en-US" altLang="zh-CN">
              <a:solidFill>
                <a:srgbClr val="007C6A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>
              <a:spcBef>
                <a:spcPct val="0"/>
              </a:spcBef>
            </a:pPr>
            <a:endParaRPr kumimoji="1" lang="en-US" altLang="zh-CN" smtClean="0">
              <a:solidFill>
                <a:srgbClr val="007C6A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>
              <a:spcBef>
                <a:spcPct val="0"/>
              </a:spcBef>
            </a:pPr>
            <a:r>
              <a:rPr lang="en-US" altLang="zh-CN" smtClean="0">
                <a:solidFill>
                  <a:srgbClr val="007C6A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	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55576" y="1944191"/>
            <a:ext cx="748883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DEVICE=eth0                #</a:t>
            </a:r>
            <a:r>
              <a:rPr lang="zh-CN" altLang="en-US" sz="1200" dirty="0"/>
              <a:t>接口名（设备</a:t>
            </a:r>
            <a:r>
              <a:rPr lang="en-US" altLang="zh-CN" sz="1200" dirty="0"/>
              <a:t>,</a:t>
            </a:r>
            <a:r>
              <a:rPr lang="zh-CN" altLang="en-US" sz="1200" dirty="0"/>
              <a:t>网卡）</a:t>
            </a:r>
          </a:p>
          <a:p>
            <a:r>
              <a:rPr lang="en-US" altLang="zh-CN" sz="1200" dirty="0"/>
              <a:t>HWADDR=00:0C:2x:6x:0x:xx   #MAC</a:t>
            </a:r>
            <a:r>
              <a:rPr lang="zh-CN" altLang="en-US" sz="1200" dirty="0"/>
              <a:t>地址 </a:t>
            </a:r>
          </a:p>
          <a:p>
            <a:r>
              <a:rPr lang="en-US" altLang="zh-CN" sz="1200" dirty="0"/>
              <a:t>TYPE=Ethernet               #</a:t>
            </a:r>
            <a:r>
              <a:rPr lang="zh-CN" altLang="en-US" sz="1200" dirty="0"/>
              <a:t>网络类型（通常是</a:t>
            </a:r>
            <a:r>
              <a:rPr lang="en-US" altLang="zh-CN" sz="1200" dirty="0"/>
              <a:t>Ethemet</a:t>
            </a:r>
            <a:r>
              <a:rPr lang="zh-CN" altLang="en-US" sz="1200" dirty="0"/>
              <a:t>）</a:t>
            </a:r>
          </a:p>
          <a:p>
            <a:r>
              <a:rPr lang="en-US" altLang="zh-CN" sz="1200" dirty="0"/>
              <a:t>UUID=926a57ba-92c6-4231-bacb-f27e5e6a9f44  #</a:t>
            </a:r>
            <a:r>
              <a:rPr lang="zh-CN" altLang="en-US" sz="1200" dirty="0"/>
              <a:t>随机</a:t>
            </a:r>
            <a:r>
              <a:rPr lang="en-US" altLang="zh-CN" sz="1200" dirty="0"/>
              <a:t>id</a:t>
            </a:r>
          </a:p>
          <a:p>
            <a:r>
              <a:rPr lang="en-US" altLang="zh-CN" sz="1200" dirty="0"/>
              <a:t>#</a:t>
            </a:r>
            <a:r>
              <a:rPr lang="zh-CN" altLang="en-US" sz="1200" dirty="0"/>
              <a:t>系统启动的时候网络接口是否有效（</a:t>
            </a:r>
            <a:r>
              <a:rPr lang="en-US" altLang="zh-CN" sz="1200" dirty="0"/>
              <a:t>yes/no</a:t>
            </a:r>
            <a:r>
              <a:rPr lang="zh-CN" altLang="en-US" sz="1200" dirty="0"/>
              <a:t>）</a:t>
            </a:r>
          </a:p>
          <a:p>
            <a:r>
              <a:rPr lang="en-US" altLang="zh-CN" sz="1200" dirty="0"/>
              <a:t>ONBOOT=yes                </a:t>
            </a:r>
          </a:p>
          <a:p>
            <a:r>
              <a:rPr lang="en-US" altLang="zh-CN" sz="1200" dirty="0"/>
              <a:t># IP</a:t>
            </a:r>
            <a:r>
              <a:rPr lang="zh-CN" altLang="en-US" sz="1200" dirty="0"/>
              <a:t>的配置方法</a:t>
            </a:r>
            <a:r>
              <a:rPr lang="en-US" altLang="zh-CN" sz="1200" dirty="0"/>
              <a:t>[none|static|bootp|dhcp]</a:t>
            </a:r>
            <a:r>
              <a:rPr lang="zh-CN" altLang="en-US" sz="1200" dirty="0"/>
              <a:t>（引导时不使用协议</a:t>
            </a:r>
            <a:r>
              <a:rPr lang="en-US" altLang="zh-CN" sz="1200" dirty="0"/>
              <a:t>|</a:t>
            </a:r>
            <a:r>
              <a:rPr lang="zh-CN" altLang="en-US" sz="1200" dirty="0"/>
              <a:t>静态分配</a:t>
            </a:r>
            <a:r>
              <a:rPr lang="en-US" altLang="zh-CN" sz="1200" dirty="0"/>
              <a:t>IP|BOOTP</a:t>
            </a:r>
            <a:r>
              <a:rPr lang="zh-CN" altLang="en-US" sz="1200" dirty="0"/>
              <a:t>协议</a:t>
            </a:r>
            <a:r>
              <a:rPr lang="en-US" altLang="zh-CN" sz="1200" dirty="0"/>
              <a:t>|DHCP</a:t>
            </a:r>
            <a:r>
              <a:rPr lang="zh-CN" altLang="en-US" sz="1200" dirty="0"/>
              <a:t>协议）</a:t>
            </a:r>
          </a:p>
          <a:p>
            <a:r>
              <a:rPr lang="en-US" altLang="zh-CN" sz="1200" dirty="0"/>
              <a:t>BOOTPROTO=</a:t>
            </a:r>
            <a:r>
              <a:rPr lang="en-US" altLang="zh-CN" sz="1200" dirty="0">
                <a:solidFill>
                  <a:srgbClr val="FF0000"/>
                </a:solidFill>
              </a:rPr>
              <a:t>static</a:t>
            </a:r>
            <a:r>
              <a:rPr lang="en-US" altLang="zh-CN" sz="1200" dirty="0"/>
              <a:t>      </a:t>
            </a:r>
          </a:p>
          <a:p>
            <a:r>
              <a:rPr lang="en-US" altLang="zh-CN" sz="1200" dirty="0">
                <a:solidFill>
                  <a:srgbClr val="FF0000"/>
                </a:solidFill>
              </a:rPr>
              <a:t>#IP</a:t>
            </a:r>
            <a:r>
              <a:rPr lang="zh-CN" altLang="en-US" sz="1200" dirty="0">
                <a:solidFill>
                  <a:srgbClr val="FF0000"/>
                </a:solidFill>
              </a:rPr>
              <a:t>地址</a:t>
            </a:r>
          </a:p>
          <a:p>
            <a:r>
              <a:rPr lang="en-US" altLang="zh-CN" sz="1200" dirty="0" smtClean="0">
                <a:solidFill>
                  <a:srgbClr val="FF0000"/>
                </a:solidFill>
              </a:rPr>
              <a:t>IPADDR=192.168.189.130  </a:t>
            </a:r>
            <a:endParaRPr lang="en-US" altLang="zh-CN" sz="1200" dirty="0">
              <a:solidFill>
                <a:srgbClr val="FF0000"/>
              </a:solidFill>
            </a:endParaRPr>
          </a:p>
          <a:p>
            <a:r>
              <a:rPr lang="en-US" altLang="zh-CN" sz="1200" dirty="0">
                <a:solidFill>
                  <a:srgbClr val="FF0000"/>
                </a:solidFill>
              </a:rPr>
              <a:t>#</a:t>
            </a:r>
            <a:r>
              <a:rPr lang="zh-CN" altLang="en-US" sz="1200" dirty="0">
                <a:solidFill>
                  <a:srgbClr val="FF0000"/>
                </a:solidFill>
              </a:rPr>
              <a:t>网关  </a:t>
            </a:r>
          </a:p>
          <a:p>
            <a:r>
              <a:rPr lang="en-US" altLang="zh-CN" sz="1200" dirty="0" smtClean="0">
                <a:solidFill>
                  <a:srgbClr val="FF0000"/>
                </a:solidFill>
              </a:rPr>
              <a:t>GATEWAY=192.168.189.2      </a:t>
            </a:r>
            <a:endParaRPr lang="en-US" altLang="zh-CN" sz="1200" dirty="0">
              <a:solidFill>
                <a:srgbClr val="FF0000"/>
              </a:solidFill>
            </a:endParaRPr>
          </a:p>
          <a:p>
            <a:r>
              <a:rPr lang="en-US" altLang="zh-CN" sz="1200" dirty="0">
                <a:solidFill>
                  <a:srgbClr val="FF0000"/>
                </a:solidFill>
              </a:rPr>
              <a:t>#</a:t>
            </a:r>
            <a:r>
              <a:rPr lang="zh-CN" altLang="en-US" sz="1200" dirty="0">
                <a:solidFill>
                  <a:srgbClr val="FF0000"/>
                </a:solidFill>
              </a:rPr>
              <a:t>域名解析器</a:t>
            </a:r>
          </a:p>
          <a:p>
            <a:r>
              <a:rPr lang="en-US" altLang="zh-CN" sz="1200" dirty="0" smtClean="0">
                <a:solidFill>
                  <a:srgbClr val="FF0000"/>
                </a:solidFill>
              </a:rPr>
              <a:t>DNS1=192.168.189.2 </a:t>
            </a:r>
            <a:endParaRPr lang="en-US" altLang="zh-CN" sz="1200" dirty="0">
              <a:solidFill>
                <a:srgbClr val="FF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67544" y="4608487"/>
            <a:ext cx="79928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/>
              <a:t>重启</a:t>
            </a:r>
            <a:r>
              <a:rPr lang="zh-CN" altLang="en-US" b="1" dirty="0" smtClean="0"/>
              <a:t>网络服务</a:t>
            </a:r>
            <a:r>
              <a:rPr lang="zh-CN" altLang="en-US" b="1" dirty="0"/>
              <a:t>或</a:t>
            </a:r>
            <a:r>
              <a:rPr lang="zh-CN" altLang="en-US" b="1" dirty="0" smtClean="0"/>
              <a:t>者重启系统生效</a:t>
            </a:r>
            <a:endParaRPr lang="zh-CN" altLang="en-US" b="1" dirty="0"/>
          </a:p>
          <a:p>
            <a:r>
              <a:rPr lang="en-US" altLang="zh-CN" dirty="0"/>
              <a:t>service  network </a:t>
            </a:r>
            <a:r>
              <a:rPr lang="en-US" altLang="zh-CN" dirty="0" smtClean="0"/>
              <a:t>restart  </a:t>
            </a:r>
            <a:r>
              <a:rPr lang="zh-CN" altLang="en-US" dirty="0" smtClean="0"/>
              <a:t>、</a:t>
            </a:r>
            <a:r>
              <a:rPr lang="en-US" altLang="zh-CN" dirty="0" smtClean="0"/>
              <a:t>reboot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9"/>
          <p:cNvSpPr txBox="1">
            <a:spLocks noChangeArrowheads="1"/>
          </p:cNvSpPr>
          <p:nvPr/>
        </p:nvSpPr>
        <p:spPr bwMode="auto">
          <a:xfrm>
            <a:off x="467544" y="849719"/>
            <a:ext cx="7272338" cy="395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2B2B2">
                    <a:alpha val="50195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l"/>
            </a:pPr>
            <a:r>
              <a:rPr lang="zh-CN" altLang="en-US" sz="2200" b="1" dirty="0" smtClean="0"/>
              <a:t>修改主机名</a:t>
            </a:r>
            <a:endParaRPr lang="zh-CN" altLang="en-US" sz="2200" b="1" dirty="0" smtClean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432048" y="1267759"/>
            <a:ext cx="8244408" cy="4123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ct val="0"/>
              </a:spcBef>
            </a:pPr>
            <a:r>
              <a:rPr kumimoji="1"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1)</a:t>
            </a:r>
            <a:r>
              <a:rPr kumimoji="1"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查看当前主机名</a:t>
            </a:r>
          </a:p>
          <a:p>
            <a:pPr marL="342900" indent="-342900">
              <a:spcBef>
                <a:spcPct val="0"/>
              </a:spcBef>
            </a:pPr>
            <a:r>
              <a:rPr kumimoji="1"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  </a:t>
            </a:r>
            <a:r>
              <a:rPr kumimoji="1"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hostname</a:t>
            </a:r>
          </a:p>
          <a:p>
            <a:pPr marL="342900" indent="-342900">
              <a:spcBef>
                <a:spcPct val="0"/>
              </a:spcBef>
            </a:pPr>
            <a:r>
              <a:rPr kumimoji="1"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2)修改linux的主机映射文件</a:t>
            </a:r>
          </a:p>
          <a:p>
            <a:pPr marL="342900" indent="-342900">
              <a:spcBef>
                <a:spcPct val="0"/>
              </a:spcBef>
            </a:pPr>
            <a:r>
              <a:rPr kumimoji="1"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  vim /etc/sysconfig/network</a:t>
            </a:r>
          </a:p>
          <a:p>
            <a:pPr marL="342900" indent="-342900">
              <a:spcBef>
                <a:spcPct val="0"/>
              </a:spcBef>
            </a:pPr>
            <a:r>
              <a:rPr kumimoji="1"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  文件中内容</a:t>
            </a:r>
          </a:p>
          <a:p>
            <a:pPr marL="800100" lvl="1" indent="-342900">
              <a:spcBef>
                <a:spcPct val="0"/>
              </a:spcBef>
            </a:pPr>
            <a:r>
              <a:rPr kumimoji="1"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NETWORKING=yes</a:t>
            </a:r>
          </a:p>
          <a:p>
            <a:pPr marL="800100" lvl="1" indent="-342900">
              <a:spcBef>
                <a:spcPct val="0"/>
              </a:spcBef>
            </a:pPr>
            <a:r>
              <a:rPr kumimoji="1"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NETWORKING_IPV6=no</a:t>
            </a:r>
          </a:p>
          <a:p>
            <a:pPr marL="800100" lvl="1" indent="-342900">
              <a:spcBef>
                <a:spcPct val="0"/>
              </a:spcBef>
            </a:pPr>
            <a:r>
              <a:rPr kumimoji="1" lang="en-US" altLang="zh-CN" sz="16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HOSTNAME= </a:t>
            </a:r>
            <a:r>
              <a:rPr kumimoji="1" lang="en-US" altLang="zh-CN" sz="1600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hadoop </a:t>
            </a:r>
            <a:r>
              <a:rPr kumimoji="1" lang="en-US" altLang="zh-CN" sz="1600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//</a:t>
            </a:r>
            <a:r>
              <a:rPr kumimoji="1" lang="zh-CN" altLang="en-US" sz="1600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写入新的主机名</a:t>
            </a:r>
            <a:endParaRPr kumimoji="1" lang="en-US" altLang="zh-CN" sz="16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800100" lvl="1" indent="-342900">
              <a:spcBef>
                <a:spcPct val="0"/>
              </a:spcBef>
            </a:pPr>
            <a:r>
              <a:rPr kumimoji="1"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注意：主机名称不要有“_”下划线 </a:t>
            </a:r>
            <a:endParaRPr kumimoji="1" lang="zh-CN" altLang="en-US" sz="16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indent="0">
              <a:spcBef>
                <a:spcPct val="0"/>
              </a:spcBef>
              <a:buFont typeface="Arial" panose="020B0604020202020204" pitchFamily="34" charset="0"/>
              <a:buNone/>
            </a:pPr>
            <a:r>
              <a:rPr kumimoji="1" lang="en-US" altLang="zh-CN" sz="16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3)</a:t>
            </a:r>
            <a:r>
              <a:rPr kumimoji="1" lang="zh-CN" altLang="en-US" sz="16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修改 /etc/hosts 增加</a:t>
            </a:r>
            <a:r>
              <a:rPr kumimoji="1" lang="en-US" altLang="zh-CN" sz="16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ip</a:t>
            </a:r>
            <a:r>
              <a:rPr kumimoji="1" lang="zh-CN" altLang="en-US" sz="16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和主机的映射</a:t>
            </a:r>
            <a:endParaRPr kumimoji="1" lang="zh-CN" altLang="en-US" dirty="0" smtClean="0">
              <a:solidFill>
                <a:srgbClr val="007C6A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>
              <a:spcBef>
                <a:spcPct val="0"/>
              </a:spcBef>
            </a:pPr>
            <a:r>
              <a:rPr kumimoji="1" lang="en-US" altLang="zh-CN" dirty="0">
                <a:solidFill>
                  <a:srgbClr val="007C6A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kumimoji="1" lang="en-US" altLang="zh-CN" dirty="0" smtClean="0">
                <a:solidFill>
                  <a:srgbClr val="007C6A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192.168.102.130  hadoop</a:t>
            </a:r>
            <a:endParaRPr kumimoji="1" lang="en-US" altLang="zh-CN" dirty="0">
              <a:solidFill>
                <a:srgbClr val="007C6A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>
              <a:spcBef>
                <a:spcPct val="0"/>
              </a:spcBef>
            </a:pPr>
            <a:r>
              <a:rPr kumimoji="1" lang="en-US" altLang="zh-CN" dirty="0">
                <a:solidFill>
                  <a:srgbClr val="007C6A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....</a:t>
            </a:r>
          </a:p>
          <a:p>
            <a:pPr marL="342900" indent="-342900">
              <a:spcBef>
                <a:spcPct val="0"/>
              </a:spcBef>
            </a:pPr>
            <a:r>
              <a:rPr kumimoji="1" lang="en-US" altLang="zh-CN" sz="1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4)并重启设备，</a:t>
            </a:r>
            <a:r>
              <a:rPr kumimoji="1" lang="zh-CN" altLang="en-US" sz="1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生效</a:t>
            </a:r>
            <a:r>
              <a:rPr kumimoji="1" lang="en-US" altLang="zh-CN" sz="1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.</a:t>
            </a:r>
          </a:p>
          <a:p>
            <a:pPr marL="342900" indent="-342900">
              <a:spcBef>
                <a:spcPct val="0"/>
              </a:spcBef>
            </a:pPr>
            <a:r>
              <a:rPr kumimoji="1" lang="en-US" altLang="zh-CN" sz="1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5)</a:t>
            </a:r>
            <a:r>
              <a:rPr kumimoji="1" lang="zh-CN" altLang="en-US" sz="1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如果希望</a:t>
            </a:r>
            <a:r>
              <a:rPr kumimoji="1" lang="en-US" altLang="zh-CN" sz="1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windows</a:t>
            </a:r>
            <a:r>
              <a:rPr kumimoji="1" lang="zh-CN" altLang="en-US" sz="1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也可以通过主机名来连接</a:t>
            </a:r>
            <a:r>
              <a:rPr kumimoji="1" lang="en-US" altLang="zh-CN" sz="1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centos, 进入C:\Windows\System32\drivers\etc\hosts  </a:t>
            </a:r>
            <a:br>
              <a:rPr kumimoji="1" lang="en-US" altLang="zh-CN" sz="1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1" lang="en-US" altLang="zh-CN" sz="1600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192.168.102.130 hadoop</a:t>
            </a:r>
            <a:r>
              <a:rPr lang="en-US" altLang="zh-CN" dirty="0" smtClean="0">
                <a:solidFill>
                  <a:srgbClr val="007C6A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	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2"/>
          <p:cNvSpPr txBox="1">
            <a:spLocks noChangeArrowheads="1"/>
          </p:cNvSpPr>
          <p:nvPr/>
        </p:nvSpPr>
        <p:spPr bwMode="auto">
          <a:xfrm>
            <a:off x="539552" y="1054572"/>
            <a:ext cx="8064896" cy="401956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None/>
              <a:defRPr/>
            </a:pPr>
            <a:endParaRPr lang="en-US" altLang="zh-CN" sz="2200" b="1" dirty="0" smtClean="0">
              <a:latin typeface="宋体" panose="02010600030101010101" pitchFamily="2" charset="-122"/>
              <a:ea typeface="Arial Unicode MS" pitchFamily="34" charset="-122"/>
              <a:cs typeface="Arial Unicode MS" pitchFamily="34" charset="-122"/>
            </a:endParaRP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None/>
              <a:defRPr/>
            </a:pPr>
            <a:endParaRPr lang="en-US" altLang="zh-CN" sz="2200" b="1" dirty="0" smtClean="0">
              <a:latin typeface="宋体" panose="02010600030101010101" pitchFamily="2" charset="-122"/>
              <a:ea typeface="Arial Unicode MS" pitchFamily="34" charset="-122"/>
              <a:cs typeface="Arial Unicode MS" pitchFamily="34" charset="-122"/>
            </a:endParaRP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None/>
              <a:defRPr/>
            </a:pPr>
            <a:endParaRPr lang="en-US" altLang="zh-CN" sz="2200" b="1" dirty="0" smtClean="0">
              <a:latin typeface="宋体" panose="02010600030101010101" pitchFamily="2" charset="-122"/>
              <a:ea typeface="Arial Unicode MS" pitchFamily="34" charset="-122"/>
              <a:cs typeface="Arial Unicode MS" pitchFamily="34" charset="-122"/>
            </a:endParaRP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None/>
              <a:defRPr/>
            </a:pPr>
            <a:endParaRPr lang="en-US" altLang="zh-CN" sz="2200" b="1" dirty="0" smtClean="0">
              <a:latin typeface="宋体" panose="02010600030101010101" pitchFamily="2" charset="-122"/>
              <a:ea typeface="Arial Unicode MS" pitchFamily="34" charset="-122"/>
              <a:cs typeface="Arial Unicode MS" pitchFamily="34" charset="-122"/>
            </a:endParaRP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None/>
              <a:defRPr/>
            </a:pPr>
            <a:endParaRPr lang="en-US" altLang="zh-CN" sz="2200" b="1" dirty="0" smtClean="0">
              <a:latin typeface="宋体" panose="02010600030101010101" pitchFamily="2" charset="-122"/>
              <a:ea typeface="Arial Unicode MS" pitchFamily="34" charset="-122"/>
              <a:cs typeface="Arial Unicode MS" pitchFamily="34" charset="-122"/>
            </a:endParaRP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None/>
              <a:defRPr/>
            </a:pPr>
            <a:endParaRPr lang="en-US" altLang="zh-CN" sz="2200" b="1" dirty="0" smtClean="0">
              <a:latin typeface="宋体" panose="02010600030101010101" pitchFamily="2" charset="-122"/>
              <a:ea typeface="Arial Unicode MS" pitchFamily="34" charset="-122"/>
              <a:cs typeface="Arial Unicode MS" pitchFamily="34" charset="-122"/>
            </a:endParaRP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None/>
              <a:defRPr/>
            </a:pPr>
            <a:endParaRPr lang="en-US" altLang="zh-CN" sz="2200" b="1" dirty="0">
              <a:latin typeface="宋体" panose="02010600030101010101" pitchFamily="2" charset="-122"/>
              <a:ea typeface="Arial Unicode MS" pitchFamily="34" charset="-122"/>
              <a:cs typeface="Arial Unicode MS" pitchFamily="34" charset="-122"/>
            </a:endParaRP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None/>
              <a:defRPr/>
            </a:pPr>
            <a:endParaRPr lang="en-US" altLang="zh-CN" sz="2200" b="1" dirty="0" smtClean="0">
              <a:latin typeface="宋体" panose="02010600030101010101" pitchFamily="2" charset="-122"/>
              <a:ea typeface="Arial Unicode MS" pitchFamily="34" charset="-122"/>
              <a:cs typeface="Arial Unicode MS" pitchFamily="34" charset="-122"/>
            </a:endParaRP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None/>
              <a:defRPr/>
            </a:pPr>
            <a:endParaRPr lang="en-US" altLang="zh-CN" sz="2200" b="1" dirty="0" smtClean="0">
              <a:latin typeface="宋体" panose="02010600030101010101" pitchFamily="2" charset="-122"/>
              <a:ea typeface="Arial Unicode MS" pitchFamily="34" charset="-122"/>
              <a:cs typeface="Arial Unicode MS" pitchFamily="34" charset="-122"/>
            </a:endParaRPr>
          </a:p>
          <a:p>
            <a:pPr lvl="0" eaLnBrk="1" hangingPunct="1">
              <a:lnSpc>
                <a:spcPct val="90000"/>
              </a:lnSpc>
              <a:spcBef>
                <a:spcPct val="20000"/>
              </a:spcBef>
              <a:buClr>
                <a:prstClr val="black"/>
              </a:buClr>
              <a:buSzPct val="70000"/>
              <a:defRPr/>
            </a:pPr>
            <a:r>
              <a:rPr lang="zh-CN" altLang="en-US" b="1" dirty="0" smtClean="0">
                <a:solidFill>
                  <a:schemeClr val="bg1">
                    <a:lumMod val="65000"/>
                  </a:schemeClr>
                </a:solidFill>
                <a:latin typeface="宋体" panose="02010600030101010101" pitchFamily="2" charset="-122"/>
                <a:ea typeface="Arial Unicode MS" pitchFamily="34" charset="-122"/>
                <a:cs typeface="Arial Unicode MS" pitchFamily="34" charset="-122"/>
              </a:rPr>
              <a:t>第</a:t>
            </a:r>
            <a:r>
              <a:rPr lang="en-US" altLang="zh-CN" b="1" dirty="0" smtClean="0">
                <a:solidFill>
                  <a:schemeClr val="bg1">
                    <a:lumMod val="65000"/>
                  </a:schemeClr>
                </a:solidFill>
                <a:latin typeface="宋体" panose="02010600030101010101" pitchFamily="2" charset="-122"/>
                <a:ea typeface="Arial Unicode MS" pitchFamily="34" charset="-122"/>
                <a:cs typeface="Arial Unicode MS" pitchFamily="34" charset="-122"/>
              </a:rPr>
              <a:t>13</a:t>
            </a:r>
            <a:r>
              <a:rPr lang="zh-CN" altLang="en-US" b="1" dirty="0" smtClean="0">
                <a:solidFill>
                  <a:schemeClr val="bg1">
                    <a:lumMod val="65000"/>
                  </a:schemeClr>
                </a:solidFill>
                <a:latin typeface="宋体" panose="02010600030101010101" pitchFamily="2" charset="-122"/>
                <a:ea typeface="Arial Unicode MS" pitchFamily="34" charset="-122"/>
                <a:cs typeface="Arial Unicode MS" pitchFamily="34" charset="-122"/>
              </a:rPr>
              <a:t>章</a:t>
            </a:r>
            <a:r>
              <a:rPr lang="en-US" altLang="zh-CN" b="1" dirty="0" smtClean="0">
                <a:solidFill>
                  <a:schemeClr val="bg1">
                    <a:lumMod val="65000"/>
                  </a:schemeClr>
                </a:solidFill>
                <a:latin typeface="宋体" panose="02010600030101010101" pitchFamily="2" charset="-122"/>
                <a:ea typeface="Arial Unicode MS" pitchFamily="34" charset="-122"/>
                <a:cs typeface="Arial Unicode MS" pitchFamily="34" charset="-122"/>
              </a:rPr>
              <a:t>: </a:t>
            </a:r>
            <a:r>
              <a:rPr lang="zh-CN" altLang="en-US" b="1" dirty="0" smtClean="0">
                <a:solidFill>
                  <a:schemeClr val="bg1">
                    <a:lumMod val="65000"/>
                  </a:schemeClr>
                </a:solidFill>
                <a:latin typeface="宋体" panose="02010600030101010101" pitchFamily="2" charset="-122"/>
                <a:ea typeface="Arial Unicode MS" pitchFamily="34" charset="-122"/>
                <a:cs typeface="Arial Unicode MS" pitchFamily="34" charset="-122"/>
              </a:rPr>
              <a:t>进程管理</a:t>
            </a:r>
            <a:r>
              <a:rPr lang="en-US" altLang="zh-CN" b="1" dirty="0" smtClean="0">
                <a:solidFill>
                  <a:schemeClr val="bg1">
                    <a:lumMod val="65000"/>
                  </a:schemeClr>
                </a:solidFill>
                <a:latin typeface="宋体" panose="02010600030101010101" pitchFamily="2" charset="-122"/>
                <a:ea typeface="Arial Unicode MS" pitchFamily="34" charset="-122"/>
                <a:cs typeface="Arial Unicode MS" pitchFamily="34" charset="-122"/>
              </a:rPr>
              <a:t>(</a:t>
            </a:r>
            <a:r>
              <a:rPr lang="zh-CN" altLang="en-US" b="1" dirty="0">
                <a:solidFill>
                  <a:srgbClr val="FF0000"/>
                </a:solidFill>
                <a:latin typeface="宋体" panose="02010600030101010101" pitchFamily="2" charset="-122"/>
                <a:ea typeface="Arial Unicode MS" pitchFamily="34" charset="-122"/>
                <a:cs typeface="Arial Unicode MS" pitchFamily="34" charset="-122"/>
              </a:rPr>
              <a:t>重点</a:t>
            </a:r>
            <a:r>
              <a:rPr lang="en-US" altLang="zh-CN" b="1" dirty="0" smtClean="0">
                <a:solidFill>
                  <a:schemeClr val="bg1">
                    <a:lumMod val="65000"/>
                  </a:schemeClr>
                </a:solidFill>
                <a:latin typeface="宋体" panose="02010600030101010101" pitchFamily="2" charset="-122"/>
                <a:ea typeface="Arial Unicode MS" pitchFamily="34" charset="-122"/>
                <a:cs typeface="Arial Unicode MS" pitchFamily="34" charset="-122"/>
              </a:rPr>
              <a:t>)</a:t>
            </a:r>
          </a:p>
          <a:p>
            <a:pPr lvl="0" eaLnBrk="1" hangingPunct="1">
              <a:lnSpc>
                <a:spcPct val="90000"/>
              </a:lnSpc>
              <a:spcBef>
                <a:spcPct val="20000"/>
              </a:spcBef>
              <a:buClr>
                <a:prstClr val="black"/>
              </a:buClr>
              <a:buSzPct val="70000"/>
              <a:defRPr/>
            </a:pPr>
            <a:endParaRPr lang="en-US" altLang="zh-CN" sz="1800" b="1" dirty="0">
              <a:solidFill>
                <a:srgbClr val="BFBFBF"/>
              </a:solidFill>
              <a:latin typeface="宋体" panose="02010600030101010101" pitchFamily="2" charset="-122"/>
              <a:ea typeface="Arial Unicode MS" pitchFamily="34" charset="-122"/>
              <a:cs typeface="Arial Unicode MS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9"/>
          <p:cNvSpPr txBox="1">
            <a:spLocks noChangeArrowheads="1"/>
          </p:cNvSpPr>
          <p:nvPr/>
        </p:nvSpPr>
        <p:spPr bwMode="auto">
          <a:xfrm>
            <a:off x="467544" y="849719"/>
            <a:ext cx="7272338" cy="3970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2B2B2">
                    <a:alpha val="50195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l"/>
            </a:pPr>
            <a:r>
              <a:rPr lang="zh-CN" altLang="en-US" sz="2200" b="1" dirty="0" smtClean="0"/>
              <a:t>基</a:t>
            </a:r>
            <a:r>
              <a:rPr lang="zh-CN" altLang="en-US" sz="2200" b="1" dirty="0"/>
              <a:t>本介绍</a:t>
            </a:r>
            <a:endParaRPr lang="en-US" altLang="zh-CN" sz="22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432048" y="1267760"/>
            <a:ext cx="8244408" cy="31116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endParaRPr lang="en-US" altLang="zh-CN" b="1" dirty="0">
              <a:solidFill>
                <a:srgbClr val="0070C0"/>
              </a:solidFill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AutoNum type="arabicParenR"/>
              <a:defRPr/>
            </a:pPr>
            <a:r>
              <a:rPr lang="zh-CN" altLang="en-US" dirty="0" smtClean="0"/>
              <a:t>在</a:t>
            </a:r>
            <a:r>
              <a:rPr lang="en-US" altLang="zh-CN" dirty="0"/>
              <a:t>LINUX</a:t>
            </a:r>
            <a:r>
              <a:rPr lang="zh-CN" altLang="en-US" dirty="0"/>
              <a:t>中，每个执行的</a:t>
            </a:r>
            <a:r>
              <a:rPr lang="zh-CN" altLang="en-US" b="1" dirty="0"/>
              <a:t>程序（代码）</a:t>
            </a:r>
            <a:r>
              <a:rPr lang="zh-CN" altLang="en-US" dirty="0"/>
              <a:t>都称为一个</a:t>
            </a:r>
            <a:r>
              <a:rPr lang="zh-CN" altLang="en-US" dirty="0">
                <a:solidFill>
                  <a:srgbClr val="FF0000"/>
                </a:solidFill>
              </a:rPr>
              <a:t>进程</a:t>
            </a:r>
            <a:r>
              <a:rPr lang="zh-CN" altLang="en-US" dirty="0"/>
              <a:t>。每一个进程都分配一个</a:t>
            </a:r>
            <a:r>
              <a:rPr lang="en-US" altLang="zh-CN" dirty="0"/>
              <a:t>ID</a:t>
            </a:r>
            <a:r>
              <a:rPr lang="zh-CN" altLang="en-US" dirty="0"/>
              <a:t>号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AutoNum type="arabicParenR"/>
              <a:defRPr/>
            </a:pPr>
            <a:r>
              <a:rPr lang="zh-CN" altLang="en-US" dirty="0" smtClean="0"/>
              <a:t>每</a:t>
            </a:r>
            <a:r>
              <a:rPr lang="zh-CN" altLang="en-US" dirty="0"/>
              <a:t>一个进程，都会对应一个父进程，而这个父进程可以复制多个子进程。例如</a:t>
            </a:r>
            <a:r>
              <a:rPr lang="en-US" altLang="zh-CN" dirty="0"/>
              <a:t>www</a:t>
            </a:r>
            <a:r>
              <a:rPr lang="zh-CN" altLang="en-US" dirty="0"/>
              <a:t>服务器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AutoNum type="arabicParenR"/>
              <a:defRPr/>
            </a:pPr>
            <a:endParaRPr lang="en-US" altLang="zh-CN" dirty="0"/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AutoNum type="arabicParenR"/>
              <a:defRPr/>
            </a:pPr>
            <a:r>
              <a:rPr lang="zh-CN" altLang="en-US" dirty="0" smtClean="0"/>
              <a:t>每</a:t>
            </a:r>
            <a:r>
              <a:rPr lang="zh-CN" altLang="en-US" dirty="0"/>
              <a:t>个进程都可能以两种方式存在的。</a:t>
            </a:r>
            <a:r>
              <a:rPr lang="zh-CN" altLang="en-US" b="1" dirty="0">
                <a:solidFill>
                  <a:srgbClr val="FF0000"/>
                </a:solidFill>
              </a:rPr>
              <a:t>前</a:t>
            </a:r>
            <a:r>
              <a:rPr lang="zh-CN" altLang="en-US" b="1" dirty="0" smtClean="0">
                <a:solidFill>
                  <a:srgbClr val="FF0000"/>
                </a:solidFill>
              </a:rPr>
              <a:t>台 </a:t>
            </a:r>
            <a:r>
              <a:rPr lang="zh-CN" altLang="en-US" dirty="0" smtClean="0">
                <a:solidFill>
                  <a:srgbClr val="FF0000"/>
                </a:solidFill>
              </a:rPr>
              <a:t>与</a:t>
            </a:r>
            <a:r>
              <a:rPr lang="zh-CN" altLang="en-US" b="1" dirty="0">
                <a:solidFill>
                  <a:srgbClr val="FF0000"/>
                </a:solidFill>
              </a:rPr>
              <a:t>后台</a:t>
            </a:r>
            <a:r>
              <a:rPr lang="zh-CN" altLang="en-US" dirty="0"/>
              <a:t>，所谓前台进程就是用户目前的屏幕上可以进行操作的。后台进程则是实际在操作，但由于屏幕上无法看到的进程，通常使用后台方式执</a:t>
            </a:r>
            <a:r>
              <a:rPr lang="zh-CN" altLang="en-US" dirty="0" smtClean="0"/>
              <a:t>行</a:t>
            </a:r>
            <a:r>
              <a:rPr lang="en-US" altLang="zh-CN" dirty="0" smtClean="0"/>
              <a:t>[sshd , crond]</a:t>
            </a:r>
            <a:r>
              <a:rPr lang="zh-CN" altLang="en-US" dirty="0" smtClean="0"/>
              <a:t>。 </a:t>
            </a:r>
            <a:endParaRPr lang="en-US" altLang="zh-CN" dirty="0" smtClean="0"/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AutoNum type="arabicParenR"/>
              <a:defRPr/>
            </a:pPr>
            <a:r>
              <a:rPr lang="zh-CN" altLang="en-US" dirty="0" smtClean="0"/>
              <a:t>一</a:t>
            </a:r>
            <a:r>
              <a:rPr lang="zh-CN" altLang="en-US" dirty="0"/>
              <a:t>般系统的</a:t>
            </a:r>
            <a:r>
              <a:rPr lang="zh-CN" altLang="en-US" b="1" dirty="0"/>
              <a:t>服务</a:t>
            </a:r>
            <a:r>
              <a:rPr lang="zh-CN" altLang="en-US" dirty="0"/>
              <a:t>都是以后台进程的方式存在，而且都会常驻在系统中。直到关机才才结束。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9"/>
          <p:cNvSpPr txBox="1">
            <a:spLocks noChangeArrowheads="1"/>
          </p:cNvSpPr>
          <p:nvPr/>
        </p:nvSpPr>
        <p:spPr bwMode="auto">
          <a:xfrm>
            <a:off x="467544" y="849719"/>
            <a:ext cx="7272338" cy="3970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2B2B2">
                    <a:alpha val="50195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l"/>
            </a:pPr>
            <a:r>
              <a:rPr lang="zh-CN" altLang="en-US" sz="2200" b="1" smtClean="0"/>
              <a:t>安装</a:t>
            </a:r>
            <a:r>
              <a:rPr lang="en-US" altLang="zh-CN" sz="2200" b="1" smtClean="0"/>
              <a:t>vm</a:t>
            </a:r>
            <a:r>
              <a:rPr lang="zh-CN" altLang="en-US" sz="2200" b="1" smtClean="0"/>
              <a:t>和</a:t>
            </a:r>
            <a:r>
              <a:rPr lang="en-US" altLang="zh-CN" sz="2200" b="1" smtClean="0"/>
              <a:t>Centos</a:t>
            </a:r>
            <a:endParaRPr lang="en-US" altLang="zh-CN" sz="2200" b="1"/>
          </a:p>
        </p:txBody>
      </p:sp>
      <p:sp>
        <p:nvSpPr>
          <p:cNvPr id="6" name="Text Box 9"/>
          <p:cNvSpPr txBox="1">
            <a:spLocks noChangeArrowheads="1"/>
          </p:cNvSpPr>
          <p:nvPr/>
        </p:nvSpPr>
        <p:spPr bwMode="auto">
          <a:xfrm>
            <a:off x="359348" y="1550194"/>
            <a:ext cx="8461127" cy="291772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None/>
              <a:defRPr/>
            </a:pPr>
            <a:r>
              <a:rPr lang="en-US" altLang="zh-CN" sz="2200" b="1" dirty="0" smtClean="0">
                <a:solidFill>
                  <a:srgbClr val="0070C0"/>
                </a:solidFill>
              </a:rPr>
              <a:t>CentOS</a:t>
            </a:r>
            <a:r>
              <a:rPr lang="zh-CN" altLang="en-US" sz="2200" b="1" dirty="0" smtClean="0">
                <a:solidFill>
                  <a:srgbClr val="0070C0"/>
                </a:solidFill>
              </a:rPr>
              <a:t>安装技术难点</a:t>
            </a:r>
            <a:r>
              <a:rPr lang="en-US" altLang="zh-CN" sz="2200" b="1" dirty="0" smtClean="0">
                <a:solidFill>
                  <a:srgbClr val="0070C0"/>
                </a:solidFill>
              </a:rPr>
              <a:t>-</a:t>
            </a:r>
            <a:r>
              <a:rPr lang="zh-CN" altLang="en-US" sz="2200" b="1" dirty="0">
                <a:solidFill>
                  <a:srgbClr val="0070C0"/>
                </a:solidFill>
              </a:rPr>
              <a:t>网</a:t>
            </a:r>
            <a:r>
              <a:rPr lang="zh-CN" altLang="en-US" sz="2200" b="1" dirty="0" smtClean="0">
                <a:solidFill>
                  <a:srgbClr val="0070C0"/>
                </a:solidFill>
              </a:rPr>
              <a:t>络配置三种方式理解</a:t>
            </a:r>
            <a:endParaRPr lang="en-US" altLang="zh-CN" sz="2200" b="1" dirty="0">
              <a:solidFill>
                <a:srgbClr val="0070C0"/>
              </a:solidFill>
            </a:endParaRP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None/>
              <a:defRPr/>
            </a:pPr>
            <a:endParaRPr lang="en-US" altLang="zh-CN" sz="1800" dirty="0" smtClean="0"/>
          </a:p>
          <a:p>
            <a:pPr marL="457200" indent="-457200">
              <a:buFont typeface="+mj-lt"/>
              <a:buAutoNum type="arabicPeriod" startAt="5"/>
            </a:pPr>
            <a:endParaRPr lang="en-US" altLang="zh-CN" sz="1800" dirty="0">
              <a:solidFill>
                <a:srgbClr val="007C6A"/>
              </a:solidFill>
              <a:latin typeface="+mn-ea"/>
            </a:endParaRPr>
          </a:p>
          <a:p>
            <a:endParaRPr lang="en-US" altLang="zh-CN" sz="1800" dirty="0" smtClean="0"/>
          </a:p>
          <a:p>
            <a:endParaRPr lang="en-US" altLang="zh-CN" sz="1800" dirty="0"/>
          </a:p>
          <a:p>
            <a:endParaRPr lang="en-US" altLang="zh-CN" sz="1800" dirty="0" smtClean="0"/>
          </a:p>
          <a:p>
            <a:endParaRPr lang="en-US" altLang="zh-CN" sz="1800" dirty="0"/>
          </a:p>
          <a:p>
            <a:endParaRPr lang="en-US" altLang="zh-CN" sz="1800" dirty="0" smtClean="0"/>
          </a:p>
          <a:p>
            <a:endParaRPr lang="en-US" altLang="zh-CN" sz="1800" dirty="0"/>
          </a:p>
          <a:p>
            <a:endParaRPr lang="en-US" altLang="zh-CN" sz="1800" dirty="0" smtClean="0"/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69495404"/>
              </p:ext>
            </p:extLst>
          </p:nvPr>
        </p:nvGraphicFramePr>
        <p:xfrm>
          <a:off x="539552" y="2520255"/>
          <a:ext cx="1931987" cy="71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28" name="包装程序外壳对象" showAsIcon="1" r:id="rId4" imgW="1932480" imgH="711360" progId="Package">
                  <p:embed/>
                </p:oleObj>
              </mc:Choice>
              <mc:Fallback>
                <p:oleObj name="包装程序外壳对象" showAsIcon="1" r:id="rId4" imgW="1932480" imgH="71136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39552" y="2520255"/>
                        <a:ext cx="1931987" cy="711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9"/>
          <p:cNvSpPr txBox="1">
            <a:spLocks noChangeArrowheads="1"/>
          </p:cNvSpPr>
          <p:nvPr/>
        </p:nvSpPr>
        <p:spPr bwMode="auto">
          <a:xfrm>
            <a:off x="467544" y="849719"/>
            <a:ext cx="7272338" cy="3970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2B2B2">
                    <a:alpha val="50195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l"/>
            </a:pPr>
            <a:r>
              <a:rPr lang="zh-CN" altLang="en-US" sz="2200" b="1" dirty="0" smtClean="0"/>
              <a:t>显</a:t>
            </a:r>
            <a:r>
              <a:rPr lang="zh-CN" altLang="en-US" sz="2200" b="1" dirty="0"/>
              <a:t>示系统执行的进程</a:t>
            </a:r>
            <a:endParaRPr lang="en-US" altLang="zh-CN" sz="22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504056" y="1418545"/>
            <a:ext cx="8244408" cy="31116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zh-CN" altLang="en-US" sz="2000" b="1" dirty="0" smtClean="0">
                <a:solidFill>
                  <a:srgbClr val="0070C0"/>
                </a:solidFill>
              </a:rPr>
              <a:t>基本介绍</a:t>
            </a:r>
            <a:endParaRPr lang="en-US" altLang="zh-CN" sz="2000" b="1" dirty="0" smtClean="0">
              <a:solidFill>
                <a:srgbClr val="0070C0"/>
              </a:solidFill>
            </a:endParaRPr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en-US" altLang="zh-CN" dirty="0" smtClean="0"/>
              <a:t>ps</a:t>
            </a:r>
            <a:r>
              <a:rPr lang="zh-CN" altLang="en-US" dirty="0"/>
              <a:t>命令是用来查看目前系统中，有哪些正在执行，以及它们执行的状况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zh-CN" altLang="en-US" dirty="0" smtClean="0"/>
              <a:t>可</a:t>
            </a:r>
            <a:r>
              <a:rPr lang="zh-CN" altLang="en-US" dirty="0"/>
              <a:t>以不加任何参数</a:t>
            </a:r>
            <a:r>
              <a:rPr lang="en-US" altLang="zh-CN" dirty="0" smtClean="0"/>
              <a:t>.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endParaRPr lang="en-US" altLang="zh-CN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endParaRPr lang="en-US" altLang="zh-CN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endParaRPr lang="en-US" altLang="zh-CN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2376239"/>
            <a:ext cx="6192688" cy="188533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3" y="4248447"/>
            <a:ext cx="3168349" cy="110038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9"/>
          <p:cNvSpPr txBox="1">
            <a:spLocks noChangeArrowheads="1"/>
          </p:cNvSpPr>
          <p:nvPr/>
        </p:nvSpPr>
        <p:spPr bwMode="auto">
          <a:xfrm>
            <a:off x="467544" y="849719"/>
            <a:ext cx="7272338" cy="3970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2B2B2">
                    <a:alpha val="50195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l"/>
            </a:pPr>
            <a:r>
              <a:rPr lang="zh-CN" altLang="en-US" sz="2200" b="1" smtClean="0"/>
              <a:t>显</a:t>
            </a:r>
            <a:r>
              <a:rPr lang="zh-CN" altLang="en-US" sz="2200" b="1"/>
              <a:t>示系统执行的进程</a:t>
            </a:r>
            <a:endParaRPr lang="en-US" altLang="zh-CN" sz="2200" b="1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323528" y="1235668"/>
            <a:ext cx="8388424" cy="39333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30000"/>
              </a:lnSpc>
            </a:pPr>
            <a:r>
              <a:rPr lang="en-US" altLang="zh-CN" sz="2000" b="1" dirty="0" smtClean="0">
                <a:solidFill>
                  <a:srgbClr val="0070C0"/>
                </a:solidFill>
              </a:rPr>
              <a:t>ps</a:t>
            </a:r>
            <a:r>
              <a:rPr lang="zh-CN" altLang="en-US" sz="2000" b="1" dirty="0" smtClean="0">
                <a:solidFill>
                  <a:srgbClr val="0070C0"/>
                </a:solidFill>
              </a:rPr>
              <a:t>详解</a:t>
            </a:r>
            <a:endParaRPr lang="en-US" altLang="zh-CN" sz="2000" b="1" dirty="0" smtClean="0">
              <a:solidFill>
                <a:srgbClr val="0070C0"/>
              </a:solidFill>
            </a:endParaRPr>
          </a:p>
          <a:p>
            <a:pPr marL="800100" lvl="1" indent="-342900">
              <a:lnSpc>
                <a:spcPct val="130000"/>
              </a:lnSpc>
              <a:buAutoNum type="arabicParenR"/>
            </a:pPr>
            <a:r>
              <a:rPr lang="zh-CN" altLang="en-US" sz="1600" dirty="0" smtClean="0">
                <a:solidFill>
                  <a:srgbClr val="007C6A"/>
                </a:solidFill>
              </a:rPr>
              <a:t>指令：</a:t>
            </a:r>
            <a:r>
              <a:rPr lang="en-US" altLang="zh-CN" sz="1600" dirty="0" smtClean="0">
                <a:solidFill>
                  <a:srgbClr val="007C6A"/>
                </a:solidFill>
              </a:rPr>
              <a:t>ps </a:t>
            </a:r>
            <a:r>
              <a:rPr lang="en-US" altLang="zh-CN" sz="1600" dirty="0">
                <a:solidFill>
                  <a:srgbClr val="007C6A"/>
                </a:solidFill>
              </a:rPr>
              <a:t>–aux|grep </a:t>
            </a:r>
            <a:r>
              <a:rPr lang="en-US" altLang="zh-CN" sz="1600" dirty="0" smtClean="0">
                <a:solidFill>
                  <a:srgbClr val="007C6A"/>
                </a:solidFill>
              </a:rPr>
              <a:t>xxx </a:t>
            </a:r>
            <a:r>
              <a:rPr lang="zh-CN" altLang="en-US" sz="1600" dirty="0" smtClean="0">
                <a:solidFill>
                  <a:srgbClr val="007C6A"/>
                </a:solidFill>
              </a:rPr>
              <a:t>，</a:t>
            </a:r>
            <a:r>
              <a:rPr lang="zh-CN" altLang="en-US" sz="1600" dirty="0">
                <a:solidFill>
                  <a:srgbClr val="007C6A"/>
                </a:solidFill>
              </a:rPr>
              <a:t>比</a:t>
            </a:r>
            <a:r>
              <a:rPr lang="zh-CN" altLang="en-US" sz="1600" dirty="0" smtClean="0">
                <a:solidFill>
                  <a:srgbClr val="007C6A"/>
                </a:solidFill>
              </a:rPr>
              <a:t>如我看看有没有</a:t>
            </a:r>
            <a:r>
              <a:rPr lang="en-US" altLang="zh-CN" sz="1600" dirty="0" smtClean="0">
                <a:solidFill>
                  <a:srgbClr val="007C6A"/>
                </a:solidFill>
              </a:rPr>
              <a:t>sshd</a:t>
            </a:r>
            <a:r>
              <a:rPr lang="zh-CN" altLang="en-US" sz="1600" dirty="0" smtClean="0">
                <a:solidFill>
                  <a:srgbClr val="007C6A"/>
                </a:solidFill>
              </a:rPr>
              <a:t>服务</a:t>
            </a:r>
            <a:endParaRPr lang="en-US" altLang="zh-CN" sz="1600" dirty="0" smtClean="0">
              <a:solidFill>
                <a:srgbClr val="007C6A"/>
              </a:solidFill>
            </a:endParaRPr>
          </a:p>
          <a:p>
            <a:pPr marL="800100" lvl="1" indent="-342900">
              <a:lnSpc>
                <a:spcPct val="130000"/>
              </a:lnSpc>
              <a:buAutoNum type="arabicParenR"/>
            </a:pPr>
            <a:r>
              <a:rPr lang="zh-CN" altLang="en-US" sz="1600" dirty="0">
                <a:solidFill>
                  <a:srgbClr val="007C6A"/>
                </a:solidFill>
              </a:rPr>
              <a:t>指</a:t>
            </a:r>
            <a:r>
              <a:rPr lang="zh-CN" altLang="en-US" sz="1600" dirty="0" smtClean="0">
                <a:solidFill>
                  <a:srgbClr val="007C6A"/>
                </a:solidFill>
              </a:rPr>
              <a:t>令说明</a:t>
            </a:r>
            <a:endParaRPr lang="en-US" altLang="zh-CN" sz="1600" dirty="0">
              <a:solidFill>
                <a:srgbClr val="007C6A"/>
              </a:solidFill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altLang="zh-CN" sz="1400" b="1" dirty="0">
                <a:solidFill>
                  <a:srgbClr val="007C6A"/>
                </a:solidFill>
              </a:rPr>
              <a:t>System V</a:t>
            </a:r>
            <a:r>
              <a:rPr lang="zh-CN" altLang="en-US" sz="1400" b="1" dirty="0">
                <a:solidFill>
                  <a:srgbClr val="007C6A"/>
                </a:solidFill>
              </a:rPr>
              <a:t>展示风格</a:t>
            </a:r>
            <a:endParaRPr lang="en-US" altLang="zh-CN" sz="1400" b="1" dirty="0">
              <a:solidFill>
                <a:srgbClr val="007C6A"/>
              </a:solidFill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rgbClr val="007C6A"/>
                </a:solidFill>
              </a:rPr>
              <a:t>USER</a:t>
            </a:r>
            <a:r>
              <a:rPr lang="zh-CN" altLang="en-US" sz="1400" dirty="0">
                <a:solidFill>
                  <a:srgbClr val="007C6A"/>
                </a:solidFill>
              </a:rPr>
              <a:t>：用户名称 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rgbClr val="007C6A"/>
                </a:solidFill>
              </a:rPr>
              <a:t>PID</a:t>
            </a:r>
            <a:r>
              <a:rPr lang="zh-CN" altLang="en-US" sz="1400" dirty="0">
                <a:solidFill>
                  <a:srgbClr val="007C6A"/>
                </a:solidFill>
              </a:rPr>
              <a:t>：进程号 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altLang="zh-CN" sz="1400" b="1" dirty="0">
                <a:solidFill>
                  <a:srgbClr val="FF0000"/>
                </a:solidFill>
              </a:rPr>
              <a:t>%CPU</a:t>
            </a:r>
            <a:r>
              <a:rPr lang="zh-CN" altLang="en-US" sz="1400" b="1" dirty="0">
                <a:solidFill>
                  <a:srgbClr val="FF0000"/>
                </a:solidFill>
              </a:rPr>
              <a:t>：进程占用</a:t>
            </a:r>
            <a:r>
              <a:rPr lang="en-US" altLang="zh-CN" sz="1400" b="1" dirty="0">
                <a:solidFill>
                  <a:srgbClr val="FF0000"/>
                </a:solidFill>
              </a:rPr>
              <a:t>CPU</a:t>
            </a:r>
            <a:r>
              <a:rPr lang="zh-CN" altLang="en-US" sz="1400" b="1" dirty="0">
                <a:solidFill>
                  <a:srgbClr val="FF0000"/>
                </a:solidFill>
              </a:rPr>
              <a:t>的百分比 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altLang="zh-CN" sz="1400" b="1" dirty="0">
                <a:solidFill>
                  <a:srgbClr val="FF0000"/>
                </a:solidFill>
              </a:rPr>
              <a:t>%MEM</a:t>
            </a:r>
            <a:r>
              <a:rPr lang="zh-CN" altLang="en-US" sz="1400" b="1" dirty="0">
                <a:solidFill>
                  <a:srgbClr val="FF0000"/>
                </a:solidFill>
              </a:rPr>
              <a:t>：进程占用物理内存的百分比 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altLang="zh-CN" sz="1400" b="1" dirty="0">
                <a:solidFill>
                  <a:srgbClr val="FF0000"/>
                </a:solidFill>
              </a:rPr>
              <a:t>VSZ</a:t>
            </a:r>
            <a:r>
              <a:rPr lang="zh-CN" altLang="en-US" sz="1400" b="1" dirty="0">
                <a:solidFill>
                  <a:srgbClr val="FF0000"/>
                </a:solidFill>
              </a:rPr>
              <a:t>：进程占用的虚拟内存大小（单位：</a:t>
            </a:r>
            <a:r>
              <a:rPr lang="en-US" altLang="zh-CN" sz="1400" b="1" dirty="0">
                <a:solidFill>
                  <a:srgbClr val="FF0000"/>
                </a:solidFill>
              </a:rPr>
              <a:t>KB</a:t>
            </a:r>
            <a:r>
              <a:rPr lang="zh-CN" altLang="en-US" sz="1400" b="1" dirty="0">
                <a:solidFill>
                  <a:srgbClr val="FF0000"/>
                </a:solidFill>
              </a:rPr>
              <a:t>） 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altLang="zh-CN" sz="1400" b="1" dirty="0">
                <a:solidFill>
                  <a:srgbClr val="FF0000"/>
                </a:solidFill>
              </a:rPr>
              <a:t>RSS</a:t>
            </a:r>
            <a:r>
              <a:rPr lang="zh-CN" altLang="en-US" sz="1400" b="1" dirty="0">
                <a:solidFill>
                  <a:srgbClr val="FF0000"/>
                </a:solidFill>
              </a:rPr>
              <a:t>：进程占用的物理内存大小（单位：</a:t>
            </a:r>
            <a:r>
              <a:rPr lang="en-US" altLang="zh-CN" sz="1400" b="1" dirty="0">
                <a:solidFill>
                  <a:srgbClr val="FF0000"/>
                </a:solidFill>
              </a:rPr>
              <a:t>KB</a:t>
            </a:r>
            <a:r>
              <a:rPr lang="zh-CN" altLang="en-US" sz="1400" b="1" dirty="0">
                <a:solidFill>
                  <a:srgbClr val="FF0000"/>
                </a:solidFill>
              </a:rPr>
              <a:t>） 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altLang="zh-CN" sz="1400" dirty="0" smtClean="0">
                <a:solidFill>
                  <a:srgbClr val="007C6A"/>
                </a:solidFill>
              </a:rPr>
              <a:t>TTY</a:t>
            </a:r>
            <a:r>
              <a:rPr lang="zh-CN" altLang="en-US" sz="1400" dirty="0" smtClean="0">
                <a:solidFill>
                  <a:srgbClr val="007C6A"/>
                </a:solidFill>
              </a:rPr>
              <a:t>：</a:t>
            </a:r>
            <a:r>
              <a:rPr lang="zh-CN" altLang="en-US" sz="1400" dirty="0">
                <a:solidFill>
                  <a:srgbClr val="007C6A"/>
                </a:solidFill>
              </a:rPr>
              <a:t>终端名称</a:t>
            </a:r>
            <a:r>
              <a:rPr lang="en-US" altLang="zh-CN" sz="1400" dirty="0">
                <a:solidFill>
                  <a:srgbClr val="007C6A"/>
                </a:solidFill>
              </a:rPr>
              <a:t>,</a:t>
            </a:r>
            <a:r>
              <a:rPr lang="zh-CN" altLang="en-US" sz="1400" dirty="0">
                <a:solidFill>
                  <a:srgbClr val="007C6A"/>
                </a:solidFill>
              </a:rPr>
              <a:t>缩写 </a:t>
            </a:r>
            <a:r>
              <a:rPr lang="en-US" altLang="zh-CN" sz="1400" dirty="0">
                <a:solidFill>
                  <a:srgbClr val="007C6A"/>
                </a:solidFill>
              </a:rPr>
              <a:t>.</a:t>
            </a:r>
            <a:endParaRPr lang="zh-CN" altLang="en-US" sz="1400" dirty="0">
              <a:solidFill>
                <a:srgbClr val="007C6A"/>
              </a:solidFill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rgbClr val="007C6A"/>
                </a:solidFill>
              </a:rPr>
              <a:t>STAT</a:t>
            </a:r>
            <a:r>
              <a:rPr lang="zh-CN" altLang="en-US" sz="1400" dirty="0">
                <a:solidFill>
                  <a:srgbClr val="007C6A"/>
                </a:solidFill>
              </a:rPr>
              <a:t>：进程状态，其中</a:t>
            </a:r>
            <a:r>
              <a:rPr lang="en-US" altLang="zh-CN" sz="1400" dirty="0">
                <a:solidFill>
                  <a:srgbClr val="007C6A"/>
                </a:solidFill>
              </a:rPr>
              <a:t>S-</a:t>
            </a:r>
            <a:r>
              <a:rPr lang="zh-CN" altLang="en-US" sz="1400" dirty="0">
                <a:solidFill>
                  <a:srgbClr val="007C6A"/>
                </a:solidFill>
              </a:rPr>
              <a:t>睡眠，</a:t>
            </a:r>
            <a:r>
              <a:rPr lang="en-US" altLang="zh-CN" sz="1400" dirty="0">
                <a:solidFill>
                  <a:srgbClr val="007C6A"/>
                </a:solidFill>
              </a:rPr>
              <a:t>s-</a:t>
            </a:r>
            <a:r>
              <a:rPr lang="zh-CN" altLang="en-US" sz="1400" dirty="0">
                <a:solidFill>
                  <a:srgbClr val="007C6A"/>
                </a:solidFill>
              </a:rPr>
              <a:t>表示该进程是会话的先导进程，</a:t>
            </a:r>
            <a:r>
              <a:rPr lang="en-US" altLang="zh-CN" sz="1400" dirty="0">
                <a:solidFill>
                  <a:srgbClr val="007C6A"/>
                </a:solidFill>
              </a:rPr>
              <a:t>N-</a:t>
            </a:r>
            <a:r>
              <a:rPr lang="zh-CN" altLang="en-US" sz="1400" dirty="0">
                <a:solidFill>
                  <a:srgbClr val="007C6A"/>
                </a:solidFill>
              </a:rPr>
              <a:t>表示进程拥有比普通优先级更低的优先级，</a:t>
            </a:r>
            <a:r>
              <a:rPr lang="en-US" altLang="zh-CN" sz="1400" dirty="0">
                <a:solidFill>
                  <a:srgbClr val="007C6A"/>
                </a:solidFill>
              </a:rPr>
              <a:t>R-</a:t>
            </a:r>
            <a:r>
              <a:rPr lang="zh-CN" altLang="en-US" sz="1400" dirty="0">
                <a:solidFill>
                  <a:srgbClr val="007C6A"/>
                </a:solidFill>
              </a:rPr>
              <a:t>正在运行，</a:t>
            </a:r>
            <a:r>
              <a:rPr lang="en-US" altLang="zh-CN" sz="1400" dirty="0">
                <a:solidFill>
                  <a:srgbClr val="007C6A"/>
                </a:solidFill>
              </a:rPr>
              <a:t>D-</a:t>
            </a:r>
            <a:r>
              <a:rPr lang="zh-CN" altLang="en-US" sz="1400" dirty="0">
                <a:solidFill>
                  <a:srgbClr val="007C6A"/>
                </a:solidFill>
              </a:rPr>
              <a:t>短期等待，</a:t>
            </a:r>
            <a:r>
              <a:rPr lang="en-US" altLang="zh-CN" sz="1400" dirty="0">
                <a:solidFill>
                  <a:srgbClr val="007C6A"/>
                </a:solidFill>
              </a:rPr>
              <a:t>Z-</a:t>
            </a:r>
            <a:r>
              <a:rPr lang="zh-CN" altLang="en-US" sz="1400" dirty="0">
                <a:solidFill>
                  <a:srgbClr val="007C6A"/>
                </a:solidFill>
              </a:rPr>
              <a:t>僵死进程，</a:t>
            </a:r>
            <a:r>
              <a:rPr lang="en-US" altLang="zh-CN" sz="1400" dirty="0">
                <a:solidFill>
                  <a:srgbClr val="007C6A"/>
                </a:solidFill>
              </a:rPr>
              <a:t>T-</a:t>
            </a:r>
            <a:r>
              <a:rPr lang="zh-CN" altLang="en-US" sz="1400" dirty="0">
                <a:solidFill>
                  <a:srgbClr val="007C6A"/>
                </a:solidFill>
              </a:rPr>
              <a:t>被跟踪或者被停止等等 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rgbClr val="007C6A"/>
                </a:solidFill>
              </a:rPr>
              <a:t>STARTED</a:t>
            </a:r>
            <a:r>
              <a:rPr lang="zh-CN" altLang="en-US" sz="1400" dirty="0">
                <a:solidFill>
                  <a:srgbClr val="007C6A"/>
                </a:solidFill>
              </a:rPr>
              <a:t>：进程的启动时间 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rgbClr val="007C6A"/>
                </a:solidFill>
              </a:rPr>
              <a:t>TIME</a:t>
            </a:r>
            <a:r>
              <a:rPr lang="zh-CN" altLang="en-US" sz="1400" dirty="0">
                <a:solidFill>
                  <a:srgbClr val="007C6A"/>
                </a:solidFill>
              </a:rPr>
              <a:t>：</a:t>
            </a:r>
            <a:r>
              <a:rPr lang="en-US" altLang="zh-CN" sz="1400" dirty="0">
                <a:solidFill>
                  <a:srgbClr val="007C6A"/>
                </a:solidFill>
              </a:rPr>
              <a:t>CPU</a:t>
            </a:r>
            <a:r>
              <a:rPr lang="zh-CN" altLang="en-US" sz="1400" dirty="0">
                <a:solidFill>
                  <a:srgbClr val="007C6A"/>
                </a:solidFill>
              </a:rPr>
              <a:t>时间，即进程使用</a:t>
            </a:r>
            <a:r>
              <a:rPr lang="en-US" altLang="zh-CN" sz="1400" dirty="0">
                <a:solidFill>
                  <a:srgbClr val="007C6A"/>
                </a:solidFill>
              </a:rPr>
              <a:t>CPU</a:t>
            </a:r>
            <a:r>
              <a:rPr lang="zh-CN" altLang="en-US" sz="1400" dirty="0">
                <a:solidFill>
                  <a:srgbClr val="007C6A"/>
                </a:solidFill>
              </a:rPr>
              <a:t>的总时间 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altLang="zh-CN" sz="1400" dirty="0">
                <a:solidFill>
                  <a:srgbClr val="007C6A"/>
                </a:solidFill>
              </a:rPr>
              <a:t>COMMAND</a:t>
            </a:r>
            <a:r>
              <a:rPr lang="zh-CN" altLang="en-US" sz="1400" dirty="0">
                <a:solidFill>
                  <a:srgbClr val="007C6A"/>
                </a:solidFill>
              </a:rPr>
              <a:t>：启动进程所用的命令和参数</a:t>
            </a:r>
            <a:r>
              <a:rPr lang="zh-CN" altLang="en-US" sz="1400" b="1" dirty="0">
                <a:solidFill>
                  <a:srgbClr val="007C6A"/>
                </a:solidFill>
              </a:rPr>
              <a:t>，如果过长会被截断显</a:t>
            </a:r>
            <a:r>
              <a:rPr lang="zh-CN" altLang="en-US" sz="1400" b="1" dirty="0" smtClean="0">
                <a:solidFill>
                  <a:srgbClr val="007C6A"/>
                </a:solidFill>
              </a:rPr>
              <a:t>示</a:t>
            </a:r>
            <a:endParaRPr lang="en-US" altLang="zh-CN" sz="1400" b="1" dirty="0">
              <a:solidFill>
                <a:srgbClr val="007C6A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9"/>
          <p:cNvSpPr txBox="1">
            <a:spLocks noChangeArrowheads="1"/>
          </p:cNvSpPr>
          <p:nvPr/>
        </p:nvSpPr>
        <p:spPr bwMode="auto">
          <a:xfrm>
            <a:off x="467544" y="849719"/>
            <a:ext cx="7272338" cy="3970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2B2B2">
                    <a:alpha val="50195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l"/>
            </a:pPr>
            <a:r>
              <a:rPr lang="zh-CN" altLang="en-US" sz="2200" b="1" smtClean="0"/>
              <a:t>显</a:t>
            </a:r>
            <a:r>
              <a:rPr lang="zh-CN" altLang="en-US" sz="2200" b="1"/>
              <a:t>示系统执行的进程</a:t>
            </a:r>
            <a:endParaRPr lang="en-US" altLang="zh-CN" sz="2200" b="1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323528" y="1235669"/>
            <a:ext cx="8496944" cy="42350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30000"/>
              </a:lnSpc>
            </a:pPr>
            <a:r>
              <a:rPr lang="zh-CN" altLang="en-US" sz="2000" b="1" dirty="0">
                <a:solidFill>
                  <a:srgbClr val="0070C0"/>
                </a:solidFill>
              </a:rPr>
              <a:t>应</a:t>
            </a:r>
            <a:r>
              <a:rPr lang="zh-CN" altLang="en-US" sz="2000" b="1" dirty="0" smtClean="0">
                <a:solidFill>
                  <a:srgbClr val="0070C0"/>
                </a:solidFill>
              </a:rPr>
              <a:t>用实例</a:t>
            </a:r>
            <a:endParaRPr lang="en-US" altLang="zh-CN" sz="2000" b="1" dirty="0" smtClean="0">
              <a:solidFill>
                <a:srgbClr val="0070C0"/>
              </a:solidFill>
            </a:endParaRPr>
          </a:p>
          <a:p>
            <a:pPr lvl="1">
              <a:lnSpc>
                <a:spcPct val="130000"/>
              </a:lnSpc>
            </a:pPr>
            <a:r>
              <a:rPr lang="zh-CN" altLang="en-US" sz="1600" dirty="0">
                <a:solidFill>
                  <a:srgbClr val="007C6A"/>
                </a:solidFill>
              </a:rPr>
              <a:t>要</a:t>
            </a:r>
            <a:r>
              <a:rPr lang="zh-CN" altLang="en-US" sz="1600" dirty="0" smtClean="0">
                <a:solidFill>
                  <a:srgbClr val="007C6A"/>
                </a:solidFill>
              </a:rPr>
              <a:t>求：以</a:t>
            </a:r>
            <a:r>
              <a:rPr lang="zh-CN" altLang="en-US" sz="1600" dirty="0">
                <a:solidFill>
                  <a:srgbClr val="007C6A"/>
                </a:solidFill>
              </a:rPr>
              <a:t>全格式显示当前所有的进</a:t>
            </a:r>
            <a:r>
              <a:rPr lang="zh-CN" altLang="en-US" sz="1600" dirty="0" smtClean="0">
                <a:solidFill>
                  <a:srgbClr val="007C6A"/>
                </a:solidFill>
              </a:rPr>
              <a:t>程，</a:t>
            </a:r>
            <a:r>
              <a:rPr lang="zh-CN" altLang="en-US" sz="1600" b="1" dirty="0" smtClean="0">
                <a:solidFill>
                  <a:srgbClr val="FF0000"/>
                </a:solidFill>
              </a:rPr>
              <a:t>查</a:t>
            </a:r>
            <a:r>
              <a:rPr lang="zh-CN" altLang="en-US" sz="1600" b="1" dirty="0">
                <a:solidFill>
                  <a:srgbClr val="FF0000"/>
                </a:solidFill>
              </a:rPr>
              <a:t>看进程的父进</a:t>
            </a:r>
            <a:r>
              <a:rPr lang="zh-CN" altLang="en-US" sz="1600" b="1" dirty="0" smtClean="0">
                <a:solidFill>
                  <a:srgbClr val="FF0000"/>
                </a:solidFill>
              </a:rPr>
              <a:t>程</a:t>
            </a:r>
            <a:r>
              <a:rPr lang="zh-CN" altLang="en-US" sz="1600" dirty="0" smtClean="0">
                <a:solidFill>
                  <a:srgbClr val="007C6A"/>
                </a:solidFill>
              </a:rPr>
              <a:t>。</a:t>
            </a:r>
            <a:endParaRPr lang="en-US" altLang="zh-CN" sz="1600" b="1" dirty="0" smtClean="0">
              <a:solidFill>
                <a:srgbClr val="0070C0"/>
              </a:solidFill>
            </a:endParaRP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007C6A"/>
                </a:solidFill>
              </a:rPr>
              <a:t>ps -ef</a:t>
            </a:r>
            <a:r>
              <a:rPr lang="zh-CN" altLang="en-US" sz="1600" dirty="0">
                <a:solidFill>
                  <a:srgbClr val="007C6A"/>
                </a:solidFill>
              </a:rPr>
              <a:t>是以全格式显示当前所有的进</a:t>
            </a:r>
            <a:r>
              <a:rPr lang="zh-CN" altLang="en-US" sz="1600" dirty="0" smtClean="0">
                <a:solidFill>
                  <a:srgbClr val="007C6A"/>
                </a:solidFill>
              </a:rPr>
              <a:t>程</a:t>
            </a:r>
            <a:endParaRPr lang="zh-CN" altLang="en-US" sz="1600" dirty="0">
              <a:solidFill>
                <a:srgbClr val="007C6A"/>
              </a:solidFill>
            </a:endParaRP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007C6A"/>
                </a:solidFill>
              </a:rPr>
              <a:t>-e </a:t>
            </a:r>
            <a:r>
              <a:rPr lang="zh-CN" altLang="en-US" sz="1600" dirty="0">
                <a:solidFill>
                  <a:srgbClr val="007C6A"/>
                </a:solidFill>
              </a:rPr>
              <a:t>显示所有进程。</a:t>
            </a:r>
            <a:r>
              <a:rPr lang="en-US" altLang="zh-CN" sz="1600" dirty="0">
                <a:solidFill>
                  <a:srgbClr val="007C6A"/>
                </a:solidFill>
              </a:rPr>
              <a:t>-f </a:t>
            </a:r>
            <a:r>
              <a:rPr lang="zh-CN" altLang="en-US" sz="1600" dirty="0">
                <a:solidFill>
                  <a:srgbClr val="007C6A"/>
                </a:solidFill>
              </a:rPr>
              <a:t>全格式</a:t>
            </a:r>
            <a:r>
              <a:rPr lang="zh-CN" altLang="en-US" sz="1600" dirty="0" smtClean="0">
                <a:solidFill>
                  <a:srgbClr val="007C6A"/>
                </a:solidFill>
              </a:rPr>
              <a:t>。</a:t>
            </a:r>
            <a:endParaRPr lang="zh-CN" altLang="en-US" sz="2000" dirty="0">
              <a:solidFill>
                <a:srgbClr val="007C6A"/>
              </a:solidFill>
            </a:endParaRP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007C6A"/>
                </a:solidFill>
              </a:rPr>
              <a:t>ps -ef|grep xxx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zh-CN" altLang="en-US" sz="1600" b="1" dirty="0">
                <a:solidFill>
                  <a:srgbClr val="007C6A"/>
                </a:solidFill>
              </a:rPr>
              <a:t>是</a:t>
            </a:r>
            <a:r>
              <a:rPr lang="en-US" altLang="zh-CN" sz="1600" b="1" dirty="0">
                <a:solidFill>
                  <a:srgbClr val="007C6A"/>
                </a:solidFill>
              </a:rPr>
              <a:t>BSD</a:t>
            </a:r>
            <a:r>
              <a:rPr lang="zh-CN" altLang="en-US" sz="1600" b="1" dirty="0">
                <a:solidFill>
                  <a:srgbClr val="007C6A"/>
                </a:solidFill>
              </a:rPr>
              <a:t>风格</a:t>
            </a:r>
            <a:endParaRPr lang="en-US" altLang="zh-CN" sz="1600" b="1" dirty="0">
              <a:solidFill>
                <a:srgbClr val="007C6A"/>
              </a:solidFill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007C6A"/>
                </a:solidFill>
              </a:rPr>
              <a:t>UID</a:t>
            </a:r>
            <a:r>
              <a:rPr lang="zh-CN" altLang="en-US" sz="1600" dirty="0">
                <a:solidFill>
                  <a:srgbClr val="007C6A"/>
                </a:solidFill>
              </a:rPr>
              <a:t>：用户</a:t>
            </a:r>
            <a:r>
              <a:rPr lang="en-US" altLang="zh-CN" sz="1600" dirty="0">
                <a:solidFill>
                  <a:srgbClr val="007C6A"/>
                </a:solidFill>
              </a:rPr>
              <a:t>ID 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FF0000"/>
                </a:solidFill>
              </a:rPr>
              <a:t>PID</a:t>
            </a:r>
            <a:r>
              <a:rPr lang="zh-CN" altLang="en-US" sz="1600" dirty="0">
                <a:solidFill>
                  <a:srgbClr val="FF0000"/>
                </a:solidFill>
              </a:rPr>
              <a:t>：进程</a:t>
            </a:r>
            <a:r>
              <a:rPr lang="en-US" altLang="zh-CN" sz="1600" dirty="0">
                <a:solidFill>
                  <a:srgbClr val="FF0000"/>
                </a:solidFill>
              </a:rPr>
              <a:t>ID 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altLang="zh-CN" sz="1600" b="1" dirty="0">
                <a:solidFill>
                  <a:srgbClr val="FF0000"/>
                </a:solidFill>
              </a:rPr>
              <a:t>PPID</a:t>
            </a:r>
            <a:r>
              <a:rPr lang="zh-CN" altLang="en-US" sz="1600" b="1" dirty="0">
                <a:solidFill>
                  <a:srgbClr val="FF0000"/>
                </a:solidFill>
              </a:rPr>
              <a:t>：父进程</a:t>
            </a:r>
            <a:r>
              <a:rPr lang="en-US" altLang="zh-CN" sz="1600" b="1" dirty="0">
                <a:solidFill>
                  <a:srgbClr val="FF0000"/>
                </a:solidFill>
              </a:rPr>
              <a:t>ID 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007C6A"/>
                </a:solidFill>
              </a:rPr>
              <a:t>C</a:t>
            </a:r>
            <a:r>
              <a:rPr lang="zh-CN" altLang="en-US" sz="1600" dirty="0">
                <a:solidFill>
                  <a:srgbClr val="007C6A"/>
                </a:solidFill>
              </a:rPr>
              <a:t>：</a:t>
            </a:r>
            <a:r>
              <a:rPr lang="en-US" altLang="zh-CN" sz="1600" dirty="0">
                <a:solidFill>
                  <a:srgbClr val="007C6A"/>
                </a:solidFill>
              </a:rPr>
              <a:t>CPU</a:t>
            </a:r>
            <a:r>
              <a:rPr lang="zh-CN" altLang="en-US" sz="1600" dirty="0">
                <a:solidFill>
                  <a:srgbClr val="007C6A"/>
                </a:solidFill>
              </a:rPr>
              <a:t>用于计算执行优先级的因子。数值越大，表明进程是</a:t>
            </a:r>
            <a:r>
              <a:rPr lang="en-US" altLang="zh-CN" sz="1600" dirty="0">
                <a:solidFill>
                  <a:srgbClr val="007C6A"/>
                </a:solidFill>
              </a:rPr>
              <a:t>CPU</a:t>
            </a:r>
            <a:r>
              <a:rPr lang="zh-CN" altLang="en-US" sz="1600" dirty="0">
                <a:solidFill>
                  <a:srgbClr val="007C6A"/>
                </a:solidFill>
              </a:rPr>
              <a:t>密集型运算，执行优先级会降低；数值越小，表明进程是</a:t>
            </a:r>
            <a:r>
              <a:rPr lang="en-US" altLang="zh-CN" sz="1600" dirty="0">
                <a:solidFill>
                  <a:srgbClr val="007C6A"/>
                </a:solidFill>
              </a:rPr>
              <a:t>I/O</a:t>
            </a:r>
            <a:r>
              <a:rPr lang="zh-CN" altLang="en-US" sz="1600" dirty="0">
                <a:solidFill>
                  <a:srgbClr val="007C6A"/>
                </a:solidFill>
              </a:rPr>
              <a:t>密集型运算，执行优先级会提高 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007C6A"/>
                </a:solidFill>
              </a:rPr>
              <a:t>STIME</a:t>
            </a:r>
            <a:r>
              <a:rPr lang="zh-CN" altLang="en-US" sz="1600" dirty="0">
                <a:solidFill>
                  <a:srgbClr val="007C6A"/>
                </a:solidFill>
              </a:rPr>
              <a:t>：进程启动的时间 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007C6A"/>
                </a:solidFill>
              </a:rPr>
              <a:t>TTY</a:t>
            </a:r>
            <a:r>
              <a:rPr lang="zh-CN" altLang="en-US" sz="1600" dirty="0">
                <a:solidFill>
                  <a:srgbClr val="007C6A"/>
                </a:solidFill>
              </a:rPr>
              <a:t>：完整的终端名称 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007C6A"/>
                </a:solidFill>
              </a:rPr>
              <a:t>TIME</a:t>
            </a:r>
            <a:r>
              <a:rPr lang="zh-CN" altLang="en-US" sz="1600" dirty="0">
                <a:solidFill>
                  <a:srgbClr val="007C6A"/>
                </a:solidFill>
              </a:rPr>
              <a:t>：</a:t>
            </a:r>
            <a:r>
              <a:rPr lang="en-US" altLang="zh-CN" sz="1600" dirty="0">
                <a:solidFill>
                  <a:srgbClr val="007C6A"/>
                </a:solidFill>
              </a:rPr>
              <a:t>CPU</a:t>
            </a:r>
            <a:r>
              <a:rPr lang="zh-CN" altLang="en-US" sz="1600" dirty="0">
                <a:solidFill>
                  <a:srgbClr val="007C6A"/>
                </a:solidFill>
              </a:rPr>
              <a:t>时间 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007C6A"/>
                </a:solidFill>
              </a:rPr>
              <a:t>CMD</a:t>
            </a:r>
            <a:r>
              <a:rPr lang="zh-CN" altLang="en-US" sz="1600" dirty="0">
                <a:solidFill>
                  <a:srgbClr val="007C6A"/>
                </a:solidFill>
              </a:rPr>
              <a:t>：启动进程所用的命令和参数</a:t>
            </a:r>
            <a:endParaRPr lang="en-US" altLang="zh-CN" sz="1600" b="1" dirty="0">
              <a:solidFill>
                <a:srgbClr val="007C6A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9"/>
          <p:cNvSpPr txBox="1">
            <a:spLocks noChangeArrowheads="1"/>
          </p:cNvSpPr>
          <p:nvPr/>
        </p:nvSpPr>
        <p:spPr bwMode="auto">
          <a:xfrm>
            <a:off x="467544" y="849719"/>
            <a:ext cx="7272338" cy="3970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2B2B2">
                    <a:alpha val="50195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l"/>
            </a:pPr>
            <a:r>
              <a:rPr lang="zh-CN" altLang="en-US" sz="2200" b="1" dirty="0" smtClean="0"/>
              <a:t>终</a:t>
            </a:r>
            <a:r>
              <a:rPr lang="zh-CN" altLang="en-US" sz="2200" b="1" dirty="0"/>
              <a:t>止进程</a:t>
            </a:r>
            <a:r>
              <a:rPr lang="en-US" altLang="zh-CN" sz="2200" b="1" dirty="0"/>
              <a:t>kill</a:t>
            </a:r>
            <a:r>
              <a:rPr lang="zh-CN" altLang="en-US" sz="2200" b="1" dirty="0"/>
              <a:t>和</a:t>
            </a:r>
            <a:r>
              <a:rPr lang="en-US" altLang="zh-CN" sz="2200" b="1" dirty="0"/>
              <a:t>killall</a:t>
            </a:r>
            <a:endParaRPr lang="en-US" altLang="zh-CN" sz="22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504056" y="1418545"/>
            <a:ext cx="8244408" cy="40688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zh-CN" altLang="en-US" b="1" dirty="0" smtClean="0">
                <a:solidFill>
                  <a:srgbClr val="0070C0"/>
                </a:solidFill>
              </a:rPr>
              <a:t>介绍</a:t>
            </a:r>
            <a:r>
              <a:rPr lang="en-US" altLang="zh-CN" b="1" dirty="0" smtClean="0">
                <a:solidFill>
                  <a:srgbClr val="0070C0"/>
                </a:solidFill>
              </a:rPr>
              <a:t>:</a:t>
            </a:r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zh-CN" altLang="en-US" sz="1600" dirty="0" smtClean="0"/>
              <a:t>若</a:t>
            </a:r>
            <a:r>
              <a:rPr lang="zh-CN" altLang="en-US" sz="1600" dirty="0"/>
              <a:t>是某个进程执行一半需要停止时，或是已消了很大的系统资源时，此时可以考虑停止该进程。使用</a:t>
            </a:r>
            <a:r>
              <a:rPr lang="en-US" altLang="zh-CN" sz="1600" dirty="0"/>
              <a:t>kill</a:t>
            </a:r>
            <a:r>
              <a:rPr lang="zh-CN" altLang="en-US" sz="1600" dirty="0"/>
              <a:t>命令来完成此项任务</a:t>
            </a:r>
            <a:r>
              <a:rPr lang="zh-CN" altLang="en-US" sz="1600" dirty="0" smtClean="0"/>
              <a:t>。</a:t>
            </a:r>
            <a:endParaRPr lang="en-US" altLang="zh-CN" sz="1600" dirty="0"/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zh-CN" altLang="en-US" sz="1600" b="1" dirty="0">
                <a:solidFill>
                  <a:srgbClr val="0070C0"/>
                </a:solidFill>
              </a:rPr>
              <a:t>基</a:t>
            </a:r>
            <a:r>
              <a:rPr lang="zh-CN" altLang="en-US" sz="1600" b="1" dirty="0" smtClean="0">
                <a:solidFill>
                  <a:srgbClr val="0070C0"/>
                </a:solidFill>
              </a:rPr>
              <a:t>本语法：</a:t>
            </a:r>
            <a:endParaRPr lang="zh-CN" altLang="en-US" sz="1600" b="1" dirty="0">
              <a:solidFill>
                <a:srgbClr val="0070C0"/>
              </a:solidFill>
            </a:endParaRPr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kill  [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选项</a:t>
            </a: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] 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进程</a:t>
            </a:r>
            <a:r>
              <a:rPr lang="zh-CN" altLang="en-US" sz="1600" dirty="0" smtClean="0">
                <a:latin typeface="宋体" panose="02010600030101010101" pitchFamily="2" charset="-122"/>
                <a:ea typeface="宋体" panose="02010600030101010101" pitchFamily="2" charset="-122"/>
              </a:rPr>
              <a:t>号（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功能描述：通过进程号杀死进</a:t>
            </a:r>
            <a:r>
              <a:rPr lang="zh-CN" altLang="en-US" sz="1600" dirty="0" smtClean="0">
                <a:latin typeface="宋体" panose="02010600030101010101" pitchFamily="2" charset="-122"/>
                <a:ea typeface="宋体" panose="02010600030101010101" pitchFamily="2" charset="-122"/>
              </a:rPr>
              <a:t>程 </a:t>
            </a:r>
            <a:r>
              <a:rPr lang="en-US" altLang="zh-CN" sz="16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-9</a:t>
            </a:r>
            <a:r>
              <a:rPr lang="en-US" altLang="zh-CN" sz="1600" dirty="0" smtClean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1600" dirty="0" smtClean="0">
                <a:latin typeface="宋体" panose="02010600030101010101" pitchFamily="2" charset="-122"/>
                <a:ea typeface="宋体" panose="02010600030101010101" pitchFamily="2" charset="-122"/>
              </a:rPr>
              <a:t>强制终止）</a:t>
            </a:r>
            <a:endParaRPr lang="zh-CN" altLang="en-US" sz="16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en-US" altLang="zh-CN" sz="1600" dirty="0" smtClean="0">
                <a:latin typeface="宋体" panose="02010600030101010101" pitchFamily="2" charset="-122"/>
                <a:ea typeface="宋体" panose="02010600030101010101" pitchFamily="2" charset="-122"/>
              </a:rPr>
              <a:t>killall 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进程名</a:t>
            </a:r>
            <a:r>
              <a:rPr lang="zh-CN" altLang="en-US" sz="1600" dirty="0" smtClean="0">
                <a:latin typeface="宋体" panose="02010600030101010101" pitchFamily="2" charset="-122"/>
                <a:ea typeface="宋体" panose="02010600030101010101" pitchFamily="2" charset="-122"/>
              </a:rPr>
              <a:t>称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	</a:t>
            </a:r>
            <a:r>
              <a:rPr lang="zh-CN" altLang="en-US" sz="1600" dirty="0" smtClean="0"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功能描述：通过进程名称杀死进程，也支持通配符，这在系统因负载过大而变得很慢时很有用</a:t>
            </a:r>
            <a:r>
              <a:rPr lang="zh-CN" altLang="en-US" sz="1600" dirty="0" smtClean="0">
                <a:latin typeface="宋体" panose="02010600030101010101" pitchFamily="2" charset="-122"/>
                <a:ea typeface="宋体" panose="02010600030101010101" pitchFamily="2" charset="-122"/>
              </a:rPr>
              <a:t>）</a:t>
            </a:r>
            <a:endParaRPr lang="en-US" altLang="zh-CN" sz="16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zh-CN" altLang="en-US" sz="1600" b="1" dirty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常</a:t>
            </a:r>
            <a:r>
              <a:rPr lang="zh-CN" altLang="en-US" sz="1600" b="1" dirty="0" smtClean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用选项：</a:t>
            </a:r>
            <a:endParaRPr lang="en-US" altLang="zh-CN" sz="1600" b="1" dirty="0" smtClean="0">
              <a:solidFill>
                <a:srgbClr val="0070C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en-US" altLang="zh-CN" sz="16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-9 :</a:t>
            </a:r>
            <a:r>
              <a:rPr lang="zh-CN" altLang="zh-CN" sz="1600" dirty="0"/>
              <a:t>表示强迫进程立即停止</a:t>
            </a:r>
            <a:endParaRPr lang="en-US" altLang="zh-CN" sz="16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zh-CN" altLang="en-US" b="1" dirty="0" smtClean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最佳实践：</a:t>
            </a:r>
            <a:endParaRPr lang="en-US" altLang="zh-CN" b="1" dirty="0" smtClean="0">
              <a:solidFill>
                <a:srgbClr val="0070C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zh-CN" altLang="en-US" sz="1600" dirty="0" smtClean="0">
                <a:latin typeface="宋体" panose="02010600030101010101" pitchFamily="2" charset="-122"/>
                <a:ea typeface="宋体" panose="02010600030101010101" pitchFamily="2" charset="-122"/>
              </a:rPr>
              <a:t>案例</a:t>
            </a:r>
            <a:r>
              <a:rPr lang="en-US" altLang="zh-CN" sz="1600" dirty="0" smtClean="0"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lang="zh-CN" altLang="en-US" sz="1600" dirty="0" smtClean="0">
                <a:latin typeface="宋体" panose="02010600030101010101" pitchFamily="2" charset="-122"/>
                <a:ea typeface="宋体" panose="02010600030101010101" pitchFamily="2" charset="-122"/>
              </a:rPr>
              <a:t>：踢掉某个非法登录用</a:t>
            </a:r>
            <a:r>
              <a:rPr lang="zh-CN" altLang="en-US" sz="1600" dirty="0" smtClean="0">
                <a:latin typeface="宋体" panose="02010600030101010101" pitchFamily="2" charset="-122"/>
                <a:ea typeface="宋体" panose="02010600030101010101" pitchFamily="2" charset="-122"/>
              </a:rPr>
              <a:t>户</a:t>
            </a:r>
            <a:endParaRPr lang="en-US" altLang="zh-CN" sz="16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endParaRPr lang="en-US" altLang="zh-CN" sz="16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案</a:t>
            </a:r>
            <a:r>
              <a:rPr lang="zh-CN" altLang="en-US" sz="1600" dirty="0" smtClean="0">
                <a:latin typeface="宋体" panose="02010600030101010101" pitchFamily="2" charset="-122"/>
                <a:ea typeface="宋体" panose="02010600030101010101" pitchFamily="2" charset="-122"/>
              </a:rPr>
              <a:t>例</a:t>
            </a:r>
            <a:r>
              <a:rPr lang="en-US" altLang="zh-CN" sz="1600" dirty="0" smtClean="0">
                <a:latin typeface="宋体" panose="02010600030101010101" pitchFamily="2" charset="-122"/>
                <a:ea typeface="宋体" panose="02010600030101010101" pitchFamily="2" charset="-122"/>
              </a:rPr>
              <a:t>2: 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终</a:t>
            </a:r>
            <a:r>
              <a:rPr lang="zh-CN" altLang="en-US" sz="1600" dirty="0" smtClean="0">
                <a:latin typeface="宋体" panose="02010600030101010101" pitchFamily="2" charset="-122"/>
                <a:ea typeface="宋体" panose="02010600030101010101" pitchFamily="2" charset="-122"/>
              </a:rPr>
              <a:t>止远程登录服务</a:t>
            </a:r>
            <a:r>
              <a:rPr lang="en-US" altLang="zh-CN" sz="1600" dirty="0" smtClean="0">
                <a:latin typeface="宋体" panose="02010600030101010101" pitchFamily="2" charset="-122"/>
                <a:ea typeface="宋体" panose="02010600030101010101" pitchFamily="2" charset="-122"/>
              </a:rPr>
              <a:t>sshd, </a:t>
            </a:r>
            <a:r>
              <a:rPr lang="zh-CN" altLang="en-US" sz="1600" dirty="0" smtClean="0">
                <a:latin typeface="宋体" panose="02010600030101010101" pitchFamily="2" charset="-122"/>
                <a:ea typeface="宋体" panose="02010600030101010101" pitchFamily="2" charset="-122"/>
              </a:rPr>
              <a:t>在适当时候再次重启</a:t>
            </a:r>
            <a:r>
              <a:rPr lang="en-US" altLang="zh-CN" sz="1600" dirty="0" smtClean="0">
                <a:latin typeface="宋体" panose="02010600030101010101" pitchFamily="2" charset="-122"/>
                <a:ea typeface="宋体" panose="02010600030101010101" pitchFamily="2" charset="-122"/>
              </a:rPr>
              <a:t>sshd</a:t>
            </a:r>
            <a:r>
              <a:rPr lang="zh-CN" altLang="en-US" sz="1600" dirty="0" smtClean="0">
                <a:latin typeface="宋体" panose="02010600030101010101" pitchFamily="2" charset="-122"/>
                <a:ea typeface="宋体" panose="02010600030101010101" pitchFamily="2" charset="-122"/>
              </a:rPr>
              <a:t>服务</a:t>
            </a:r>
            <a:endParaRPr lang="en-US" altLang="zh-CN" sz="16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案</a:t>
            </a:r>
            <a:r>
              <a:rPr lang="zh-CN" altLang="en-US" sz="1600" dirty="0" smtClean="0">
                <a:latin typeface="宋体" panose="02010600030101010101" pitchFamily="2" charset="-122"/>
                <a:ea typeface="宋体" panose="02010600030101010101" pitchFamily="2" charset="-122"/>
              </a:rPr>
              <a:t>例</a:t>
            </a:r>
            <a:r>
              <a:rPr lang="en-US" altLang="zh-CN" sz="1600" dirty="0" smtClean="0">
                <a:latin typeface="宋体" panose="02010600030101010101" pitchFamily="2" charset="-122"/>
                <a:ea typeface="宋体" panose="02010600030101010101" pitchFamily="2" charset="-122"/>
              </a:rPr>
              <a:t>3: </a:t>
            </a:r>
            <a:r>
              <a:rPr lang="zh-CN" altLang="en-US" sz="1600" dirty="0" smtClean="0">
                <a:latin typeface="宋体" panose="02010600030101010101" pitchFamily="2" charset="-122"/>
                <a:ea typeface="宋体" panose="02010600030101010101" pitchFamily="2" charset="-122"/>
              </a:rPr>
              <a:t>终止多个</a:t>
            </a:r>
            <a:r>
              <a:rPr lang="en-US" altLang="zh-CN" sz="1600" dirty="0" smtClean="0">
                <a:latin typeface="宋体" panose="02010600030101010101" pitchFamily="2" charset="-122"/>
                <a:ea typeface="宋体" panose="02010600030101010101" pitchFamily="2" charset="-122"/>
              </a:rPr>
              <a:t>gedit 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编</a:t>
            </a:r>
            <a:r>
              <a:rPr lang="zh-CN" altLang="en-US" sz="1600" dirty="0" smtClean="0">
                <a:latin typeface="宋体" panose="02010600030101010101" pitchFamily="2" charset="-122"/>
                <a:ea typeface="宋体" panose="02010600030101010101" pitchFamily="2" charset="-122"/>
              </a:rPr>
              <a:t>辑器</a:t>
            </a:r>
            <a:endParaRPr lang="en-US" altLang="zh-CN" sz="16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案</a:t>
            </a:r>
            <a:r>
              <a:rPr lang="zh-CN" altLang="en-US" sz="1600" dirty="0" smtClean="0">
                <a:latin typeface="宋体" panose="02010600030101010101" pitchFamily="2" charset="-122"/>
                <a:ea typeface="宋体" panose="02010600030101010101" pitchFamily="2" charset="-122"/>
              </a:rPr>
              <a:t>例</a:t>
            </a:r>
            <a:r>
              <a:rPr lang="en-US" altLang="zh-CN" sz="1600" dirty="0" smtClean="0">
                <a:latin typeface="宋体" panose="02010600030101010101" pitchFamily="2" charset="-122"/>
                <a:ea typeface="宋体" panose="02010600030101010101" pitchFamily="2" charset="-122"/>
              </a:rPr>
              <a:t>4</a:t>
            </a:r>
            <a:r>
              <a:rPr lang="zh-CN" altLang="en-US" sz="1600" dirty="0" smtClean="0">
                <a:latin typeface="宋体" panose="02010600030101010101" pitchFamily="2" charset="-122"/>
                <a:ea typeface="宋体" panose="02010600030101010101" pitchFamily="2" charset="-122"/>
              </a:rPr>
              <a:t>：强制杀掉一个终端  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对</a:t>
            </a:r>
            <a:r>
              <a:rPr lang="zh-CN" altLang="en-US" sz="1600" dirty="0" smtClean="0">
                <a:latin typeface="宋体" panose="02010600030101010101" pitchFamily="2" charset="-122"/>
                <a:ea typeface="宋体" panose="02010600030101010101" pitchFamily="2" charset="-122"/>
              </a:rPr>
              <a:t>于 </a:t>
            </a:r>
            <a:r>
              <a:rPr lang="en-US" altLang="zh-CN" sz="1600" dirty="0" smtClean="0">
                <a:latin typeface="宋体" panose="02010600030101010101" pitchFamily="2" charset="-122"/>
                <a:ea typeface="宋体" panose="02010600030101010101" pitchFamily="2" charset="-122"/>
              </a:rPr>
              <a:t>bash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9"/>
          <p:cNvSpPr txBox="1">
            <a:spLocks noChangeArrowheads="1"/>
          </p:cNvSpPr>
          <p:nvPr/>
        </p:nvSpPr>
        <p:spPr bwMode="auto">
          <a:xfrm>
            <a:off x="467544" y="849719"/>
            <a:ext cx="7272338" cy="3970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2B2B2">
                    <a:alpha val="50195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l"/>
            </a:pPr>
            <a:r>
              <a:rPr lang="zh-CN" altLang="en-US" sz="2200" b="1" dirty="0"/>
              <a:t>查</a:t>
            </a:r>
            <a:r>
              <a:rPr lang="zh-CN" altLang="en-US" sz="2200" b="1" dirty="0" smtClean="0"/>
              <a:t>看进程树</a:t>
            </a:r>
            <a:r>
              <a:rPr lang="en-US" altLang="zh-CN" sz="2200" b="1" dirty="0" smtClean="0"/>
              <a:t>pstree</a:t>
            </a:r>
            <a:endParaRPr lang="en-US" altLang="zh-CN" sz="22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504056" y="1418545"/>
            <a:ext cx="8244408" cy="33270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zh-CN" altLang="en-US" sz="1600" b="1" dirty="0" smtClean="0">
                <a:solidFill>
                  <a:srgbClr val="0070C0"/>
                </a:solidFill>
              </a:rPr>
              <a:t>基本语法：</a:t>
            </a:r>
            <a:endParaRPr lang="zh-CN" altLang="en-US" sz="1600" b="1" dirty="0">
              <a:solidFill>
                <a:srgbClr val="0070C0"/>
              </a:solidFill>
            </a:endParaRPr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pstree [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选项</a:t>
            </a:r>
            <a:r>
              <a:rPr lang="en-US" altLang="zh-CN" sz="1600" dirty="0" smtClean="0">
                <a:latin typeface="宋体" panose="02010600030101010101" pitchFamily="2" charset="-122"/>
                <a:ea typeface="宋体" panose="02010600030101010101" pitchFamily="2" charset="-122"/>
              </a:rPr>
              <a:t>] ,</a:t>
            </a:r>
            <a:r>
              <a:rPr lang="zh-CN" altLang="en-US" sz="1600" dirty="0" smtClean="0">
                <a:latin typeface="宋体" panose="02010600030101010101" pitchFamily="2" charset="-122"/>
                <a:ea typeface="宋体" panose="02010600030101010101" pitchFamily="2" charset="-122"/>
              </a:rPr>
              <a:t>可以更加直观的来看进程信息</a:t>
            </a:r>
            <a:endParaRPr lang="en-US" altLang="zh-CN" sz="16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endParaRPr lang="en-US" altLang="zh-CN" sz="1600" b="1" dirty="0" smtClean="0">
              <a:solidFill>
                <a:srgbClr val="0070C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zh-CN" altLang="en-US" sz="1600" b="1" dirty="0" smtClean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常用选项：</a:t>
            </a:r>
            <a:endParaRPr lang="en-US" altLang="zh-CN" sz="1600" b="1" dirty="0" smtClean="0">
              <a:solidFill>
                <a:srgbClr val="0070C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en-US" altLang="zh-CN" sz="1600" dirty="0" smtClean="0">
                <a:latin typeface="宋体" panose="02010600030101010101" pitchFamily="2" charset="-122"/>
                <a:ea typeface="宋体" panose="02010600030101010101" pitchFamily="2" charset="-122"/>
              </a:rPr>
              <a:t>-p :</a:t>
            </a:r>
            <a:r>
              <a:rPr lang="zh-CN" altLang="zh-CN" sz="1600" dirty="0"/>
              <a:t>显示进程的</a:t>
            </a:r>
            <a:r>
              <a:rPr lang="en-US" altLang="zh-CN" sz="1600" dirty="0" smtClean="0"/>
              <a:t>PID</a:t>
            </a:r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en-US" altLang="zh-CN" sz="1600" dirty="0" smtClean="0">
                <a:latin typeface="宋体" panose="02010600030101010101" pitchFamily="2" charset="-122"/>
                <a:ea typeface="宋体" panose="02010600030101010101" pitchFamily="2" charset="-122"/>
              </a:rPr>
              <a:t>-u :</a:t>
            </a:r>
            <a:r>
              <a:rPr lang="zh-CN" altLang="zh-CN" sz="1600" dirty="0"/>
              <a:t>显示进程的所属用户</a:t>
            </a:r>
            <a:endParaRPr lang="en-US" altLang="zh-CN" sz="16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zh-CN" altLang="en-US" b="1" dirty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应</a:t>
            </a:r>
            <a:r>
              <a:rPr lang="zh-CN" altLang="en-US" b="1" dirty="0" smtClean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用实例：</a:t>
            </a:r>
            <a:endParaRPr lang="en-US" altLang="zh-CN" b="1" dirty="0" smtClean="0">
              <a:solidFill>
                <a:srgbClr val="0070C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zh-CN" altLang="en-US" sz="1600" dirty="0" smtClean="0">
                <a:latin typeface="宋体" panose="02010600030101010101" pitchFamily="2" charset="-122"/>
                <a:ea typeface="宋体" panose="02010600030101010101" pitchFamily="2" charset="-122"/>
              </a:rPr>
              <a:t>案例</a:t>
            </a:r>
            <a:r>
              <a:rPr lang="en-US" altLang="zh-CN" sz="1600" dirty="0" smtClean="0"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lang="zh-CN" altLang="en-US" sz="1600" dirty="0" smtClean="0">
                <a:latin typeface="宋体" panose="02010600030101010101" pitchFamily="2" charset="-122"/>
                <a:ea typeface="宋体" panose="02010600030101010101" pitchFamily="2" charset="-122"/>
              </a:rPr>
              <a:t>：请用</a:t>
            </a:r>
            <a:r>
              <a:rPr lang="zh-CN" altLang="en-US" sz="16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树状</a:t>
            </a:r>
            <a:r>
              <a:rPr lang="zh-CN" altLang="en-US" sz="1600" dirty="0" smtClean="0">
                <a:latin typeface="宋体" panose="02010600030101010101" pitchFamily="2" charset="-122"/>
                <a:ea typeface="宋体" panose="02010600030101010101" pitchFamily="2" charset="-122"/>
              </a:rPr>
              <a:t>的形式显示进程的</a:t>
            </a:r>
            <a:r>
              <a:rPr lang="en-US" altLang="zh-CN" sz="1600" dirty="0" smtClean="0">
                <a:latin typeface="宋体" panose="02010600030101010101" pitchFamily="2" charset="-122"/>
                <a:ea typeface="宋体" panose="02010600030101010101" pitchFamily="2" charset="-122"/>
              </a:rPr>
              <a:t>pid </a:t>
            </a:r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en-US" altLang="zh-CN" sz="1600" dirty="0" smtClean="0">
                <a:latin typeface="宋体" panose="02010600030101010101" pitchFamily="2" charset="-122"/>
                <a:ea typeface="宋体" panose="02010600030101010101" pitchFamily="2" charset="-122"/>
              </a:rPr>
              <a:t>Pstree -p</a:t>
            </a:r>
            <a:endParaRPr lang="en-US" altLang="zh-CN" sz="16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案</a:t>
            </a:r>
            <a:r>
              <a:rPr lang="zh-CN" altLang="en-US" sz="1600" dirty="0" smtClean="0">
                <a:latin typeface="宋体" panose="02010600030101010101" pitchFamily="2" charset="-122"/>
                <a:ea typeface="宋体" panose="02010600030101010101" pitchFamily="2" charset="-122"/>
              </a:rPr>
              <a:t>例</a:t>
            </a: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lang="zh-CN" altLang="en-US" sz="1600" dirty="0" smtClean="0">
                <a:latin typeface="宋体" panose="02010600030101010101" pitchFamily="2" charset="-122"/>
                <a:ea typeface="宋体" panose="02010600030101010101" pitchFamily="2" charset="-122"/>
              </a:rPr>
              <a:t>：请用树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状的形</a:t>
            </a:r>
            <a:r>
              <a:rPr lang="zh-CN" altLang="en-US" sz="1600" dirty="0" smtClean="0">
                <a:latin typeface="宋体" panose="02010600030101010101" pitchFamily="2" charset="-122"/>
                <a:ea typeface="宋体" panose="02010600030101010101" pitchFamily="2" charset="-122"/>
              </a:rPr>
              <a:t>式进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程</a:t>
            </a:r>
            <a:r>
              <a:rPr lang="zh-CN" altLang="en-US" sz="1600" dirty="0" smtClean="0">
                <a:latin typeface="宋体" panose="02010600030101010101" pitchFamily="2" charset="-122"/>
                <a:ea typeface="宋体" panose="02010600030101010101" pitchFamily="2" charset="-122"/>
              </a:rPr>
              <a:t>的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用</a:t>
            </a:r>
            <a:r>
              <a:rPr lang="zh-CN" altLang="en-US" sz="1600" dirty="0" smtClean="0">
                <a:latin typeface="宋体" panose="02010600030101010101" pitchFamily="2" charset="-122"/>
                <a:ea typeface="宋体" panose="02010600030101010101" pitchFamily="2" charset="-122"/>
              </a:rPr>
              <a:t>户</a:t>
            </a:r>
            <a:r>
              <a:rPr lang="en-US" altLang="zh-CN" sz="1600" dirty="0" smtClean="0">
                <a:latin typeface="宋体" panose="02010600030101010101" pitchFamily="2" charset="-122"/>
                <a:ea typeface="宋体" panose="02010600030101010101" pitchFamily="2" charset="-122"/>
              </a:rPr>
              <a:t>id</a:t>
            </a:r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en-US" altLang="zh-CN" sz="1600" dirty="0" smtClean="0">
                <a:latin typeface="宋体" panose="02010600030101010101" pitchFamily="2" charset="-122"/>
                <a:ea typeface="宋体" panose="02010600030101010101" pitchFamily="2" charset="-122"/>
              </a:rPr>
              <a:t>Pstree –u</a:t>
            </a:r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en-US" altLang="zh-CN" sz="1600" dirty="0" smtClean="0">
                <a:latin typeface="宋体" panose="02010600030101010101" pitchFamily="2" charset="-122"/>
                <a:ea typeface="宋体" panose="02010600030101010101" pitchFamily="2" charset="-122"/>
              </a:rPr>
              <a:t>Pstree -pu</a:t>
            </a:r>
            <a:endParaRPr lang="en-US" altLang="zh-CN" sz="16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9"/>
          <p:cNvSpPr txBox="1">
            <a:spLocks noChangeArrowheads="1"/>
          </p:cNvSpPr>
          <p:nvPr/>
        </p:nvSpPr>
        <p:spPr bwMode="auto">
          <a:xfrm>
            <a:off x="467544" y="849719"/>
            <a:ext cx="7272338" cy="3970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2B2B2">
                    <a:alpha val="50195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l"/>
            </a:pPr>
            <a:r>
              <a:rPr lang="zh-CN" altLang="en-US" sz="2200" b="1" dirty="0" smtClean="0"/>
              <a:t>服务</a:t>
            </a:r>
            <a:r>
              <a:rPr lang="en-US" altLang="zh-CN" sz="2200" b="1" dirty="0" smtClean="0"/>
              <a:t>(service)</a:t>
            </a:r>
            <a:r>
              <a:rPr lang="zh-CN" altLang="en-US" sz="2200" b="1" dirty="0" smtClean="0"/>
              <a:t>管理</a:t>
            </a:r>
            <a:endParaRPr lang="en-US" altLang="zh-CN" sz="22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504056" y="1418544"/>
            <a:ext cx="8244408" cy="48659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zh-CN" altLang="en-US" b="1" dirty="0" smtClean="0">
                <a:solidFill>
                  <a:srgbClr val="0070C0"/>
                </a:solidFill>
              </a:rPr>
              <a:t>介绍</a:t>
            </a:r>
            <a:r>
              <a:rPr lang="en-US" altLang="zh-CN" b="1" dirty="0" smtClean="0">
                <a:solidFill>
                  <a:srgbClr val="0070C0"/>
                </a:solidFill>
              </a:rPr>
              <a:t>:</a:t>
            </a:r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zh-CN" altLang="en-US" sz="1600" dirty="0"/>
              <a:t>服</a:t>
            </a:r>
            <a:r>
              <a:rPr lang="zh-CN" altLang="en-US" sz="1600" dirty="0" smtClean="0"/>
              <a:t>务</a:t>
            </a:r>
            <a:r>
              <a:rPr lang="en-US" altLang="zh-CN" sz="1600" dirty="0" smtClean="0"/>
              <a:t>(service) </a:t>
            </a:r>
            <a:r>
              <a:rPr lang="zh-CN" altLang="en-US" sz="1600" dirty="0" smtClean="0"/>
              <a:t>本质就是进程，但是是运行在后台的，通常都会监听某个端口，等待其它程序的请求，比如</a:t>
            </a:r>
            <a:r>
              <a:rPr lang="en-US" altLang="zh-CN" sz="1600" dirty="0" smtClean="0"/>
              <a:t>(mysql , sshd  </a:t>
            </a:r>
            <a:r>
              <a:rPr lang="zh-CN" altLang="en-US" sz="1600" b="1" dirty="0" smtClean="0"/>
              <a:t>防火墙</a:t>
            </a:r>
            <a:r>
              <a:rPr lang="zh-CN" altLang="en-US" sz="1600" dirty="0" smtClean="0"/>
              <a:t>等</a:t>
            </a:r>
            <a:r>
              <a:rPr lang="en-US" altLang="zh-CN" sz="1600" dirty="0" smtClean="0"/>
              <a:t>)</a:t>
            </a:r>
            <a:r>
              <a:rPr lang="zh-CN" altLang="en-US" sz="1600" dirty="0" smtClean="0"/>
              <a:t>，因此我们又称为</a:t>
            </a:r>
            <a:r>
              <a:rPr lang="zh-CN" altLang="en-US" sz="1600" b="1" dirty="0" smtClean="0"/>
              <a:t>守护进程</a:t>
            </a:r>
            <a:r>
              <a:rPr lang="zh-CN" altLang="en-US" sz="1600" dirty="0" smtClean="0"/>
              <a:t>，是</a:t>
            </a:r>
            <a:r>
              <a:rPr lang="en-US" altLang="zh-CN" sz="1600" dirty="0" smtClean="0"/>
              <a:t>Linux</a:t>
            </a:r>
            <a:r>
              <a:rPr lang="zh-CN" altLang="en-US" sz="1600" dirty="0" smtClean="0"/>
              <a:t>中非常重要的知识点。</a:t>
            </a:r>
            <a:r>
              <a:rPr lang="en-US" altLang="zh-CN" sz="1600" dirty="0" smtClean="0"/>
              <a:t>【</a:t>
            </a:r>
            <a:r>
              <a:rPr lang="zh-CN" altLang="en-US" sz="1600" dirty="0" smtClean="0"/>
              <a:t>原理图</a:t>
            </a:r>
            <a:r>
              <a:rPr lang="en-US" altLang="zh-CN" sz="1600" dirty="0" smtClean="0"/>
              <a:t>】</a:t>
            </a:r>
            <a:endParaRPr lang="en-US" altLang="zh-CN" sz="1600" dirty="0"/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endParaRPr lang="en-US" altLang="zh-CN" sz="1600" dirty="0" smtClean="0"/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en-US" altLang="zh-CN" b="1" dirty="0" smtClean="0">
                <a:solidFill>
                  <a:srgbClr val="0070C0"/>
                </a:solidFill>
              </a:rPr>
              <a:t>service</a:t>
            </a:r>
            <a:r>
              <a:rPr lang="zh-CN" altLang="en-US" b="1" dirty="0" smtClean="0">
                <a:solidFill>
                  <a:srgbClr val="0070C0"/>
                </a:solidFill>
              </a:rPr>
              <a:t>管理指令：</a:t>
            </a:r>
            <a:endParaRPr lang="en-US" altLang="zh-CN" b="1" dirty="0" smtClean="0">
              <a:solidFill>
                <a:srgbClr val="0070C0"/>
              </a:solidFill>
            </a:endParaRPr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en-US" altLang="zh-CN" sz="1600" dirty="0"/>
              <a:t>service  </a:t>
            </a:r>
            <a:r>
              <a:rPr lang="zh-CN" altLang="en-US" sz="1600" dirty="0"/>
              <a:t>服务名 </a:t>
            </a:r>
            <a:r>
              <a:rPr lang="en-US" altLang="zh-CN" sz="1600" dirty="0" smtClean="0"/>
              <a:t>[start | stop | restart | reload | status]</a:t>
            </a:r>
            <a:endParaRPr lang="en-US" altLang="zh-CN" sz="1600" dirty="0"/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zh-CN" altLang="en-US" sz="1600" dirty="0" smtClean="0"/>
              <a:t>在</a:t>
            </a:r>
            <a:r>
              <a:rPr lang="en-US" altLang="zh-CN" sz="1600" dirty="0" smtClean="0"/>
              <a:t>CentOS7.0</a:t>
            </a:r>
            <a:r>
              <a:rPr lang="zh-CN" altLang="en-US" sz="1600" dirty="0" smtClean="0"/>
              <a:t>后 不再使用</a:t>
            </a:r>
            <a:r>
              <a:rPr lang="en-US" altLang="zh-CN" sz="1600" dirty="0" smtClean="0"/>
              <a:t>service ,</a:t>
            </a:r>
            <a:r>
              <a:rPr lang="zh-CN" altLang="en-US" sz="1600" dirty="0" smtClean="0"/>
              <a:t>而是 </a:t>
            </a:r>
            <a:r>
              <a:rPr lang="en-US" altLang="zh-CN" sz="1600" dirty="0" smtClean="0"/>
              <a:t>systemctl</a:t>
            </a:r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zh-CN" altLang="en-US" sz="1600" b="1" dirty="0">
                <a:solidFill>
                  <a:srgbClr val="0070C0"/>
                </a:solidFill>
              </a:rPr>
              <a:t>使</a:t>
            </a:r>
            <a:r>
              <a:rPr lang="zh-CN" altLang="en-US" sz="1600" b="1" dirty="0" smtClean="0">
                <a:solidFill>
                  <a:srgbClr val="0070C0"/>
                </a:solidFill>
              </a:rPr>
              <a:t>用案例：</a:t>
            </a:r>
            <a:endParaRPr lang="en-US" altLang="zh-CN" sz="1600" b="1" dirty="0">
              <a:solidFill>
                <a:srgbClr val="0070C0"/>
              </a:solidFill>
            </a:endParaRPr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en-US" altLang="zh-CN" sz="1600" dirty="0" smtClean="0"/>
              <a:t>1) </a:t>
            </a:r>
            <a:r>
              <a:rPr lang="zh-CN" altLang="en-US" sz="1600" dirty="0" smtClean="0"/>
              <a:t>查看当前防火墙的状况，关闭防火墙和重启防火墙。</a:t>
            </a:r>
            <a:endParaRPr lang="en-US" altLang="zh-CN" sz="1600" dirty="0" smtClean="0"/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en-US" altLang="zh-CN" sz="1600" dirty="0" smtClean="0"/>
              <a:t>Service iptables status</a:t>
            </a:r>
            <a:endParaRPr lang="en-US" altLang="zh-CN" sz="1600" dirty="0"/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zh-CN" altLang="en-US" b="1" dirty="0">
                <a:solidFill>
                  <a:srgbClr val="0070C0"/>
                </a:solidFill>
              </a:rPr>
              <a:t>细</a:t>
            </a:r>
            <a:r>
              <a:rPr lang="zh-CN" altLang="en-US" b="1" dirty="0" smtClean="0">
                <a:solidFill>
                  <a:srgbClr val="0070C0"/>
                </a:solidFill>
              </a:rPr>
              <a:t>节讨论：</a:t>
            </a:r>
            <a:endParaRPr lang="en-US" altLang="zh-CN" b="1" dirty="0" smtClean="0">
              <a:solidFill>
                <a:srgbClr val="0070C0"/>
              </a:solidFill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AutoNum type="arabicParenR"/>
              <a:defRPr/>
            </a:pPr>
            <a:r>
              <a:rPr lang="zh-CN" altLang="en-US" sz="1600" dirty="0" smtClean="0"/>
              <a:t>关闭或者启用防火墙后，立即生效。</a:t>
            </a:r>
            <a:r>
              <a:rPr lang="en-US" altLang="zh-CN" sz="1600" dirty="0" smtClean="0"/>
              <a:t>[telnet </a:t>
            </a:r>
            <a:r>
              <a:rPr lang="zh-CN" altLang="en-US" sz="1600" dirty="0" smtClean="0"/>
              <a:t>测试  </a:t>
            </a:r>
            <a:r>
              <a:rPr lang="zh-CN" altLang="en-US" sz="1600" dirty="0"/>
              <a:t>某</a:t>
            </a:r>
            <a:r>
              <a:rPr lang="zh-CN" altLang="en-US" sz="1600" dirty="0" smtClean="0"/>
              <a:t>个端口即可</a:t>
            </a:r>
            <a:r>
              <a:rPr lang="en-US" altLang="zh-CN" sz="1600" dirty="0" smtClean="0"/>
              <a:t>]</a:t>
            </a:r>
            <a:br>
              <a:rPr lang="en-US" altLang="zh-CN" sz="1600" dirty="0" smtClean="0"/>
            </a:br>
            <a:r>
              <a:rPr lang="en-US" altLang="zh-CN" sz="1600" dirty="0" smtClean="0"/>
              <a:t>service  iptables  stop ,  service iptables start</a:t>
            </a:r>
            <a:endParaRPr lang="en-US" altLang="zh-CN" sz="1600" dirty="0" smtClean="0"/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AutoNum type="arabicParenR"/>
              <a:defRPr/>
            </a:pPr>
            <a:r>
              <a:rPr lang="zh-CN" altLang="en-US" sz="1600" dirty="0" smtClean="0"/>
              <a:t>这种方式只是</a:t>
            </a:r>
            <a:r>
              <a:rPr lang="zh-CN" altLang="en-US" sz="1600" b="1" dirty="0" smtClean="0"/>
              <a:t>临时生效</a:t>
            </a:r>
            <a:r>
              <a:rPr lang="zh-CN" altLang="en-US" sz="1600" dirty="0" smtClean="0"/>
              <a:t>，当重启系统后，还是回归以前对服务的设置。</a:t>
            </a:r>
            <a:endParaRPr lang="en-US" altLang="zh-CN" sz="1600" dirty="0" smtClean="0"/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AutoNum type="arabicParenR"/>
              <a:defRPr/>
            </a:pPr>
            <a:r>
              <a:rPr lang="zh-CN" altLang="en-US" sz="1600" dirty="0"/>
              <a:t>如</a:t>
            </a:r>
            <a:r>
              <a:rPr lang="zh-CN" altLang="en-US" sz="1600" dirty="0" smtClean="0"/>
              <a:t>果希望设置某个服务自启动或关闭永久生效，要使用</a:t>
            </a:r>
            <a:r>
              <a:rPr lang="en-US" altLang="zh-CN" sz="1600" b="1" dirty="0" smtClean="0"/>
              <a:t>chkconfi</a:t>
            </a:r>
            <a:r>
              <a:rPr lang="en-US" altLang="zh-CN" sz="1600" dirty="0" smtClean="0"/>
              <a:t>g</a:t>
            </a:r>
            <a:r>
              <a:rPr lang="zh-CN" altLang="en-US" sz="1600" dirty="0"/>
              <a:t>指</a:t>
            </a:r>
            <a:r>
              <a:rPr lang="zh-CN" altLang="en-US" sz="1600" dirty="0" smtClean="0"/>
              <a:t>令。</a:t>
            </a:r>
            <a:endParaRPr lang="en-US" altLang="zh-CN" sz="1600" dirty="0" smtClean="0"/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endParaRPr lang="en-US" altLang="zh-CN" sz="1600" dirty="0"/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endParaRPr lang="en-US" altLang="zh-CN" sz="1600" dirty="0"/>
          </a:p>
        </p:txBody>
      </p:sp>
      <p:pic>
        <p:nvPicPr>
          <p:cNvPr id="22530" name="Picture 2" descr="C:\Users\ADMINI~1\AppData\Local\Temp\ksohtml\wpsA762.tmp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2376239"/>
            <a:ext cx="3923928" cy="2166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9"/>
          <p:cNvSpPr txBox="1">
            <a:spLocks noChangeArrowheads="1"/>
          </p:cNvSpPr>
          <p:nvPr/>
        </p:nvSpPr>
        <p:spPr bwMode="auto">
          <a:xfrm>
            <a:off x="467544" y="849719"/>
            <a:ext cx="7272338" cy="3970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2B2B2">
                    <a:alpha val="50195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l"/>
            </a:pPr>
            <a:r>
              <a:rPr lang="zh-CN" altLang="en-US" sz="2200" b="1" smtClean="0"/>
              <a:t>服务</a:t>
            </a:r>
            <a:r>
              <a:rPr lang="en-US" altLang="zh-CN" sz="2200" b="1" smtClean="0"/>
              <a:t>(service)</a:t>
            </a:r>
            <a:r>
              <a:rPr lang="zh-CN" altLang="en-US" sz="2200" b="1" smtClean="0"/>
              <a:t>管理</a:t>
            </a:r>
            <a:endParaRPr lang="en-US" altLang="zh-CN" sz="2200" b="1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504056" y="1418545"/>
            <a:ext cx="8244408" cy="17297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zh-CN" altLang="en-US" b="1" smtClean="0">
                <a:solidFill>
                  <a:srgbClr val="0070C0"/>
                </a:solidFill>
              </a:rPr>
              <a:t>查看服务名</a:t>
            </a:r>
            <a:r>
              <a:rPr lang="en-US" altLang="zh-CN" b="1" smtClean="0">
                <a:solidFill>
                  <a:srgbClr val="0070C0"/>
                </a:solidFill>
              </a:rPr>
              <a:t>:</a:t>
            </a:r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endParaRPr lang="en-US" altLang="zh-CN" b="1" smtClean="0">
              <a:solidFill>
                <a:srgbClr val="0070C0"/>
              </a:solidFill>
            </a:endParaRPr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zh-CN" altLang="en-US" sz="1600" smtClean="0"/>
              <a:t>方式</a:t>
            </a:r>
            <a:r>
              <a:rPr lang="en-US" altLang="zh-CN" sz="1600" smtClean="0"/>
              <a:t>1</a:t>
            </a:r>
            <a:r>
              <a:rPr lang="zh-CN" altLang="en-US" sz="1600" smtClean="0"/>
              <a:t>：使用</a:t>
            </a:r>
            <a:r>
              <a:rPr lang="en-US" altLang="zh-CN" sz="1600" smtClean="0"/>
              <a:t>setup -&gt; </a:t>
            </a:r>
            <a:r>
              <a:rPr lang="zh-CN" altLang="en-US" sz="1600"/>
              <a:t>系</a:t>
            </a:r>
            <a:r>
              <a:rPr lang="zh-CN" altLang="en-US" sz="1600" smtClean="0"/>
              <a:t>统服务 就可以看到。</a:t>
            </a:r>
            <a:endParaRPr lang="en-US" altLang="zh-CN" sz="1600"/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zh-CN" altLang="en-US" sz="1600" smtClean="0"/>
              <a:t>方式</a:t>
            </a:r>
            <a:r>
              <a:rPr lang="en-US" altLang="zh-CN" sz="1600" smtClean="0"/>
              <a:t>2:   /etc/init.d/</a:t>
            </a:r>
            <a:r>
              <a:rPr lang="zh-CN" altLang="en-US" sz="1600" smtClean="0"/>
              <a:t>服务名称 </a:t>
            </a:r>
            <a:r>
              <a:rPr lang="en-US" altLang="zh-CN" sz="1600" smtClean="0"/>
              <a:t>【</a:t>
            </a:r>
            <a:r>
              <a:rPr lang="zh-CN" altLang="en-US" sz="1600" smtClean="0"/>
              <a:t>程序</a:t>
            </a:r>
            <a:r>
              <a:rPr lang="en-US" altLang="zh-CN" sz="1600" smtClean="0"/>
              <a:t>】</a:t>
            </a:r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endParaRPr lang="en-US" altLang="zh-CN" sz="1600" smtClean="0"/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endParaRPr lang="en-US" altLang="zh-CN" sz="160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9"/>
          <p:cNvSpPr txBox="1">
            <a:spLocks noChangeArrowheads="1"/>
          </p:cNvSpPr>
          <p:nvPr/>
        </p:nvSpPr>
        <p:spPr bwMode="auto">
          <a:xfrm>
            <a:off x="467544" y="849719"/>
            <a:ext cx="7272338" cy="3970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2B2B2">
                    <a:alpha val="50195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l"/>
            </a:pPr>
            <a:r>
              <a:rPr lang="zh-CN" altLang="en-US" sz="2200" b="1" smtClean="0"/>
              <a:t>服务</a:t>
            </a:r>
            <a:r>
              <a:rPr lang="en-US" altLang="zh-CN" sz="2200" b="1" smtClean="0"/>
              <a:t>(service)</a:t>
            </a:r>
            <a:r>
              <a:rPr lang="zh-CN" altLang="en-US" sz="2200" b="1" smtClean="0"/>
              <a:t>管理</a:t>
            </a:r>
            <a:endParaRPr lang="en-US" altLang="zh-CN" sz="2200" b="1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504056" y="1418545"/>
            <a:ext cx="8244408" cy="22652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zh-CN" altLang="en-US" sz="2000" b="1" smtClean="0">
                <a:solidFill>
                  <a:srgbClr val="0070C0"/>
                </a:solidFill>
              </a:rPr>
              <a:t>服务的运</a:t>
            </a:r>
            <a:r>
              <a:rPr lang="zh-CN" altLang="en-US" sz="2000" b="1">
                <a:solidFill>
                  <a:srgbClr val="0070C0"/>
                </a:solidFill>
              </a:rPr>
              <a:t>行级别</a:t>
            </a:r>
            <a:r>
              <a:rPr lang="en-US" altLang="zh-CN" sz="2000" b="1">
                <a:solidFill>
                  <a:srgbClr val="0070C0"/>
                </a:solidFill>
              </a:rPr>
              <a:t>(runlevel)</a:t>
            </a:r>
            <a:r>
              <a:rPr lang="en-US" altLang="zh-CN" sz="2000" b="1" smtClean="0">
                <a:solidFill>
                  <a:srgbClr val="0070C0"/>
                </a:solidFill>
              </a:rPr>
              <a:t>:</a:t>
            </a:r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endParaRPr lang="en-US" altLang="zh-CN" sz="1600" smtClean="0"/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endParaRPr lang="en-US" altLang="zh-CN" sz="1600"/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endParaRPr lang="en-US" altLang="zh-CN" sz="1600" smtClean="0"/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endParaRPr lang="en-US" altLang="zh-CN" sz="1600"/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endParaRPr lang="en-US" altLang="zh-CN" sz="1600" smtClean="0"/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endParaRPr lang="en-US" altLang="zh-CN" sz="1600" smtClean="0"/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endParaRPr lang="en-US" altLang="zh-CN" sz="1600" smtClean="0"/>
          </a:p>
        </p:txBody>
      </p:sp>
      <p:sp>
        <p:nvSpPr>
          <p:cNvPr id="6" name="矩形 5"/>
          <p:cNvSpPr/>
          <p:nvPr/>
        </p:nvSpPr>
        <p:spPr>
          <a:xfrm>
            <a:off x="467544" y="1834762"/>
            <a:ext cx="8208912" cy="28469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i="1">
                <a:solidFill>
                  <a:srgbClr val="007C6A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查</a:t>
            </a:r>
            <a:r>
              <a:rPr lang="zh-CN" altLang="en-US" sz="2000" b="1" i="1" smtClean="0">
                <a:solidFill>
                  <a:srgbClr val="007C6A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看</a:t>
            </a:r>
            <a:r>
              <a:rPr lang="zh-CN" altLang="en-US" sz="2000" b="1" i="1">
                <a:solidFill>
                  <a:srgbClr val="007C6A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或</a:t>
            </a:r>
            <a:r>
              <a:rPr lang="zh-CN" altLang="en-US" sz="2000" b="1" i="1" smtClean="0">
                <a:solidFill>
                  <a:srgbClr val="007C6A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者修改默</a:t>
            </a:r>
            <a:r>
              <a:rPr lang="zh-CN" altLang="en-US" sz="2000" b="1" i="1" dirty="0">
                <a:solidFill>
                  <a:srgbClr val="007C6A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认级别：  </a:t>
            </a:r>
            <a:r>
              <a:rPr lang="en-US" altLang="zh-CN" sz="2000" b="1" i="1" dirty="0">
                <a:solidFill>
                  <a:srgbClr val="007C6A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vi </a:t>
            </a:r>
            <a:r>
              <a:rPr lang="en-US" altLang="zh-CN" sz="2000" b="1" i="1">
                <a:solidFill>
                  <a:srgbClr val="007C6A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/</a:t>
            </a:r>
            <a:r>
              <a:rPr lang="en-US" altLang="zh-CN" sz="2000" b="1" i="1" smtClean="0">
                <a:solidFill>
                  <a:srgbClr val="007C6A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etc/inittab </a:t>
            </a:r>
            <a:endParaRPr lang="zh-CN" altLang="en-US" sz="2000" b="1" i="1" dirty="0">
              <a:solidFill>
                <a:srgbClr val="007C6A"/>
              </a:solidFill>
            </a:endParaRPr>
          </a:p>
          <a:p>
            <a:r>
              <a:rPr lang="zh-CN" altLang="en-US" sz="1100" dirty="0">
                <a:solidFill>
                  <a:srgbClr val="007C6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1100" dirty="0">
              <a:solidFill>
                <a:srgbClr val="007C6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600" dirty="0">
                <a:solidFill>
                  <a:srgbClr val="007C6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Linux</a:t>
            </a:r>
            <a:r>
              <a:rPr lang="zh-CN" altLang="en-US" sz="1600" dirty="0">
                <a:solidFill>
                  <a:srgbClr val="007C6A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系统有</a:t>
            </a:r>
            <a:r>
              <a:rPr lang="en-US" altLang="zh-CN" sz="1600" dirty="0">
                <a:solidFill>
                  <a:srgbClr val="007C6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lang="zh-CN" altLang="en-US" sz="1600" dirty="0">
                <a:solidFill>
                  <a:srgbClr val="007C6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种</a:t>
            </a:r>
            <a:r>
              <a:rPr lang="zh-CN" altLang="en-US" sz="1600" dirty="0">
                <a:solidFill>
                  <a:srgbClr val="007C6A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运行级别</a:t>
            </a:r>
            <a:r>
              <a:rPr lang="en-US" altLang="zh-CN" sz="1600" dirty="0">
                <a:solidFill>
                  <a:srgbClr val="007C6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1600" dirty="0" err="1">
                <a:solidFill>
                  <a:srgbClr val="007C6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runlevel</a:t>
            </a:r>
            <a:r>
              <a:rPr lang="en-US" altLang="zh-CN" sz="1600" dirty="0">
                <a:solidFill>
                  <a:srgbClr val="007C6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1600" dirty="0">
                <a:solidFill>
                  <a:srgbClr val="007C6A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：</a:t>
            </a:r>
            <a:r>
              <a:rPr lang="zh-CN" altLang="en-US" sz="1600" b="1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常用的是级别</a:t>
            </a:r>
            <a:r>
              <a:rPr lang="en-US" altLang="zh-CN" sz="1600" b="1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3</a:t>
            </a:r>
            <a:r>
              <a:rPr lang="zh-CN" altLang="en-US" sz="1600" b="1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和</a:t>
            </a:r>
            <a:r>
              <a:rPr lang="en-US" altLang="zh-CN" sz="1600" b="1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5</a:t>
            </a:r>
            <a:endParaRPr lang="zh-CN" altLang="en-US" sz="16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b="1" dirty="0">
                <a:solidFill>
                  <a:srgbClr val="007C6A"/>
                </a:solidFill>
                <a:latin typeface="Arial" panose="020B0604020202020204" pitchFamily="34" charset="0"/>
              </a:rPr>
              <a:t>运行级别</a:t>
            </a:r>
            <a:r>
              <a:rPr lang="en-US" altLang="zh-CN" sz="1600" b="1" dirty="0">
                <a:solidFill>
                  <a:srgbClr val="007C6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sz="1600" b="1" dirty="0">
                <a:solidFill>
                  <a:srgbClr val="007C6A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：</a:t>
            </a:r>
            <a:r>
              <a:rPr lang="zh-CN" altLang="en-US" sz="1600" dirty="0">
                <a:solidFill>
                  <a:srgbClr val="007C6A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系统停机状态，系统默认运行级别不能设为</a:t>
            </a:r>
            <a:r>
              <a:rPr lang="en-US" altLang="zh-CN" sz="1600" dirty="0">
                <a:solidFill>
                  <a:srgbClr val="007C6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sz="1600" dirty="0">
                <a:solidFill>
                  <a:srgbClr val="007C6A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，否则不能正常启动</a:t>
            </a:r>
            <a:endParaRPr lang="zh-CN" altLang="en-US" sz="1600" dirty="0">
              <a:solidFill>
                <a:srgbClr val="007C6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b="1" dirty="0">
                <a:solidFill>
                  <a:srgbClr val="007C6A"/>
                </a:solidFill>
                <a:latin typeface="Arial" panose="020B0604020202020204" pitchFamily="34" charset="0"/>
              </a:rPr>
              <a:t>运行级别</a:t>
            </a:r>
            <a:r>
              <a:rPr lang="en-US" altLang="zh-CN" sz="1600" b="1" dirty="0">
                <a:solidFill>
                  <a:srgbClr val="007C6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600" b="1" dirty="0">
                <a:solidFill>
                  <a:srgbClr val="007C6A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：</a:t>
            </a:r>
            <a:r>
              <a:rPr lang="zh-CN" altLang="en-US" sz="1600" dirty="0">
                <a:solidFill>
                  <a:srgbClr val="007C6A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单用户工作状态，</a:t>
            </a:r>
            <a:r>
              <a:rPr lang="en-US" altLang="zh-CN" sz="1600" dirty="0">
                <a:solidFill>
                  <a:srgbClr val="007C6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root</a:t>
            </a:r>
            <a:r>
              <a:rPr lang="zh-CN" altLang="en-US" sz="1600" dirty="0">
                <a:solidFill>
                  <a:srgbClr val="007C6A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权限，用于系统维护，禁止远程登陆</a:t>
            </a:r>
            <a:endParaRPr lang="zh-CN" altLang="en-US" sz="1600" dirty="0">
              <a:solidFill>
                <a:srgbClr val="007C6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b="1" dirty="0">
                <a:solidFill>
                  <a:srgbClr val="007C6A"/>
                </a:solidFill>
                <a:latin typeface="Arial" panose="020B0604020202020204" pitchFamily="34" charset="0"/>
              </a:rPr>
              <a:t>运行级别</a:t>
            </a:r>
            <a:r>
              <a:rPr lang="en-US" altLang="zh-CN" sz="1600" b="1" dirty="0">
                <a:solidFill>
                  <a:srgbClr val="007C6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600" b="1" dirty="0">
                <a:solidFill>
                  <a:srgbClr val="007C6A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：</a:t>
            </a:r>
            <a:r>
              <a:rPr lang="zh-CN" altLang="en-US" sz="1600" dirty="0">
                <a:solidFill>
                  <a:srgbClr val="007C6A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多用户状态</a:t>
            </a:r>
            <a:r>
              <a:rPr lang="en-US" altLang="zh-CN" sz="1600" dirty="0">
                <a:solidFill>
                  <a:srgbClr val="007C6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1600" dirty="0">
                <a:solidFill>
                  <a:srgbClr val="007C6A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没有</a:t>
            </a:r>
            <a:r>
              <a:rPr lang="en-US" altLang="zh-CN" sz="1600" dirty="0">
                <a:solidFill>
                  <a:srgbClr val="007C6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NFS)</a:t>
            </a:r>
            <a:r>
              <a:rPr lang="zh-CN" altLang="en-US" sz="1600" dirty="0">
                <a:solidFill>
                  <a:srgbClr val="007C6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，不支持网络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b="1" dirty="0">
                <a:solidFill>
                  <a:srgbClr val="007C6A"/>
                </a:solidFill>
                <a:latin typeface="Arial" panose="020B0604020202020204" pitchFamily="34" charset="0"/>
              </a:rPr>
              <a:t>运行级别</a:t>
            </a:r>
            <a:r>
              <a:rPr lang="en-US" altLang="zh-CN" sz="1600" b="1" dirty="0">
                <a:solidFill>
                  <a:srgbClr val="007C6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600" b="1" dirty="0">
                <a:solidFill>
                  <a:srgbClr val="007C6A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：</a:t>
            </a:r>
            <a:r>
              <a:rPr lang="zh-CN" altLang="en-US" sz="1600" dirty="0">
                <a:solidFill>
                  <a:srgbClr val="007C6A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完全的多用户状态</a:t>
            </a:r>
            <a:r>
              <a:rPr lang="en-US" altLang="zh-CN" sz="1600" dirty="0">
                <a:solidFill>
                  <a:srgbClr val="007C6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1600" dirty="0">
                <a:solidFill>
                  <a:srgbClr val="007C6A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有</a:t>
            </a:r>
            <a:r>
              <a:rPr lang="en-US" altLang="zh-CN" sz="1600" dirty="0">
                <a:solidFill>
                  <a:srgbClr val="007C6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NFS)</a:t>
            </a:r>
            <a:r>
              <a:rPr lang="zh-CN" altLang="en-US" sz="1600" dirty="0">
                <a:solidFill>
                  <a:srgbClr val="007C6A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，登陆后进入控制台命令行模式</a:t>
            </a:r>
            <a:endParaRPr lang="zh-CN" altLang="en-US" sz="1600" dirty="0">
              <a:solidFill>
                <a:srgbClr val="007C6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b="1" dirty="0">
                <a:solidFill>
                  <a:srgbClr val="007C6A"/>
                </a:solidFill>
                <a:latin typeface="Arial" panose="020B0604020202020204" pitchFamily="34" charset="0"/>
              </a:rPr>
              <a:t>运行级别</a:t>
            </a:r>
            <a:r>
              <a:rPr lang="en-US" altLang="zh-CN" sz="1600" b="1" dirty="0">
                <a:solidFill>
                  <a:srgbClr val="007C6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1600" b="1" dirty="0">
                <a:solidFill>
                  <a:srgbClr val="007C6A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：</a:t>
            </a:r>
            <a:r>
              <a:rPr lang="zh-CN" altLang="en-US" sz="1600" dirty="0">
                <a:solidFill>
                  <a:srgbClr val="007C6A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系统未使用，保留</a:t>
            </a:r>
            <a:endParaRPr lang="zh-CN" altLang="en-US" sz="1600" dirty="0">
              <a:solidFill>
                <a:srgbClr val="007C6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b="1" dirty="0">
                <a:solidFill>
                  <a:srgbClr val="007C6A"/>
                </a:solidFill>
                <a:latin typeface="Arial" panose="020B0604020202020204" pitchFamily="34" charset="0"/>
              </a:rPr>
              <a:t>运行级别</a:t>
            </a:r>
            <a:r>
              <a:rPr lang="en-US" altLang="zh-CN" sz="1600" b="1" dirty="0">
                <a:solidFill>
                  <a:srgbClr val="007C6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1600" b="1" dirty="0">
                <a:solidFill>
                  <a:srgbClr val="007C6A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：</a:t>
            </a:r>
            <a:r>
              <a:rPr lang="en-US" altLang="zh-CN" sz="1600" dirty="0">
                <a:solidFill>
                  <a:srgbClr val="007C6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X11</a:t>
            </a:r>
            <a:r>
              <a:rPr lang="zh-CN" altLang="en-US" sz="1600" dirty="0">
                <a:solidFill>
                  <a:srgbClr val="007C6A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控制台，登陆后进入图形</a:t>
            </a:r>
            <a:r>
              <a:rPr lang="en-US" altLang="zh-CN" sz="1600" dirty="0">
                <a:solidFill>
                  <a:srgbClr val="007C6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GUI</a:t>
            </a:r>
            <a:r>
              <a:rPr lang="zh-CN" altLang="en-US" sz="1600" dirty="0">
                <a:solidFill>
                  <a:srgbClr val="007C6A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模式</a:t>
            </a:r>
            <a:endParaRPr lang="zh-CN" altLang="en-US" sz="1600" dirty="0">
              <a:solidFill>
                <a:srgbClr val="007C6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b="1" dirty="0">
                <a:solidFill>
                  <a:srgbClr val="007C6A"/>
                </a:solidFill>
                <a:latin typeface="Arial" panose="020B0604020202020204" pitchFamily="34" charset="0"/>
              </a:rPr>
              <a:t>运行级别</a:t>
            </a:r>
            <a:r>
              <a:rPr lang="en-US" altLang="zh-CN" sz="1600" b="1" dirty="0">
                <a:solidFill>
                  <a:srgbClr val="007C6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1600" b="1" dirty="0">
                <a:solidFill>
                  <a:srgbClr val="007C6A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：</a:t>
            </a:r>
            <a:r>
              <a:rPr lang="zh-CN" altLang="en-US" sz="1600" dirty="0">
                <a:solidFill>
                  <a:srgbClr val="007C6A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系统正常关闭并重启，默认运行级别不能设为</a:t>
            </a:r>
            <a:r>
              <a:rPr lang="en-US" altLang="zh-CN" sz="1600" dirty="0">
                <a:solidFill>
                  <a:srgbClr val="007C6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1600" dirty="0">
                <a:solidFill>
                  <a:srgbClr val="007C6A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，否则不能正常</a:t>
            </a:r>
            <a:r>
              <a:rPr lang="zh-CN" altLang="en-US" sz="1600">
                <a:solidFill>
                  <a:srgbClr val="007C6A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启</a:t>
            </a:r>
            <a:r>
              <a:rPr lang="zh-CN" altLang="en-US" sz="1600" smtClean="0">
                <a:solidFill>
                  <a:srgbClr val="007C6A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动</a:t>
            </a:r>
            <a:endParaRPr lang="en-US" altLang="zh-CN" sz="1600" smtClean="0">
              <a:solidFill>
                <a:srgbClr val="007C6A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r>
              <a:rPr lang="zh-CN" altLang="en-US" sz="2000" b="1" smtClean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开机的流程说明：</a:t>
            </a:r>
            <a:endParaRPr lang="en-US" altLang="zh-CN" sz="2000" b="1" dirty="0">
              <a:solidFill>
                <a:srgbClr val="0070C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92526" y="4830226"/>
            <a:ext cx="751082" cy="456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/>
              <a:t>开机</a:t>
            </a:r>
          </a:p>
        </p:txBody>
      </p:sp>
      <p:sp>
        <p:nvSpPr>
          <p:cNvPr id="8" name="矩形 7"/>
          <p:cNvSpPr/>
          <p:nvPr/>
        </p:nvSpPr>
        <p:spPr>
          <a:xfrm>
            <a:off x="1475656" y="4830226"/>
            <a:ext cx="751082" cy="456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/>
              <a:t>BIOS</a:t>
            </a:r>
            <a:endParaRPr lang="zh-CN" altLang="en-US" sz="1400" dirty="0"/>
          </a:p>
        </p:txBody>
      </p:sp>
      <p:sp>
        <p:nvSpPr>
          <p:cNvPr id="9" name="矩形 8"/>
          <p:cNvSpPr/>
          <p:nvPr/>
        </p:nvSpPr>
        <p:spPr>
          <a:xfrm>
            <a:off x="2699792" y="4830226"/>
            <a:ext cx="679074" cy="456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/>
              <a:t>/boot</a:t>
            </a:r>
            <a:endParaRPr lang="zh-CN" altLang="en-US" sz="1400" dirty="0"/>
          </a:p>
        </p:txBody>
      </p:sp>
      <p:sp>
        <p:nvSpPr>
          <p:cNvPr id="10" name="矩形 9"/>
          <p:cNvSpPr/>
          <p:nvPr/>
        </p:nvSpPr>
        <p:spPr>
          <a:xfrm>
            <a:off x="3995936" y="4837547"/>
            <a:ext cx="1008914" cy="456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err="1"/>
              <a:t>init</a:t>
            </a:r>
            <a:r>
              <a:rPr lang="zh-CN" altLang="en-US" sz="1400"/>
              <a:t>进</a:t>
            </a:r>
            <a:r>
              <a:rPr lang="zh-CN" altLang="en-US" sz="1400" smtClean="0"/>
              <a:t>程</a:t>
            </a:r>
            <a:r>
              <a:rPr lang="en-US" altLang="zh-CN" sz="1400" smtClean="0"/>
              <a:t>1</a:t>
            </a:r>
            <a:endParaRPr lang="zh-CN" altLang="en-US" sz="1400" dirty="0"/>
          </a:p>
        </p:txBody>
      </p:sp>
      <p:sp>
        <p:nvSpPr>
          <p:cNvPr id="11" name="矩形 10"/>
          <p:cNvSpPr/>
          <p:nvPr/>
        </p:nvSpPr>
        <p:spPr>
          <a:xfrm>
            <a:off x="5508104" y="4837547"/>
            <a:ext cx="998360" cy="456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/>
              <a:t>运行级别</a:t>
            </a:r>
          </a:p>
        </p:txBody>
      </p:sp>
      <p:sp>
        <p:nvSpPr>
          <p:cNvPr id="12" name="矩形 11"/>
          <p:cNvSpPr/>
          <p:nvPr/>
        </p:nvSpPr>
        <p:spPr>
          <a:xfrm>
            <a:off x="7020273" y="4830226"/>
            <a:ext cx="1879675" cy="4708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/>
              <a:t>运行级对应的服务</a:t>
            </a:r>
          </a:p>
        </p:txBody>
      </p:sp>
      <p:sp>
        <p:nvSpPr>
          <p:cNvPr id="13" name="右箭头 12"/>
          <p:cNvSpPr/>
          <p:nvPr/>
        </p:nvSpPr>
        <p:spPr>
          <a:xfrm>
            <a:off x="1137121" y="4927720"/>
            <a:ext cx="245122" cy="2944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右箭头 13"/>
          <p:cNvSpPr/>
          <p:nvPr/>
        </p:nvSpPr>
        <p:spPr>
          <a:xfrm>
            <a:off x="2339752" y="4918617"/>
            <a:ext cx="245122" cy="2944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右箭头 14"/>
          <p:cNvSpPr/>
          <p:nvPr/>
        </p:nvSpPr>
        <p:spPr>
          <a:xfrm>
            <a:off x="3563888" y="4934169"/>
            <a:ext cx="245122" cy="2944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右箭头 15"/>
          <p:cNvSpPr/>
          <p:nvPr/>
        </p:nvSpPr>
        <p:spPr>
          <a:xfrm>
            <a:off x="5148064" y="4911297"/>
            <a:ext cx="245122" cy="2944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右箭头 16"/>
          <p:cNvSpPr/>
          <p:nvPr/>
        </p:nvSpPr>
        <p:spPr>
          <a:xfrm rot="212162">
            <a:off x="6608452" y="4928987"/>
            <a:ext cx="331740" cy="2828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9"/>
          <p:cNvSpPr txBox="1">
            <a:spLocks noChangeArrowheads="1"/>
          </p:cNvSpPr>
          <p:nvPr/>
        </p:nvSpPr>
        <p:spPr bwMode="auto">
          <a:xfrm>
            <a:off x="467544" y="849719"/>
            <a:ext cx="7272338" cy="3970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2B2B2">
                    <a:alpha val="50195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l"/>
            </a:pPr>
            <a:r>
              <a:rPr lang="zh-CN" altLang="en-US" sz="2200" b="1" smtClean="0"/>
              <a:t>服务</a:t>
            </a:r>
            <a:r>
              <a:rPr lang="en-US" altLang="zh-CN" sz="2200" b="1" smtClean="0"/>
              <a:t>(service)</a:t>
            </a:r>
            <a:r>
              <a:rPr lang="zh-CN" altLang="en-US" sz="2200" b="1" smtClean="0"/>
              <a:t>管理</a:t>
            </a:r>
            <a:endParaRPr lang="en-US" altLang="zh-CN" sz="2200" b="1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504056" y="1418545"/>
            <a:ext cx="8244408" cy="17235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zh-CN" altLang="en-US" sz="2000" b="1" smtClean="0">
                <a:solidFill>
                  <a:srgbClr val="0070C0"/>
                </a:solidFill>
              </a:rPr>
              <a:t>一个思考题</a:t>
            </a:r>
            <a:endParaRPr lang="en-US" altLang="zh-CN" sz="2000" b="1" smtClean="0">
              <a:solidFill>
                <a:srgbClr val="0070C0"/>
              </a:solidFill>
            </a:endParaRPr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endParaRPr lang="en-US" altLang="zh-CN" sz="1600" smtClean="0"/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zh-CN" altLang="en-US" sz="1600" smtClean="0"/>
              <a:t>如果不小心将默认的运行级别设置成 </a:t>
            </a:r>
            <a:r>
              <a:rPr lang="en-US" altLang="zh-CN" sz="1600" smtClean="0"/>
              <a:t>0 </a:t>
            </a:r>
            <a:r>
              <a:rPr lang="zh-CN" altLang="en-US" sz="1600" smtClean="0"/>
              <a:t>或者 </a:t>
            </a:r>
            <a:r>
              <a:rPr lang="en-US" altLang="zh-CN" sz="1600"/>
              <a:t>7</a:t>
            </a:r>
            <a:r>
              <a:rPr lang="en-US" altLang="zh-CN" sz="1600" smtClean="0"/>
              <a:t> </a:t>
            </a:r>
            <a:r>
              <a:rPr lang="zh-CN" altLang="en-US" sz="1600" smtClean="0"/>
              <a:t>，怎么处理？</a:t>
            </a:r>
            <a:endParaRPr lang="en-US" altLang="zh-CN" sz="1600" smtClean="0"/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zh-CN" altLang="en-US" sz="1600"/>
              <a:t>进</a:t>
            </a:r>
            <a:r>
              <a:rPr lang="zh-CN" altLang="en-US" sz="1600" smtClean="0"/>
              <a:t>入单用户模式，修改成正常的即可。。。</a:t>
            </a:r>
            <a:endParaRPr lang="en-US" altLang="zh-CN" sz="1600"/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endParaRPr lang="en-US" altLang="zh-CN" sz="1600" smtClean="0"/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endParaRPr lang="en-US" altLang="zh-CN" sz="16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9"/>
          <p:cNvSpPr txBox="1">
            <a:spLocks noChangeArrowheads="1"/>
          </p:cNvSpPr>
          <p:nvPr/>
        </p:nvSpPr>
        <p:spPr bwMode="auto">
          <a:xfrm>
            <a:off x="467544" y="849719"/>
            <a:ext cx="7272338" cy="3970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2B2B2">
                    <a:alpha val="50195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l"/>
            </a:pPr>
            <a:r>
              <a:rPr lang="zh-CN" altLang="en-US" sz="2200" b="1" smtClean="0"/>
              <a:t>服务</a:t>
            </a:r>
            <a:r>
              <a:rPr lang="en-US" altLang="zh-CN" sz="2200" b="1" smtClean="0"/>
              <a:t>(service)</a:t>
            </a:r>
            <a:r>
              <a:rPr lang="zh-CN" altLang="en-US" sz="2200" b="1" smtClean="0"/>
              <a:t>管理</a:t>
            </a:r>
            <a:endParaRPr lang="en-US" altLang="zh-CN" sz="2200" b="1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504056" y="1418545"/>
            <a:ext cx="8244408" cy="19943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en-US" altLang="zh-CN" sz="2000" b="1" smtClean="0">
                <a:solidFill>
                  <a:srgbClr val="0070C0"/>
                </a:solidFill>
              </a:rPr>
              <a:t>chkconfig</a:t>
            </a:r>
            <a:r>
              <a:rPr lang="zh-CN" altLang="en-US" sz="2000" b="1" smtClean="0">
                <a:solidFill>
                  <a:srgbClr val="0070C0"/>
                </a:solidFill>
              </a:rPr>
              <a:t>指令</a:t>
            </a:r>
            <a:endParaRPr lang="en-US" altLang="zh-CN" b="1" smtClean="0"/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endParaRPr lang="en-US" altLang="zh-CN" sz="1600"/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endParaRPr lang="en-US" altLang="zh-CN" sz="1600" smtClean="0"/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endParaRPr lang="en-US" altLang="zh-CN" sz="1600"/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endParaRPr lang="en-US" altLang="zh-CN" sz="1600" smtClean="0"/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endParaRPr lang="en-US" altLang="zh-CN" sz="1600" smtClean="0"/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endParaRPr lang="en-US" altLang="zh-CN" sz="1600" smtClean="0"/>
          </a:p>
        </p:txBody>
      </p:sp>
      <p:sp>
        <p:nvSpPr>
          <p:cNvPr id="6" name="矩形 5"/>
          <p:cNvSpPr/>
          <p:nvPr/>
        </p:nvSpPr>
        <p:spPr>
          <a:xfrm>
            <a:off x="467544" y="1834761"/>
            <a:ext cx="8208912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600" b="1" dirty="0"/>
              <a:t>介绍</a:t>
            </a:r>
            <a:endParaRPr lang="en-US" altLang="zh-CN" sz="1600" b="1" dirty="0"/>
          </a:p>
          <a:p>
            <a:pPr lvl="1">
              <a:lnSpc>
                <a:spcPct val="120000"/>
              </a:lnSpc>
            </a:pPr>
            <a:r>
              <a:rPr lang="zh-CN" altLang="en-US" sz="1600" b="1" dirty="0" smtClean="0"/>
              <a:t>通</a:t>
            </a:r>
            <a:r>
              <a:rPr lang="zh-CN" altLang="en-US" sz="1600" b="1" dirty="0"/>
              <a:t>过</a:t>
            </a:r>
            <a:r>
              <a:rPr lang="en-US" altLang="zh-CN" sz="1600" b="1" dirty="0"/>
              <a:t>chkconfig </a:t>
            </a:r>
            <a:r>
              <a:rPr lang="zh-CN" altLang="en-US" sz="1600" b="1" dirty="0"/>
              <a:t>命</a:t>
            </a:r>
            <a:r>
              <a:rPr lang="zh-CN" altLang="en-US" sz="1600" b="1" dirty="0" smtClean="0"/>
              <a:t>令可以给每个服务的各个运行级别设</a:t>
            </a:r>
            <a:r>
              <a:rPr lang="zh-CN" altLang="en-US" sz="1600" b="1" dirty="0"/>
              <a:t>置自启</a:t>
            </a:r>
            <a:r>
              <a:rPr lang="zh-CN" altLang="en-US" sz="1600" b="1" dirty="0" smtClean="0"/>
              <a:t>动</a:t>
            </a:r>
            <a:r>
              <a:rPr lang="en-US" altLang="zh-CN" sz="1600" b="1" dirty="0" smtClean="0"/>
              <a:t>/</a:t>
            </a:r>
            <a:r>
              <a:rPr lang="zh-CN" altLang="en-US" sz="1600" b="1" dirty="0" smtClean="0"/>
              <a:t>关闭</a:t>
            </a:r>
            <a:endParaRPr lang="en-US" altLang="zh-CN" sz="1600" b="1" dirty="0" smtClean="0"/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600" b="1" dirty="0"/>
              <a:t>基</a:t>
            </a:r>
            <a:r>
              <a:rPr lang="zh-CN" altLang="en-US" sz="1600" b="1" dirty="0" smtClean="0"/>
              <a:t>本语法</a:t>
            </a:r>
            <a:endParaRPr lang="en-US" altLang="zh-CN" sz="1600" b="1" dirty="0"/>
          </a:p>
          <a:p>
            <a:pPr lvl="1">
              <a:lnSpc>
                <a:spcPct val="120000"/>
              </a:lnSpc>
            </a:pPr>
            <a:r>
              <a:rPr lang="en-US" altLang="zh-CN" sz="1600" b="1" dirty="0"/>
              <a:t> </a:t>
            </a:r>
            <a:r>
              <a:rPr lang="en-US" altLang="zh-CN" sz="1600" b="1" dirty="0" smtClean="0"/>
              <a:t>1) </a:t>
            </a:r>
            <a:r>
              <a:rPr lang="zh-CN" altLang="en-US" sz="1600" b="1" dirty="0" smtClean="0"/>
              <a:t>查</a:t>
            </a:r>
            <a:r>
              <a:rPr lang="zh-CN" altLang="en-US" sz="1600" b="1" dirty="0"/>
              <a:t>看服务 </a:t>
            </a:r>
            <a:r>
              <a:rPr lang="en-US" altLang="zh-CN" sz="1600" b="1" dirty="0"/>
              <a:t>chkconfig </a:t>
            </a:r>
            <a:r>
              <a:rPr lang="en-US" altLang="zh-CN" sz="1600" b="1" dirty="0" smtClean="0"/>
              <a:t>    </a:t>
            </a:r>
            <a:r>
              <a:rPr lang="en-US" altLang="zh-CN" sz="1600" b="1" dirty="0"/>
              <a:t>--list|grep  </a:t>
            </a:r>
            <a:r>
              <a:rPr lang="en-US" altLang="zh-CN" sz="1600" b="1" dirty="0" smtClean="0"/>
              <a:t>xxx  </a:t>
            </a:r>
            <a:endParaRPr lang="en-US" altLang="zh-CN" sz="1600" b="1" dirty="0"/>
          </a:p>
          <a:p>
            <a:pPr lvl="1">
              <a:lnSpc>
                <a:spcPct val="120000"/>
              </a:lnSpc>
            </a:pPr>
            <a:r>
              <a:rPr lang="en-US" altLang="zh-CN" sz="1600" b="1" dirty="0" smtClean="0"/>
              <a:t> 2) chkconfig   </a:t>
            </a:r>
            <a:r>
              <a:rPr lang="zh-CN" altLang="en-US" sz="1600" b="1" dirty="0" smtClean="0"/>
              <a:t>服务名</a:t>
            </a:r>
            <a:r>
              <a:rPr lang="en-US" altLang="zh-CN" sz="1600" b="1" dirty="0" smtClean="0"/>
              <a:t>   </a:t>
            </a:r>
            <a:r>
              <a:rPr lang="en-US" altLang="zh-CN" sz="1600" b="1" dirty="0"/>
              <a:t>--</a:t>
            </a:r>
            <a:r>
              <a:rPr lang="en-US" altLang="zh-CN" sz="1600" b="1" dirty="0" smtClean="0"/>
              <a:t>list </a:t>
            </a:r>
          </a:p>
          <a:p>
            <a:pPr lvl="1">
              <a:lnSpc>
                <a:spcPct val="120000"/>
              </a:lnSpc>
            </a:pPr>
            <a:r>
              <a:rPr lang="en-US" altLang="zh-CN" sz="1600" b="1" dirty="0"/>
              <a:t> 3</a:t>
            </a:r>
            <a:r>
              <a:rPr lang="en-US" altLang="zh-CN" sz="1600" b="1" dirty="0" smtClean="0"/>
              <a:t>)  </a:t>
            </a:r>
            <a:r>
              <a:rPr lang="en-US" altLang="zh-CN" sz="1600" dirty="0" smtClean="0"/>
              <a:t>chkconfig   </a:t>
            </a:r>
            <a:r>
              <a:rPr lang="en-US" altLang="zh-CN" sz="1600" dirty="0"/>
              <a:t>--level  5   </a:t>
            </a:r>
            <a:r>
              <a:rPr lang="zh-CN" altLang="en-US" sz="1600" dirty="0"/>
              <a:t>服务名   </a:t>
            </a:r>
            <a:r>
              <a:rPr lang="en-US" altLang="zh-CN" sz="1600" dirty="0" smtClean="0"/>
              <a:t>on/off  </a:t>
            </a:r>
            <a:r>
              <a:rPr lang="en-US" altLang="zh-CN" sz="1600" dirty="0" smtClean="0"/>
              <a:t> [</a:t>
            </a:r>
            <a:r>
              <a:rPr lang="zh-CN" altLang="en-US" sz="1600" dirty="0" smtClean="0"/>
              <a:t>可以指定某个服务，某各个运行级别，开启或关闭</a:t>
            </a:r>
            <a:r>
              <a:rPr lang="en-US" altLang="zh-CN" sz="1600" dirty="0" smtClean="0"/>
              <a:t>]</a:t>
            </a:r>
            <a:endParaRPr lang="en-US" altLang="zh-CN" sz="1600" dirty="0" smtClean="0"/>
          </a:p>
          <a:p>
            <a:pPr lvl="1">
              <a:lnSpc>
                <a:spcPct val="120000"/>
              </a:lnSpc>
            </a:pPr>
            <a:r>
              <a:rPr lang="en-US" altLang="zh-CN" sz="1600" dirty="0" smtClean="0"/>
              <a:t>sshd </a:t>
            </a:r>
            <a:r>
              <a:rPr lang="zh-CN" altLang="en-US" sz="1600" dirty="0" smtClean="0"/>
              <a:t>服务在 </a:t>
            </a:r>
            <a:r>
              <a:rPr lang="en-US" altLang="zh-CN" sz="1600" dirty="0" smtClean="0"/>
              <a:t>1 </a:t>
            </a:r>
            <a:r>
              <a:rPr lang="zh-CN" altLang="en-US" sz="1600" dirty="0" smtClean="0"/>
              <a:t>运行级别 </a:t>
            </a:r>
            <a:r>
              <a:rPr lang="en-US" altLang="zh-CN" sz="1600" dirty="0" smtClean="0"/>
              <a:t>off</a:t>
            </a:r>
          </a:p>
          <a:p>
            <a:pPr lvl="1">
              <a:lnSpc>
                <a:spcPct val="120000"/>
              </a:lnSpc>
            </a:pPr>
            <a:r>
              <a:rPr lang="en-US" altLang="zh-CN" sz="1600" dirty="0" smtClean="0"/>
              <a:t>Chkconfig –level 1 sshd off/on</a:t>
            </a:r>
            <a:endParaRPr lang="en-US" altLang="zh-CN" sz="1600" dirty="0" smtClean="0"/>
          </a:p>
          <a:p>
            <a:pPr lvl="1">
              <a:lnSpc>
                <a:spcPct val="120000"/>
              </a:lnSpc>
            </a:pPr>
            <a:r>
              <a:rPr lang="en-US" altLang="zh-CN" sz="1600" dirty="0"/>
              <a:t> </a:t>
            </a:r>
            <a:r>
              <a:rPr lang="en-US" altLang="zh-CN" sz="1600" dirty="0" smtClean="0"/>
              <a:t>4)  chkconfig     </a:t>
            </a:r>
            <a:r>
              <a:rPr lang="zh-CN" altLang="en-US" sz="1600" dirty="0" smtClean="0"/>
              <a:t>服务名 </a:t>
            </a:r>
            <a:r>
              <a:rPr lang="en-US" altLang="zh-CN" sz="1600" dirty="0" smtClean="0"/>
              <a:t>on/off  </a:t>
            </a:r>
          </a:p>
          <a:p>
            <a:r>
              <a:rPr lang="en-US" altLang="zh-CN" sz="1600" dirty="0" smtClean="0">
                <a:solidFill>
                  <a:srgbClr val="007C6A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         iptables </a:t>
            </a:r>
            <a:r>
              <a:rPr lang="zh-CN" altLang="en-US" sz="1600" dirty="0" smtClean="0">
                <a:solidFill>
                  <a:srgbClr val="007C6A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彻底关</a:t>
            </a:r>
            <a:r>
              <a:rPr lang="zh-CN" altLang="en-US" sz="1600" dirty="0" smtClean="0">
                <a:solidFill>
                  <a:srgbClr val="007C6A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闭 </a:t>
            </a:r>
            <a:endParaRPr lang="en-US" altLang="zh-CN" sz="1600" dirty="0" smtClean="0">
              <a:solidFill>
                <a:srgbClr val="007C6A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r>
              <a:rPr lang="en-US" altLang="zh-CN" sz="1600" dirty="0">
                <a:solidFill>
                  <a:srgbClr val="007C6A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 </a:t>
            </a:r>
            <a:r>
              <a:rPr lang="en-US" altLang="zh-CN" sz="1600" dirty="0" smtClean="0">
                <a:solidFill>
                  <a:srgbClr val="007C6A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       chkconfig  iptables </a:t>
            </a:r>
            <a:r>
              <a:rPr lang="en-US" altLang="zh-CN" sz="1600" dirty="0" smtClean="0">
                <a:solidFill>
                  <a:srgbClr val="007C6A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off  [</a:t>
            </a:r>
            <a:r>
              <a:rPr lang="zh-CN" altLang="en-US" sz="1600" dirty="0" smtClean="0">
                <a:solidFill>
                  <a:srgbClr val="007C6A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不管是哪个级别都关闭</a:t>
            </a:r>
            <a:r>
              <a:rPr lang="en-US" altLang="zh-CN" sz="1600" dirty="0" smtClean="0">
                <a:solidFill>
                  <a:srgbClr val="007C6A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]</a:t>
            </a:r>
            <a:endParaRPr lang="en-US" altLang="zh-CN" sz="1600" dirty="0" smtClean="0">
              <a:solidFill>
                <a:srgbClr val="007C6A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9"/>
          <p:cNvSpPr txBox="1">
            <a:spLocks noChangeArrowheads="1"/>
          </p:cNvSpPr>
          <p:nvPr/>
        </p:nvSpPr>
        <p:spPr bwMode="auto">
          <a:xfrm>
            <a:off x="467544" y="849719"/>
            <a:ext cx="7272338" cy="3970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2B2B2">
                    <a:alpha val="50195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l"/>
            </a:pPr>
            <a:r>
              <a:rPr lang="zh-CN" altLang="en-US" sz="2200" b="1" dirty="0" smtClean="0"/>
              <a:t>安装</a:t>
            </a:r>
            <a:r>
              <a:rPr lang="en-US" altLang="zh-CN" sz="2200" b="1" dirty="0" smtClean="0"/>
              <a:t>vm</a:t>
            </a:r>
            <a:r>
              <a:rPr lang="zh-CN" altLang="en-US" sz="2200" b="1" dirty="0" smtClean="0"/>
              <a:t>和</a:t>
            </a:r>
            <a:r>
              <a:rPr lang="en-US" altLang="zh-CN" sz="2200" b="1" dirty="0" smtClean="0"/>
              <a:t>Centos</a:t>
            </a:r>
            <a:endParaRPr lang="en-US" altLang="zh-CN" sz="2200" b="1" dirty="0"/>
          </a:p>
        </p:txBody>
      </p:sp>
      <p:sp>
        <p:nvSpPr>
          <p:cNvPr id="6" name="Text Box 9"/>
          <p:cNvSpPr txBox="1">
            <a:spLocks noChangeArrowheads="1"/>
          </p:cNvSpPr>
          <p:nvPr/>
        </p:nvSpPr>
        <p:spPr bwMode="auto">
          <a:xfrm>
            <a:off x="359348" y="1550194"/>
            <a:ext cx="8461127" cy="1532727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None/>
              <a:defRPr/>
            </a:pPr>
            <a:r>
              <a:rPr lang="en-US" altLang="zh-CN" sz="2200" b="1" smtClean="0">
                <a:solidFill>
                  <a:srgbClr val="0070C0"/>
                </a:solidFill>
              </a:rPr>
              <a:t>CentOS</a:t>
            </a:r>
            <a:r>
              <a:rPr lang="zh-CN" altLang="en-US" sz="2200" b="1" smtClean="0">
                <a:solidFill>
                  <a:srgbClr val="0070C0"/>
                </a:solidFill>
              </a:rPr>
              <a:t>安装的步骤</a:t>
            </a:r>
            <a:endParaRPr lang="en-US" altLang="zh-CN" sz="2200" b="1">
              <a:solidFill>
                <a:srgbClr val="0070C0"/>
              </a:solidFill>
            </a:endParaRP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None/>
              <a:defRPr/>
            </a:pPr>
            <a:endParaRPr lang="en-US" altLang="zh-CN" sz="1800" smtClean="0"/>
          </a:p>
          <a:p>
            <a:r>
              <a:rPr lang="en-US" altLang="zh-CN" sz="1800" b="1" smtClean="0">
                <a:solidFill>
                  <a:srgbClr val="FF0000"/>
                </a:solidFill>
                <a:latin typeface="+mn-ea"/>
              </a:rPr>
              <a:t>3) </a:t>
            </a:r>
            <a:r>
              <a:rPr lang="zh-CN" altLang="en-US" sz="1800" b="1" smtClean="0">
                <a:solidFill>
                  <a:srgbClr val="FF0000"/>
                </a:solidFill>
                <a:latin typeface="+mn-ea"/>
              </a:rPr>
              <a:t>安装成功后的界面</a:t>
            </a:r>
            <a:endParaRPr lang="en-US" altLang="zh-CN" sz="1800" b="1">
              <a:solidFill>
                <a:srgbClr val="FF0000"/>
              </a:solidFill>
              <a:latin typeface="+mn-ea"/>
            </a:endParaRPr>
          </a:p>
          <a:p>
            <a:pPr marL="457200" indent="-457200">
              <a:buFont typeface="+mj-lt"/>
              <a:buAutoNum type="arabicPeriod" startAt="5"/>
            </a:pPr>
            <a:endParaRPr lang="en-US" altLang="zh-CN" sz="1800">
              <a:solidFill>
                <a:srgbClr val="007C6A"/>
              </a:solidFill>
              <a:latin typeface="+mn-ea"/>
            </a:endParaRPr>
          </a:p>
          <a:p>
            <a:endParaRPr lang="en-US" altLang="zh-CN" sz="1800" smtClean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729658"/>
            <a:ext cx="4896544" cy="27020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9"/>
          <p:cNvSpPr txBox="1">
            <a:spLocks noChangeArrowheads="1"/>
          </p:cNvSpPr>
          <p:nvPr/>
        </p:nvSpPr>
        <p:spPr bwMode="auto">
          <a:xfrm>
            <a:off x="467544" y="849719"/>
            <a:ext cx="7272338" cy="3970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2B2B2">
                    <a:alpha val="50195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l"/>
            </a:pPr>
            <a:r>
              <a:rPr lang="zh-CN" altLang="en-US" sz="2200" b="1" smtClean="0"/>
              <a:t>服务</a:t>
            </a:r>
            <a:r>
              <a:rPr lang="en-US" altLang="zh-CN" sz="2200" b="1" smtClean="0"/>
              <a:t>(service)</a:t>
            </a:r>
            <a:r>
              <a:rPr lang="zh-CN" altLang="en-US" sz="2200" b="1" smtClean="0"/>
              <a:t>管理</a:t>
            </a:r>
            <a:endParaRPr lang="en-US" altLang="zh-CN" sz="2200" b="1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570902" y="1251470"/>
            <a:ext cx="8244408" cy="19943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en-US" altLang="zh-CN" sz="2000" b="1" smtClean="0">
                <a:solidFill>
                  <a:srgbClr val="0070C0"/>
                </a:solidFill>
              </a:rPr>
              <a:t>chkconfig</a:t>
            </a:r>
            <a:r>
              <a:rPr lang="zh-CN" altLang="en-US" sz="2000" b="1" smtClean="0">
                <a:solidFill>
                  <a:srgbClr val="0070C0"/>
                </a:solidFill>
              </a:rPr>
              <a:t>指令</a:t>
            </a:r>
            <a:endParaRPr lang="en-US" altLang="zh-CN" b="1" smtClean="0"/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endParaRPr lang="en-US" altLang="zh-CN" sz="1600"/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endParaRPr lang="en-US" altLang="zh-CN" sz="1600" smtClean="0"/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endParaRPr lang="en-US" altLang="zh-CN" sz="1600"/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endParaRPr lang="en-US" altLang="zh-CN" sz="1600" smtClean="0"/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endParaRPr lang="en-US" altLang="zh-CN" sz="1600" smtClean="0"/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endParaRPr lang="en-US" altLang="zh-CN" sz="1600" smtClean="0"/>
          </a:p>
        </p:txBody>
      </p:sp>
      <p:sp>
        <p:nvSpPr>
          <p:cNvPr id="6" name="矩形 5"/>
          <p:cNvSpPr/>
          <p:nvPr/>
        </p:nvSpPr>
        <p:spPr>
          <a:xfrm>
            <a:off x="602122" y="1595170"/>
            <a:ext cx="8208912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zh-CN" sz="1600" dirty="0" smtClean="0">
              <a:solidFill>
                <a:srgbClr val="007C6A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zh-CN" altLang="en-US" sz="1600" b="1" i="1" dirty="0">
                <a:latin typeface="Arial" panose="020B0604020202020204" pitchFamily="34" charset="0"/>
                <a:ea typeface="微软雅黑" panose="020B0503020204020204" pitchFamily="34" charset="-122"/>
              </a:rPr>
              <a:t>应</a:t>
            </a:r>
            <a:r>
              <a:rPr lang="zh-CN" altLang="en-US" sz="1600" b="1" i="1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用实例</a:t>
            </a:r>
            <a:r>
              <a:rPr lang="zh-CN" altLang="en-US" sz="1600" b="1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：</a:t>
            </a:r>
            <a:endParaRPr lang="en-US" altLang="zh-CN" sz="1600" b="1" dirty="0" smtClean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r>
              <a:rPr lang="en-US" altLang="zh-CN" sz="1600" b="1" dirty="0">
                <a:latin typeface="Arial" panose="020B0604020202020204" pitchFamily="34" charset="0"/>
                <a:ea typeface="微软雅黑" panose="020B0503020204020204" pitchFamily="34" charset="-122"/>
              </a:rPr>
              <a:t> </a:t>
            </a:r>
            <a:r>
              <a:rPr lang="en-US" altLang="zh-CN" sz="1600" b="1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1) </a:t>
            </a:r>
            <a:r>
              <a:rPr lang="zh-CN" altLang="en-US" sz="1600" b="1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案例</a:t>
            </a:r>
            <a:r>
              <a:rPr lang="en-US" altLang="zh-CN" sz="1600" b="1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1</a:t>
            </a:r>
            <a:r>
              <a:rPr lang="zh-CN" altLang="en-US" sz="1600" b="1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： 请显示当前系统</a:t>
            </a:r>
            <a:r>
              <a:rPr lang="zh-CN" altLang="en-US" sz="1600" b="1" dirty="0" smtClean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所有服务</a:t>
            </a:r>
            <a:r>
              <a:rPr lang="zh-CN" altLang="en-US" sz="1600" b="1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的各个运行级别的运行状态</a:t>
            </a:r>
            <a:r>
              <a:rPr lang="en-US" altLang="zh-CN" sz="1600" b="1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 </a:t>
            </a:r>
            <a:r>
              <a:rPr lang="en-US" altLang="zh-CN" sz="1600" b="1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/>
            </a:r>
            <a:br>
              <a:rPr lang="en-US" altLang="zh-CN" sz="1600" b="1" dirty="0" smtClean="0">
                <a:latin typeface="Arial" panose="020B0604020202020204" pitchFamily="34" charset="0"/>
                <a:ea typeface="微软雅黑" panose="020B0503020204020204" pitchFamily="34" charset="-122"/>
              </a:rPr>
            </a:br>
            <a:r>
              <a:rPr lang="en-US" altLang="zh-CN" sz="1600" b="1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chkconfig --list</a:t>
            </a:r>
            <a:endParaRPr lang="en-US" altLang="zh-CN" sz="1600" b="1" dirty="0" smtClean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r>
              <a:rPr lang="en-US" altLang="zh-CN" sz="1600" b="1" dirty="0">
                <a:latin typeface="Arial" panose="020B0604020202020204" pitchFamily="34" charset="0"/>
                <a:ea typeface="微软雅黑" panose="020B0503020204020204" pitchFamily="34" charset="-122"/>
              </a:rPr>
              <a:t> </a:t>
            </a:r>
            <a:r>
              <a:rPr lang="en-US" altLang="zh-CN" sz="1600" b="1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2) </a:t>
            </a:r>
            <a:r>
              <a:rPr lang="zh-CN" altLang="en-US" sz="1600" b="1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案例</a:t>
            </a:r>
            <a:r>
              <a:rPr lang="en-US" altLang="zh-CN" sz="1600" b="1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2 </a:t>
            </a:r>
            <a:r>
              <a:rPr lang="zh-CN" altLang="en-US" sz="1600" b="1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：请查看</a:t>
            </a:r>
            <a:r>
              <a:rPr lang="en-US" altLang="zh-CN" sz="1600" b="1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sshd</a:t>
            </a:r>
            <a:r>
              <a:rPr lang="zh-CN" altLang="en-US" sz="1600" b="1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服务的运行状态</a:t>
            </a:r>
            <a:endParaRPr lang="en-US" altLang="zh-CN" sz="1600" b="1" dirty="0" smtClean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r>
              <a:rPr lang="en-US" altLang="zh-CN" sz="1600" b="1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Chkconfig sshd –list </a:t>
            </a:r>
            <a:r>
              <a:rPr lang="zh-CN" altLang="en-US" sz="1600" b="1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或者 </a:t>
            </a:r>
            <a:r>
              <a:rPr lang="en-US" altLang="zh-CN" sz="1600" b="1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chkconfig –list | grep sshd</a:t>
            </a:r>
            <a:endParaRPr lang="en-US" altLang="zh-CN" sz="1600" b="1" dirty="0" smtClean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r>
              <a:rPr lang="en-US" altLang="zh-CN" sz="1600" dirty="0" smtClean="0">
                <a:solidFill>
                  <a:srgbClr val="007C6A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 </a:t>
            </a:r>
            <a:r>
              <a:rPr lang="en-US" altLang="zh-CN" sz="1600" dirty="0">
                <a:solidFill>
                  <a:srgbClr val="007C6A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3</a:t>
            </a:r>
            <a:r>
              <a:rPr lang="en-US" altLang="zh-CN" sz="1600" dirty="0" smtClean="0">
                <a:solidFill>
                  <a:srgbClr val="007C6A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) </a:t>
            </a:r>
            <a:r>
              <a:rPr lang="zh-CN" altLang="en-US" sz="1600" dirty="0" smtClean="0">
                <a:solidFill>
                  <a:srgbClr val="007C6A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案例</a:t>
            </a:r>
            <a:r>
              <a:rPr lang="en-US" altLang="zh-CN" sz="1600" dirty="0" smtClean="0">
                <a:solidFill>
                  <a:srgbClr val="007C6A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3</a:t>
            </a:r>
            <a:r>
              <a:rPr lang="zh-CN" altLang="en-US" sz="1600" dirty="0" smtClean="0">
                <a:solidFill>
                  <a:srgbClr val="007C6A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： 将</a:t>
            </a:r>
            <a:r>
              <a:rPr lang="en-US" altLang="zh-CN" sz="1600" dirty="0" smtClean="0">
                <a:solidFill>
                  <a:srgbClr val="007C6A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sshd </a:t>
            </a:r>
            <a:r>
              <a:rPr lang="zh-CN" altLang="en-US" sz="1600" dirty="0" smtClean="0">
                <a:solidFill>
                  <a:srgbClr val="007C6A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服务在运行级别</a:t>
            </a:r>
            <a:r>
              <a:rPr lang="en-US" altLang="zh-CN" sz="1600" dirty="0" smtClean="0">
                <a:solidFill>
                  <a:srgbClr val="007C6A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5</a:t>
            </a:r>
            <a:r>
              <a:rPr lang="zh-CN" altLang="en-US" sz="1600" dirty="0" smtClean="0">
                <a:solidFill>
                  <a:srgbClr val="007C6A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下设置为不自动启动，看看有什么效果？</a:t>
            </a:r>
            <a:endParaRPr lang="en-US" altLang="zh-CN" sz="1600" dirty="0" smtClean="0">
              <a:solidFill>
                <a:srgbClr val="007C6A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r>
              <a:rPr lang="en-US" altLang="zh-CN" sz="1600" dirty="0" smtClean="0">
                <a:solidFill>
                  <a:srgbClr val="007C6A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Chkconfig –level 5 sshd off</a:t>
            </a:r>
            <a:endParaRPr lang="en-US" altLang="zh-CN" sz="1600" dirty="0" smtClean="0">
              <a:solidFill>
                <a:srgbClr val="007C6A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r>
              <a:rPr lang="en-US" altLang="zh-CN" sz="1600" dirty="0">
                <a:solidFill>
                  <a:srgbClr val="007C6A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 </a:t>
            </a:r>
            <a:r>
              <a:rPr lang="en-US" altLang="zh-CN" sz="1600" dirty="0" smtClean="0">
                <a:solidFill>
                  <a:srgbClr val="007C6A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4) </a:t>
            </a:r>
            <a:r>
              <a:rPr lang="zh-CN" altLang="en-US" sz="1600" dirty="0" smtClean="0">
                <a:solidFill>
                  <a:srgbClr val="007C6A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案例</a:t>
            </a:r>
            <a:r>
              <a:rPr lang="en-US" altLang="zh-CN" sz="1600" dirty="0" smtClean="0">
                <a:solidFill>
                  <a:srgbClr val="007C6A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4</a:t>
            </a:r>
            <a:r>
              <a:rPr lang="zh-CN" altLang="en-US" sz="1600" dirty="0" smtClean="0">
                <a:solidFill>
                  <a:srgbClr val="007C6A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： 当运行级别为</a:t>
            </a:r>
            <a:r>
              <a:rPr lang="en-US" altLang="zh-CN" sz="1600" dirty="0" smtClean="0">
                <a:solidFill>
                  <a:srgbClr val="007C6A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5</a:t>
            </a:r>
            <a:r>
              <a:rPr lang="zh-CN" altLang="en-US" sz="1600" dirty="0" smtClean="0">
                <a:solidFill>
                  <a:srgbClr val="007C6A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时，关闭防火墙。</a:t>
            </a:r>
            <a:endParaRPr lang="en-US" altLang="zh-CN" sz="1600" dirty="0" smtClean="0">
              <a:solidFill>
                <a:srgbClr val="007C6A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r>
              <a:rPr lang="en-US" altLang="zh-CN" sz="1600" dirty="0" smtClean="0">
                <a:solidFill>
                  <a:srgbClr val="007C6A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Chkconfig –level 5 iptables off</a:t>
            </a:r>
            <a:endParaRPr lang="en-US" altLang="zh-CN" sz="1600" dirty="0" smtClean="0">
              <a:solidFill>
                <a:srgbClr val="007C6A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r>
              <a:rPr lang="en-US" altLang="zh-CN" sz="1600" dirty="0">
                <a:solidFill>
                  <a:srgbClr val="007C6A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 </a:t>
            </a:r>
            <a:r>
              <a:rPr lang="en-US" altLang="zh-CN" sz="1600" dirty="0" smtClean="0">
                <a:solidFill>
                  <a:srgbClr val="007C6A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5) </a:t>
            </a:r>
            <a:r>
              <a:rPr lang="zh-CN" altLang="en-US" sz="1600" dirty="0" smtClean="0">
                <a:solidFill>
                  <a:srgbClr val="007C6A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案例</a:t>
            </a:r>
            <a:r>
              <a:rPr lang="en-US" altLang="zh-CN" sz="1600" dirty="0" smtClean="0">
                <a:solidFill>
                  <a:srgbClr val="007C6A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5</a:t>
            </a:r>
            <a:r>
              <a:rPr lang="zh-CN" altLang="en-US" sz="1600" dirty="0" smtClean="0">
                <a:solidFill>
                  <a:srgbClr val="007C6A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： 在所有运行级别下，关闭防火墙</a:t>
            </a:r>
            <a:endParaRPr lang="en-US" altLang="zh-CN" sz="1600" dirty="0" smtClean="0">
              <a:solidFill>
                <a:srgbClr val="007C6A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r>
              <a:rPr lang="en-US" altLang="zh-CN" sz="1600" dirty="0" smtClean="0">
                <a:solidFill>
                  <a:srgbClr val="007C6A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Chkconfig iptables off</a:t>
            </a:r>
            <a:endParaRPr lang="en-US" altLang="zh-CN" sz="1600" dirty="0" smtClean="0">
              <a:solidFill>
                <a:srgbClr val="007C6A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r>
              <a:rPr lang="en-US" altLang="zh-CN" sz="1600" dirty="0">
                <a:solidFill>
                  <a:srgbClr val="007C6A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 </a:t>
            </a:r>
            <a:r>
              <a:rPr lang="en-US" altLang="zh-CN" sz="1600" dirty="0" smtClean="0">
                <a:solidFill>
                  <a:srgbClr val="007C6A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6) </a:t>
            </a:r>
            <a:r>
              <a:rPr lang="zh-CN" altLang="en-US" sz="1600" dirty="0" smtClean="0">
                <a:solidFill>
                  <a:srgbClr val="007C6A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案例</a:t>
            </a:r>
            <a:r>
              <a:rPr lang="en-US" altLang="zh-CN" sz="1600" dirty="0" smtClean="0">
                <a:solidFill>
                  <a:srgbClr val="007C6A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6</a:t>
            </a:r>
            <a:r>
              <a:rPr lang="zh-CN" altLang="en-US" sz="1600" dirty="0" smtClean="0">
                <a:solidFill>
                  <a:srgbClr val="007C6A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： 在所有运行级别下，开启防火墙</a:t>
            </a:r>
            <a:endParaRPr lang="en-US" altLang="zh-CN" sz="1600" dirty="0" smtClean="0">
              <a:solidFill>
                <a:srgbClr val="007C6A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r>
              <a:rPr lang="en-US" altLang="zh-CN" sz="1600" dirty="0" smtClean="0">
                <a:solidFill>
                  <a:srgbClr val="007C6A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Chkconfig  iptables on</a:t>
            </a:r>
            <a:endParaRPr lang="en-US" altLang="zh-CN" sz="1600" dirty="0">
              <a:solidFill>
                <a:srgbClr val="007C6A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zh-CN" altLang="en-US" sz="1600" b="1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使用细节</a:t>
            </a:r>
            <a:endParaRPr lang="en-US" altLang="zh-CN" sz="1600" b="1" dirty="0" smtClean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r>
              <a:rPr lang="en-US" altLang="zh-CN" sz="16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1) chkconfig</a:t>
            </a:r>
            <a:r>
              <a:rPr lang="zh-CN" altLang="en-US" sz="16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重新设置服务后自启动或关闭，重启机器就会按设置的状态运行</a:t>
            </a:r>
            <a:r>
              <a:rPr lang="en-US" altLang="zh-CN" sz="16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.</a:t>
            </a:r>
            <a:r>
              <a:rPr lang="zh-CN" altLang="en-US" sz="16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 </a:t>
            </a:r>
            <a:r>
              <a:rPr lang="en-US" altLang="zh-CN" sz="1600" dirty="0" smtClean="0">
                <a:latin typeface="Arial" panose="020B0604020202020204" pitchFamily="34" charset="0"/>
                <a:ea typeface="微软雅黑" panose="020B0503020204020204" pitchFamily="34" charset="-122"/>
              </a:rPr>
              <a:t> 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9"/>
          <p:cNvSpPr txBox="1">
            <a:spLocks noChangeArrowheads="1"/>
          </p:cNvSpPr>
          <p:nvPr/>
        </p:nvSpPr>
        <p:spPr bwMode="auto">
          <a:xfrm>
            <a:off x="467544" y="849719"/>
            <a:ext cx="7272338" cy="3970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2B2B2">
                    <a:alpha val="50195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l"/>
            </a:pPr>
            <a:r>
              <a:rPr lang="zh-CN" altLang="en-US" sz="2200" b="1" dirty="0" smtClean="0"/>
              <a:t>动</a:t>
            </a:r>
            <a:r>
              <a:rPr lang="zh-CN" altLang="en-US" sz="2200" b="1" dirty="0"/>
              <a:t>态监控进程</a:t>
            </a:r>
            <a:endParaRPr lang="en-US" altLang="zh-CN" sz="22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504056" y="1418543"/>
            <a:ext cx="8244408" cy="38195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zh-CN" altLang="en-US" sz="2000" b="1" dirty="0" smtClean="0">
                <a:solidFill>
                  <a:srgbClr val="0070C0"/>
                </a:solidFill>
              </a:rPr>
              <a:t>介绍：</a:t>
            </a:r>
            <a:endParaRPr lang="en-US" altLang="zh-CN" sz="2000" b="1" dirty="0" smtClean="0">
              <a:solidFill>
                <a:srgbClr val="0070C0"/>
              </a:solidFill>
            </a:endParaRPr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en-US" altLang="zh-CN" sz="1600" dirty="0" smtClean="0"/>
              <a:t>top</a:t>
            </a:r>
            <a:r>
              <a:rPr lang="zh-CN" altLang="en-US" sz="1600" dirty="0"/>
              <a:t>与</a:t>
            </a:r>
            <a:r>
              <a:rPr lang="en-US" altLang="zh-CN" sz="1600" dirty="0"/>
              <a:t>ps</a:t>
            </a:r>
            <a:r>
              <a:rPr lang="zh-CN" altLang="en-US" sz="1600" dirty="0"/>
              <a:t>命令很相似。它们都用来显示正在执行的进程。</a:t>
            </a:r>
            <a:r>
              <a:rPr lang="en-US" altLang="zh-CN" sz="1600" dirty="0"/>
              <a:t>Top</a:t>
            </a:r>
            <a:r>
              <a:rPr lang="zh-CN" altLang="en-US" sz="1600" dirty="0"/>
              <a:t>与</a:t>
            </a:r>
            <a:r>
              <a:rPr lang="en-US" altLang="zh-CN" sz="1600" dirty="0"/>
              <a:t>ps</a:t>
            </a:r>
            <a:r>
              <a:rPr lang="zh-CN" altLang="en-US" sz="1600" dirty="0"/>
              <a:t>最大的不同之处，</a:t>
            </a:r>
            <a:r>
              <a:rPr lang="zh-CN" altLang="en-US" sz="1600" b="1" dirty="0"/>
              <a:t>在于</a:t>
            </a:r>
            <a:r>
              <a:rPr lang="en-US" altLang="zh-CN" sz="1600" b="1" dirty="0"/>
              <a:t>top</a:t>
            </a:r>
            <a:r>
              <a:rPr lang="zh-CN" altLang="en-US" sz="1600" b="1" dirty="0"/>
              <a:t>在执行一段时间可以更新正在运行的的进</a:t>
            </a:r>
            <a:r>
              <a:rPr lang="zh-CN" altLang="en-US" sz="1600" b="1" dirty="0" smtClean="0"/>
              <a:t>程</a:t>
            </a:r>
            <a:r>
              <a:rPr lang="en-US" altLang="zh-CN" sz="1600" dirty="0" smtClean="0"/>
              <a:t>(</a:t>
            </a:r>
            <a:r>
              <a:rPr lang="zh-CN" altLang="en-US" sz="1600" dirty="0" smtClean="0"/>
              <a:t>默认每</a:t>
            </a:r>
            <a:r>
              <a:rPr lang="en-US" altLang="zh-CN" sz="1600" dirty="0" smtClean="0"/>
              <a:t>3</a:t>
            </a:r>
            <a:r>
              <a:rPr lang="zh-CN" altLang="en-US" sz="1600" dirty="0" smtClean="0"/>
              <a:t>秒变化一次</a:t>
            </a:r>
            <a:r>
              <a:rPr lang="en-US" altLang="zh-CN" sz="1600" dirty="0" smtClean="0"/>
              <a:t>)</a:t>
            </a:r>
            <a:r>
              <a:rPr lang="zh-CN" altLang="en-US" sz="1600" dirty="0" smtClean="0"/>
              <a:t>。</a:t>
            </a:r>
            <a:r>
              <a:rPr lang="zh-CN" altLang="en-US" dirty="0"/>
              <a:t/>
            </a:r>
            <a:br>
              <a:rPr lang="zh-CN" altLang="en-US" dirty="0"/>
            </a:br>
            <a:r>
              <a:rPr lang="zh-CN" altLang="en-US" b="1" dirty="0" smtClean="0">
                <a:solidFill>
                  <a:srgbClr val="0070C0"/>
                </a:solidFill>
              </a:rPr>
              <a:t>基本语法：</a:t>
            </a:r>
            <a:endParaRPr lang="en-US" altLang="zh-CN" b="1" dirty="0" smtClean="0">
              <a:solidFill>
                <a:srgbClr val="0070C0"/>
              </a:solidFill>
            </a:endParaRPr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en-US" altLang="zh-CN" sz="1600" dirty="0"/>
              <a:t>top [</a:t>
            </a:r>
            <a:r>
              <a:rPr lang="zh-CN" altLang="zh-CN" sz="1600" dirty="0"/>
              <a:t>选项</a:t>
            </a:r>
            <a:r>
              <a:rPr lang="en-US" altLang="zh-CN" sz="1600" dirty="0" smtClean="0"/>
              <a:t>]</a:t>
            </a:r>
            <a:endParaRPr lang="en-US" altLang="zh-CN" dirty="0" smtClean="0"/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endParaRPr lang="en-US" altLang="zh-CN" b="1" dirty="0" smtClean="0">
              <a:solidFill>
                <a:srgbClr val="0070C0"/>
              </a:solidFill>
            </a:endParaRPr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zh-CN" altLang="en-US" b="1" dirty="0" smtClean="0">
                <a:solidFill>
                  <a:srgbClr val="0070C0"/>
                </a:solidFill>
              </a:rPr>
              <a:t>选项说明：</a:t>
            </a:r>
            <a:endParaRPr lang="en-US" altLang="zh-CN" b="1" dirty="0" smtClean="0">
              <a:solidFill>
                <a:srgbClr val="0070C0"/>
              </a:solidFill>
            </a:endParaRPr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endParaRPr lang="en-US" altLang="zh-CN" dirty="0"/>
          </a:p>
        </p:txBody>
      </p:sp>
      <p:graphicFrame>
        <p:nvGraphicFramePr>
          <p:cNvPr id="2" name="表格 1"/>
          <p:cNvGraphicFramePr>
            <a:graphicFrameLocks noGrp="1"/>
          </p:cNvGraphicFramePr>
          <p:nvPr/>
        </p:nvGraphicFramePr>
        <p:xfrm>
          <a:off x="611560" y="3528367"/>
          <a:ext cx="5688632" cy="165618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33965"/>
                <a:gridCol w="4654667"/>
              </a:tblGrid>
              <a:tr h="319077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 dirty="0">
                          <a:effectLst/>
                        </a:rPr>
                        <a:t>选项</a:t>
                      </a:r>
                      <a:endParaRPr lang="zh-CN" sz="1050" kern="100" dirty="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功能</a:t>
                      </a:r>
                      <a:endParaRPr lang="zh-CN" sz="1050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684455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</a:rPr>
                        <a:t>-d </a:t>
                      </a:r>
                      <a:r>
                        <a:rPr lang="zh-CN" sz="1050" kern="100" dirty="0">
                          <a:effectLst/>
                        </a:rPr>
                        <a:t>秒数</a:t>
                      </a:r>
                      <a:endParaRPr lang="zh-CN" sz="1050" kern="100" dirty="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指定</a:t>
                      </a:r>
                      <a:r>
                        <a:rPr lang="en-US" sz="1050" kern="100">
                          <a:effectLst/>
                        </a:rPr>
                        <a:t>top</a:t>
                      </a:r>
                      <a:r>
                        <a:rPr lang="zh-CN" sz="1050" kern="100">
                          <a:effectLst/>
                        </a:rPr>
                        <a:t>命令每隔几秒更新。默认是</a:t>
                      </a:r>
                      <a:r>
                        <a:rPr lang="en-US" sz="1050" kern="100">
                          <a:effectLst/>
                        </a:rPr>
                        <a:t>3</a:t>
                      </a:r>
                      <a:r>
                        <a:rPr lang="zh-CN" sz="1050" kern="100">
                          <a:effectLst/>
                        </a:rPr>
                        <a:t>秒在</a:t>
                      </a:r>
                      <a:r>
                        <a:rPr lang="en-US" sz="1050" kern="100">
                          <a:effectLst/>
                        </a:rPr>
                        <a:t>top</a:t>
                      </a:r>
                      <a:r>
                        <a:rPr lang="zh-CN" sz="1050" kern="100">
                          <a:effectLst/>
                        </a:rPr>
                        <a:t>命令的交互模式当中可以执行的命令：</a:t>
                      </a:r>
                      <a:endParaRPr lang="zh-CN" sz="1050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326326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 kern="0">
                          <a:effectLst/>
                        </a:rPr>
                        <a:t>-i</a:t>
                      </a:r>
                      <a:endParaRPr lang="zh-CN" sz="1050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050" kern="0">
                          <a:effectLst/>
                        </a:rPr>
                        <a:t>使</a:t>
                      </a:r>
                      <a:r>
                        <a:rPr lang="en-US" sz="1050" kern="0">
                          <a:effectLst/>
                        </a:rPr>
                        <a:t>top</a:t>
                      </a:r>
                      <a:r>
                        <a:rPr lang="zh-CN" sz="1050" kern="0">
                          <a:effectLst/>
                        </a:rPr>
                        <a:t>不显示任何闲置或者僵死进程。</a:t>
                      </a:r>
                      <a:endParaRPr lang="zh-CN" sz="1050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326326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 kern="0">
                          <a:effectLst/>
                        </a:rPr>
                        <a:t>-p</a:t>
                      </a:r>
                      <a:endParaRPr lang="zh-CN" sz="1050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050" kern="0">
                          <a:effectLst/>
                        </a:rPr>
                        <a:t>通过指定监控进程</a:t>
                      </a:r>
                      <a:r>
                        <a:rPr lang="en-US" sz="1050" kern="0">
                          <a:effectLst/>
                        </a:rPr>
                        <a:t>ID</a:t>
                      </a:r>
                      <a:r>
                        <a:rPr lang="zh-CN" sz="1050" kern="0">
                          <a:effectLst/>
                        </a:rPr>
                        <a:t>来仅仅监控某个进程的状态。</a:t>
                      </a:r>
                      <a:endParaRPr lang="zh-CN" sz="1050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9"/>
          <p:cNvSpPr txBox="1">
            <a:spLocks noChangeArrowheads="1"/>
          </p:cNvSpPr>
          <p:nvPr/>
        </p:nvSpPr>
        <p:spPr bwMode="auto">
          <a:xfrm>
            <a:off x="467544" y="849719"/>
            <a:ext cx="7272338" cy="3970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2B2B2">
                    <a:alpha val="50195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l"/>
            </a:pPr>
            <a:r>
              <a:rPr lang="zh-CN" altLang="en-US" sz="2200" b="1" smtClean="0"/>
              <a:t>动</a:t>
            </a:r>
            <a:r>
              <a:rPr lang="zh-CN" altLang="en-US" sz="2200" b="1"/>
              <a:t>态监控进程</a:t>
            </a:r>
            <a:endParaRPr lang="en-US" altLang="zh-CN" sz="2200" b="1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504056" y="1418543"/>
            <a:ext cx="8244408" cy="41980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zh-CN" altLang="en-US" b="1" dirty="0" smtClean="0">
                <a:solidFill>
                  <a:srgbClr val="0070C0"/>
                </a:solidFill>
              </a:rPr>
              <a:t>交互操作说明：</a:t>
            </a:r>
            <a:endParaRPr lang="en-US" altLang="zh-CN" b="1" dirty="0" smtClean="0">
              <a:solidFill>
                <a:srgbClr val="0070C0"/>
              </a:solidFill>
            </a:endParaRPr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endParaRPr lang="en-US" altLang="zh-CN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endParaRPr lang="en-US" altLang="zh-CN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endParaRPr lang="en-US" altLang="zh-CN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zh-CN" altLang="en-US" b="1" dirty="0" smtClean="0">
                <a:solidFill>
                  <a:srgbClr val="0070C0"/>
                </a:solidFill>
              </a:rPr>
              <a:t>应用实例：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zh-CN" altLang="en-US" sz="1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案例</a:t>
            </a:r>
            <a:r>
              <a:rPr lang="en-US" altLang="zh-CN" sz="1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1.</a:t>
            </a:r>
            <a:r>
              <a:rPr lang="zh-CN" altLang="en-US" sz="1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如何</a:t>
            </a:r>
            <a:r>
              <a:rPr lang="zh-CN" altLang="en-US" sz="1400" dirty="0" smtClean="0"/>
              <a:t>监</a:t>
            </a:r>
            <a:r>
              <a:rPr lang="zh-CN" altLang="en-US" sz="1400" dirty="0"/>
              <a:t>视特定用户</a:t>
            </a:r>
            <a:br>
              <a:rPr lang="zh-CN" altLang="en-US" sz="1400" dirty="0"/>
            </a:br>
            <a:r>
              <a:rPr lang="en-US" altLang="zh-CN" sz="1400" dirty="0"/>
              <a:t>top</a:t>
            </a:r>
            <a:r>
              <a:rPr lang="zh-CN" altLang="en-US" sz="1400" dirty="0"/>
              <a:t>：输入此命令，按回车键，查看执行的进程。</a:t>
            </a:r>
            <a:br>
              <a:rPr lang="zh-CN" altLang="en-US" sz="1400" dirty="0"/>
            </a:br>
            <a:r>
              <a:rPr lang="en-US" altLang="zh-CN" sz="1400" dirty="0"/>
              <a:t>u</a:t>
            </a:r>
            <a:r>
              <a:rPr lang="zh-CN" altLang="en-US" sz="1400" dirty="0"/>
              <a:t>：然后输入“</a:t>
            </a:r>
            <a:r>
              <a:rPr lang="en-US" altLang="zh-CN" sz="1400" dirty="0"/>
              <a:t>u”</a:t>
            </a:r>
            <a:r>
              <a:rPr lang="zh-CN" altLang="en-US" sz="1400" dirty="0"/>
              <a:t>回车，再输入用户名，即可</a:t>
            </a:r>
            <a:endParaRPr lang="en-US" altLang="zh-CN" sz="14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endParaRPr lang="en-US" altLang="zh-CN" sz="14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zh-CN" altLang="en-US" sz="1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案例</a:t>
            </a:r>
            <a:r>
              <a:rPr lang="en-US" altLang="zh-CN" sz="1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lang="zh-CN" altLang="en-US" sz="1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：</a:t>
            </a: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</a:rPr>
              <a:t>如何</a:t>
            </a:r>
            <a:r>
              <a:rPr lang="zh-CN" altLang="en-US" sz="1400" dirty="0" smtClean="0"/>
              <a:t>终</a:t>
            </a:r>
            <a:r>
              <a:rPr lang="zh-CN" altLang="en-US" sz="1400" dirty="0"/>
              <a:t>止指定的进程。</a:t>
            </a:r>
            <a:br>
              <a:rPr lang="zh-CN" altLang="en-US" sz="1400" dirty="0"/>
            </a:br>
            <a:r>
              <a:rPr lang="en-US" altLang="zh-CN" sz="1400" dirty="0"/>
              <a:t>top</a:t>
            </a:r>
            <a:r>
              <a:rPr lang="zh-CN" altLang="en-US" sz="1400" dirty="0"/>
              <a:t>：输入此命令，按回车键，查看执行的进程。</a:t>
            </a:r>
            <a:br>
              <a:rPr lang="zh-CN" altLang="en-US" sz="1400" dirty="0"/>
            </a:br>
            <a:r>
              <a:rPr lang="en-US" altLang="zh-CN" sz="1400" dirty="0"/>
              <a:t>k</a:t>
            </a:r>
            <a:r>
              <a:rPr lang="zh-CN" altLang="en-US" sz="1400" dirty="0"/>
              <a:t>：然后输入“</a:t>
            </a:r>
            <a:r>
              <a:rPr lang="en-US" altLang="zh-CN" sz="1400" dirty="0"/>
              <a:t>k”</a:t>
            </a:r>
            <a:r>
              <a:rPr lang="zh-CN" altLang="en-US" sz="1400" dirty="0"/>
              <a:t>回车，再输入要结束的进程</a:t>
            </a:r>
            <a:r>
              <a:rPr lang="en-US" altLang="zh-CN" sz="1400" dirty="0"/>
              <a:t>ID</a:t>
            </a:r>
            <a:r>
              <a:rPr lang="zh-CN" altLang="en-US" sz="1400" dirty="0"/>
              <a:t>号</a:t>
            </a:r>
            <a:endParaRPr lang="en-US" altLang="zh-CN" sz="14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zh-CN" altLang="en-US" sz="1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案例</a:t>
            </a:r>
            <a:r>
              <a:rPr lang="en-US" altLang="zh-CN" sz="1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3</a:t>
            </a:r>
            <a:r>
              <a:rPr lang="en-US" altLang="zh-CN" sz="1400" dirty="0">
                <a:latin typeface="宋体" panose="02010600030101010101" pitchFamily="2" charset="-122"/>
                <a:ea typeface="宋体" panose="02010600030101010101" pitchFamily="2" charset="-122"/>
              </a:rPr>
              <a:t>:</a:t>
            </a:r>
            <a:r>
              <a:rPr lang="zh-CN" altLang="en-US" sz="1400" dirty="0" smtClean="0"/>
              <a:t>指</a:t>
            </a:r>
            <a:r>
              <a:rPr lang="zh-CN" altLang="en-US" sz="1400" dirty="0"/>
              <a:t>定系统状态更新的时</a:t>
            </a:r>
            <a:r>
              <a:rPr lang="zh-CN" altLang="en-US" sz="1400" dirty="0" smtClean="0"/>
              <a:t>间</a:t>
            </a:r>
            <a:r>
              <a:rPr lang="en-US" altLang="zh-CN" sz="1400" dirty="0" smtClean="0"/>
              <a:t>(</a:t>
            </a:r>
            <a:r>
              <a:rPr lang="zh-CN" altLang="en-US" sz="1400" dirty="0" smtClean="0"/>
              <a:t>每隔</a:t>
            </a:r>
            <a:r>
              <a:rPr lang="en-US" altLang="zh-CN" sz="1400" dirty="0" smtClean="0"/>
              <a:t>10</a:t>
            </a:r>
            <a:r>
              <a:rPr lang="zh-CN" altLang="en-US" sz="1400" dirty="0" smtClean="0"/>
              <a:t>秒自动更新</a:t>
            </a:r>
            <a:r>
              <a:rPr lang="en-US" altLang="zh-CN" sz="1400" dirty="0" smtClean="0"/>
              <a:t>)</a:t>
            </a:r>
            <a:r>
              <a:rPr lang="zh-CN" altLang="en-US" sz="1400" dirty="0" smtClean="0"/>
              <a:t>： 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0091710"/>
              </p:ext>
            </p:extLst>
          </p:nvPr>
        </p:nvGraphicFramePr>
        <p:xfrm>
          <a:off x="611560" y="1944191"/>
          <a:ext cx="5472608" cy="148646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94701"/>
                <a:gridCol w="4477907"/>
              </a:tblGrid>
              <a:tr h="291986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 dirty="0">
                          <a:effectLst/>
                        </a:rPr>
                        <a:t>操作</a:t>
                      </a:r>
                      <a:endParaRPr lang="zh-CN" sz="1050" kern="100" dirty="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功能</a:t>
                      </a:r>
                      <a:endParaRPr lang="zh-CN" sz="1050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298619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solidFill>
                            <a:srgbClr val="FF0000"/>
                          </a:solidFill>
                          <a:effectLst/>
                        </a:rPr>
                        <a:t>P</a:t>
                      </a:r>
                      <a:endParaRPr lang="zh-CN" sz="1050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 dirty="0">
                          <a:effectLst/>
                        </a:rPr>
                        <a:t>以</a:t>
                      </a:r>
                      <a:r>
                        <a:rPr lang="en-US" sz="1050" kern="100" dirty="0">
                          <a:effectLst/>
                        </a:rPr>
                        <a:t>CPU</a:t>
                      </a:r>
                      <a:r>
                        <a:rPr lang="zh-CN" sz="1050" kern="100" dirty="0">
                          <a:effectLst/>
                        </a:rPr>
                        <a:t>使用率排序，默认就是此项</a:t>
                      </a:r>
                      <a:r>
                        <a:rPr lang="en-US" sz="1050" kern="100" dirty="0">
                          <a:effectLst/>
                        </a:rPr>
                        <a:t> </a:t>
                      </a:r>
                      <a:endParaRPr lang="zh-CN" sz="1050" kern="100" dirty="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298619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solidFill>
                            <a:srgbClr val="FF0000"/>
                          </a:solidFill>
                          <a:effectLst/>
                        </a:rPr>
                        <a:t>M</a:t>
                      </a:r>
                      <a:endParaRPr lang="zh-CN" sz="1050" kern="100" dirty="0">
                        <a:solidFill>
                          <a:srgbClr val="FF0000"/>
                        </a:solidFill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以内存的使用率排序</a:t>
                      </a:r>
                      <a:endParaRPr lang="zh-CN" sz="1050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298619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</a:rPr>
                        <a:t>N</a:t>
                      </a:r>
                      <a:endParaRPr lang="zh-CN" sz="1050" kern="100" dirty="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以</a:t>
                      </a:r>
                      <a:r>
                        <a:rPr lang="en-US" sz="1050" kern="100">
                          <a:effectLst/>
                        </a:rPr>
                        <a:t>PID</a:t>
                      </a:r>
                      <a:r>
                        <a:rPr lang="zh-CN" sz="1050" kern="100">
                          <a:effectLst/>
                        </a:rPr>
                        <a:t>排序</a:t>
                      </a:r>
                      <a:endParaRPr lang="zh-CN" sz="1050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298619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</a:rPr>
                        <a:t>q</a:t>
                      </a:r>
                      <a:endParaRPr lang="zh-CN" sz="1050" kern="100" dirty="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退出</a:t>
                      </a:r>
                      <a:r>
                        <a:rPr lang="en-US" sz="1050" kern="100">
                          <a:effectLst/>
                        </a:rPr>
                        <a:t>top</a:t>
                      </a:r>
                      <a:endParaRPr lang="zh-CN" sz="1050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9"/>
          <p:cNvSpPr txBox="1">
            <a:spLocks noChangeArrowheads="1"/>
          </p:cNvSpPr>
          <p:nvPr/>
        </p:nvSpPr>
        <p:spPr bwMode="auto">
          <a:xfrm>
            <a:off x="467544" y="849719"/>
            <a:ext cx="7272338" cy="3970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2B2B2">
                    <a:alpha val="50195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l"/>
            </a:pPr>
            <a:r>
              <a:rPr lang="zh-CN" altLang="en-US" sz="2200" b="1" dirty="0" smtClean="0"/>
              <a:t>监</a:t>
            </a:r>
            <a:r>
              <a:rPr lang="zh-CN" altLang="en-US" sz="2200" b="1" dirty="0"/>
              <a:t>控网络状态</a:t>
            </a:r>
            <a:endParaRPr lang="en-US" altLang="zh-CN" sz="22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504056" y="1418544"/>
            <a:ext cx="8244408" cy="341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zh-CN" altLang="en-US" b="1" dirty="0">
                <a:solidFill>
                  <a:srgbClr val="0070C0"/>
                </a:solidFill>
              </a:rPr>
              <a:t>查看系</a:t>
            </a:r>
            <a:r>
              <a:rPr lang="zh-CN" altLang="en-US" b="1" dirty="0" smtClean="0">
                <a:solidFill>
                  <a:srgbClr val="0070C0"/>
                </a:solidFill>
              </a:rPr>
              <a:t>统网</a:t>
            </a:r>
            <a:r>
              <a:rPr lang="zh-CN" altLang="en-US" b="1" dirty="0">
                <a:solidFill>
                  <a:srgbClr val="0070C0"/>
                </a:solidFill>
              </a:rPr>
              <a:t>络情况</a:t>
            </a:r>
            <a:r>
              <a:rPr lang="en-US" altLang="zh-CN" b="1" dirty="0" smtClean="0">
                <a:solidFill>
                  <a:srgbClr val="0070C0"/>
                </a:solidFill>
              </a:rPr>
              <a:t>netstat  </a:t>
            </a:r>
            <a:r>
              <a:rPr lang="en-US" altLang="zh-CN" dirty="0"/>
              <a:t/>
            </a:r>
            <a:br>
              <a:rPr lang="en-US" altLang="zh-CN" dirty="0"/>
            </a:br>
            <a:endParaRPr lang="en-US" altLang="zh-CN" dirty="0" smtClean="0"/>
          </a:p>
          <a:p>
            <a:pPr marL="285750" indent="-28575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Arial" panose="020B0604020202020204" pitchFamily="34" charset="0"/>
              <a:buChar char="•"/>
              <a:defRPr/>
            </a:pPr>
            <a:r>
              <a:rPr lang="zh-CN" altLang="en-US" dirty="0" smtClean="0"/>
              <a:t>基本语法</a:t>
            </a:r>
            <a:endParaRPr lang="en-US" altLang="zh-CN" dirty="0"/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en-US" altLang="zh-CN" dirty="0"/>
              <a:t> </a:t>
            </a:r>
            <a:r>
              <a:rPr lang="en-US" altLang="zh-CN" dirty="0" smtClean="0"/>
              <a:t>     netstat [</a:t>
            </a:r>
            <a:r>
              <a:rPr lang="zh-CN" altLang="en-US" dirty="0" smtClean="0"/>
              <a:t>选项</a:t>
            </a:r>
            <a:r>
              <a:rPr lang="en-US" altLang="zh-CN" dirty="0" smtClean="0"/>
              <a:t>]</a:t>
            </a:r>
          </a:p>
          <a:p>
            <a:pPr marL="285750" indent="-28575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Arial" panose="020B0604020202020204" pitchFamily="34" charset="0"/>
              <a:buChar char="•"/>
              <a:defRPr/>
            </a:pPr>
            <a:r>
              <a:rPr lang="zh-CN" altLang="en-US" dirty="0"/>
              <a:t>选</a:t>
            </a:r>
            <a:r>
              <a:rPr lang="zh-CN" altLang="en-US" dirty="0" smtClean="0"/>
              <a:t>项说明</a:t>
            </a:r>
            <a:r>
              <a:rPr lang="en-US" altLang="zh-CN" dirty="0" smtClean="0"/>
              <a:t> </a:t>
            </a:r>
            <a:endParaRPr lang="en-US" altLang="zh-CN" dirty="0"/>
          </a:p>
          <a:p>
            <a:pPr lvl="1">
              <a:lnSpc>
                <a:spcPct val="130000"/>
              </a:lnSpc>
            </a:pPr>
            <a:r>
              <a:rPr lang="en-US" altLang="zh-CN" sz="1600" dirty="0" smtClean="0">
                <a:solidFill>
                  <a:srgbClr val="007C6A"/>
                </a:solidFill>
              </a:rPr>
              <a:t>-</a:t>
            </a:r>
            <a:r>
              <a:rPr lang="en-US" altLang="zh-CN" sz="1600" dirty="0">
                <a:solidFill>
                  <a:srgbClr val="007C6A"/>
                </a:solidFill>
              </a:rPr>
              <a:t>an  </a:t>
            </a:r>
            <a:r>
              <a:rPr lang="zh-CN" altLang="en-US" sz="1600" dirty="0">
                <a:solidFill>
                  <a:srgbClr val="007C6A"/>
                </a:solidFill>
              </a:rPr>
              <a:t>按一定顺序排列输出</a:t>
            </a:r>
            <a:endParaRPr lang="en-US" altLang="zh-CN" sz="1600" dirty="0">
              <a:solidFill>
                <a:srgbClr val="007C6A"/>
              </a:solidFill>
            </a:endParaRPr>
          </a:p>
          <a:p>
            <a:pPr lvl="1">
              <a:lnSpc>
                <a:spcPct val="130000"/>
              </a:lnSpc>
            </a:pPr>
            <a:r>
              <a:rPr lang="en-US" altLang="zh-CN" sz="1600" dirty="0">
                <a:solidFill>
                  <a:srgbClr val="007C6A"/>
                </a:solidFill>
              </a:rPr>
              <a:t>-p  </a:t>
            </a:r>
            <a:r>
              <a:rPr lang="zh-CN" altLang="en-US" sz="1600" dirty="0">
                <a:solidFill>
                  <a:srgbClr val="007C6A"/>
                </a:solidFill>
              </a:rPr>
              <a:t>显示哪个进程在调</a:t>
            </a:r>
            <a:r>
              <a:rPr lang="zh-CN" altLang="en-US" sz="1600" dirty="0" smtClean="0">
                <a:solidFill>
                  <a:srgbClr val="007C6A"/>
                </a:solidFill>
              </a:rPr>
              <a:t>用</a:t>
            </a:r>
            <a:endParaRPr lang="en-US" altLang="zh-CN" sz="1600" dirty="0" smtClean="0">
              <a:solidFill>
                <a:srgbClr val="007C6A"/>
              </a:solidFill>
            </a:endParaRPr>
          </a:p>
          <a:p>
            <a:pPr lvl="1">
              <a:lnSpc>
                <a:spcPct val="130000"/>
              </a:lnSpc>
            </a:pPr>
            <a:endParaRPr lang="en-US" altLang="zh-CN" sz="1600" dirty="0" smtClean="0">
              <a:solidFill>
                <a:srgbClr val="007C6A"/>
              </a:solidFill>
            </a:endParaRPr>
          </a:p>
          <a:p>
            <a:pPr marL="285750" indent="-28575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Arial" panose="020B0604020202020204" pitchFamily="34" charset="0"/>
              <a:buChar char="•"/>
              <a:defRPr/>
            </a:pPr>
            <a:r>
              <a:rPr lang="zh-CN" altLang="en-US" dirty="0"/>
              <a:t>应</a:t>
            </a:r>
            <a:r>
              <a:rPr lang="zh-CN" altLang="en-US" dirty="0" smtClean="0"/>
              <a:t>用案例</a:t>
            </a:r>
            <a:r>
              <a:rPr lang="en-US" altLang="zh-CN" dirty="0" smtClean="0"/>
              <a:t> </a:t>
            </a:r>
            <a:endParaRPr lang="en-US" altLang="zh-CN" dirty="0"/>
          </a:p>
          <a:p>
            <a:pPr lvl="1">
              <a:lnSpc>
                <a:spcPct val="130000"/>
              </a:lnSpc>
            </a:pPr>
            <a:r>
              <a:rPr lang="zh-CN" altLang="en-US" sz="1600" dirty="0" smtClean="0">
                <a:solidFill>
                  <a:srgbClr val="007C6A"/>
                </a:solidFill>
              </a:rPr>
              <a:t>请</a:t>
            </a:r>
            <a:r>
              <a:rPr lang="zh-CN" altLang="en-US" sz="1600" dirty="0">
                <a:solidFill>
                  <a:srgbClr val="007C6A"/>
                </a:solidFill>
              </a:rPr>
              <a:t>查</a:t>
            </a:r>
            <a:r>
              <a:rPr lang="zh-CN" altLang="en-US" sz="1600" dirty="0" smtClean="0">
                <a:solidFill>
                  <a:srgbClr val="007C6A"/>
                </a:solidFill>
              </a:rPr>
              <a:t>看服务名为 </a:t>
            </a:r>
            <a:r>
              <a:rPr lang="en-US" altLang="zh-CN" sz="1600" dirty="0" smtClean="0">
                <a:solidFill>
                  <a:srgbClr val="007C6A"/>
                </a:solidFill>
              </a:rPr>
              <a:t>sshd </a:t>
            </a:r>
            <a:r>
              <a:rPr lang="zh-CN" altLang="en-US" sz="1600" dirty="0" smtClean="0">
                <a:solidFill>
                  <a:srgbClr val="007C6A"/>
                </a:solidFill>
              </a:rPr>
              <a:t>的服务的信息</a:t>
            </a:r>
            <a:r>
              <a:rPr lang="zh-CN" altLang="en-US" sz="1600" dirty="0" smtClean="0">
                <a:solidFill>
                  <a:srgbClr val="007C6A"/>
                </a:solidFill>
              </a:rPr>
              <a:t>。</a:t>
            </a:r>
            <a:endParaRPr lang="en-US" altLang="zh-CN" sz="1600" dirty="0" smtClean="0">
              <a:solidFill>
                <a:srgbClr val="007C6A"/>
              </a:solidFill>
            </a:endParaRPr>
          </a:p>
          <a:p>
            <a:pPr lvl="1">
              <a:lnSpc>
                <a:spcPct val="130000"/>
              </a:lnSpc>
            </a:pPr>
            <a:r>
              <a:rPr lang="en-US" altLang="zh-CN" sz="1600" dirty="0" smtClean="0">
                <a:solidFill>
                  <a:srgbClr val="007C6A"/>
                </a:solidFill>
              </a:rPr>
              <a:t>Netstat –anp | grep sshd</a:t>
            </a:r>
            <a:endParaRPr lang="en-US" altLang="zh-CN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2"/>
          <p:cNvSpPr txBox="1">
            <a:spLocks noChangeArrowheads="1"/>
          </p:cNvSpPr>
          <p:nvPr/>
        </p:nvSpPr>
        <p:spPr bwMode="auto">
          <a:xfrm>
            <a:off x="539552" y="1054572"/>
            <a:ext cx="8064896" cy="401956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None/>
              <a:defRPr/>
            </a:pPr>
            <a:endParaRPr lang="en-US" altLang="zh-CN" sz="2200" b="1" dirty="0" smtClean="0">
              <a:latin typeface="宋体" panose="02010600030101010101" pitchFamily="2" charset="-122"/>
              <a:ea typeface="Arial Unicode MS" pitchFamily="34" charset="-122"/>
              <a:cs typeface="Arial Unicode MS" pitchFamily="34" charset="-122"/>
            </a:endParaRP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None/>
              <a:defRPr/>
            </a:pPr>
            <a:endParaRPr lang="en-US" altLang="zh-CN" sz="2200" b="1" dirty="0" smtClean="0">
              <a:latin typeface="宋体" panose="02010600030101010101" pitchFamily="2" charset="-122"/>
              <a:ea typeface="Arial Unicode MS" pitchFamily="34" charset="-122"/>
              <a:cs typeface="Arial Unicode MS" pitchFamily="34" charset="-122"/>
            </a:endParaRP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None/>
              <a:defRPr/>
            </a:pPr>
            <a:endParaRPr lang="en-US" altLang="zh-CN" sz="2200" b="1" dirty="0" smtClean="0">
              <a:latin typeface="宋体" panose="02010600030101010101" pitchFamily="2" charset="-122"/>
              <a:ea typeface="Arial Unicode MS" pitchFamily="34" charset="-122"/>
              <a:cs typeface="Arial Unicode MS" pitchFamily="34" charset="-122"/>
            </a:endParaRP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None/>
              <a:defRPr/>
            </a:pPr>
            <a:endParaRPr lang="en-US" altLang="zh-CN" sz="2200" b="1" dirty="0" smtClean="0">
              <a:latin typeface="宋体" panose="02010600030101010101" pitchFamily="2" charset="-122"/>
              <a:ea typeface="Arial Unicode MS" pitchFamily="34" charset="-122"/>
              <a:cs typeface="Arial Unicode MS" pitchFamily="34" charset="-122"/>
            </a:endParaRP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None/>
              <a:defRPr/>
            </a:pPr>
            <a:endParaRPr lang="en-US" altLang="zh-CN" sz="2200" b="1" dirty="0" smtClean="0">
              <a:latin typeface="宋体" panose="02010600030101010101" pitchFamily="2" charset="-122"/>
              <a:ea typeface="Arial Unicode MS" pitchFamily="34" charset="-122"/>
              <a:cs typeface="Arial Unicode MS" pitchFamily="34" charset="-122"/>
            </a:endParaRP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None/>
              <a:defRPr/>
            </a:pPr>
            <a:endParaRPr lang="en-US" altLang="zh-CN" sz="2200" b="1" dirty="0" smtClean="0">
              <a:latin typeface="宋体" panose="02010600030101010101" pitchFamily="2" charset="-122"/>
              <a:ea typeface="Arial Unicode MS" pitchFamily="34" charset="-122"/>
              <a:cs typeface="Arial Unicode MS" pitchFamily="34" charset="-122"/>
            </a:endParaRP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None/>
              <a:defRPr/>
            </a:pPr>
            <a:endParaRPr lang="en-US" altLang="zh-CN" sz="2200" b="1" dirty="0">
              <a:latin typeface="宋体" panose="02010600030101010101" pitchFamily="2" charset="-122"/>
              <a:ea typeface="Arial Unicode MS" pitchFamily="34" charset="-122"/>
              <a:cs typeface="Arial Unicode MS" pitchFamily="34" charset="-122"/>
            </a:endParaRP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None/>
              <a:defRPr/>
            </a:pPr>
            <a:endParaRPr lang="en-US" altLang="zh-CN" sz="2200" b="1" dirty="0" smtClean="0">
              <a:latin typeface="宋体" panose="02010600030101010101" pitchFamily="2" charset="-122"/>
              <a:ea typeface="Arial Unicode MS" pitchFamily="34" charset="-122"/>
              <a:cs typeface="Arial Unicode MS" pitchFamily="34" charset="-122"/>
            </a:endParaRP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None/>
              <a:defRPr/>
            </a:pPr>
            <a:endParaRPr lang="en-US" altLang="zh-CN" sz="2200" b="1" dirty="0" smtClean="0">
              <a:latin typeface="宋体" panose="02010600030101010101" pitchFamily="2" charset="-122"/>
              <a:ea typeface="Arial Unicode MS" pitchFamily="34" charset="-122"/>
              <a:cs typeface="Arial Unicode MS" pitchFamily="34" charset="-122"/>
            </a:endParaRPr>
          </a:p>
          <a:p>
            <a:pPr lvl="0" eaLnBrk="1" hangingPunct="1">
              <a:lnSpc>
                <a:spcPct val="90000"/>
              </a:lnSpc>
              <a:spcBef>
                <a:spcPct val="20000"/>
              </a:spcBef>
              <a:buClr>
                <a:prstClr val="black"/>
              </a:buClr>
              <a:buSzPct val="70000"/>
              <a:defRPr/>
            </a:pPr>
            <a:r>
              <a:rPr lang="zh-CN" altLang="en-US" b="1" dirty="0" smtClean="0">
                <a:solidFill>
                  <a:schemeClr val="bg1">
                    <a:lumMod val="65000"/>
                  </a:schemeClr>
                </a:solidFill>
                <a:latin typeface="宋体" panose="02010600030101010101" pitchFamily="2" charset="-122"/>
                <a:ea typeface="Arial Unicode MS" pitchFamily="34" charset="-122"/>
                <a:cs typeface="Arial Unicode MS" pitchFamily="34" charset="-122"/>
              </a:rPr>
              <a:t>第</a:t>
            </a:r>
            <a:r>
              <a:rPr lang="en-US" altLang="zh-CN" b="1" dirty="0" smtClean="0">
                <a:solidFill>
                  <a:schemeClr val="bg1">
                    <a:lumMod val="65000"/>
                  </a:schemeClr>
                </a:solidFill>
                <a:latin typeface="宋体" panose="02010600030101010101" pitchFamily="2" charset="-122"/>
                <a:ea typeface="Arial Unicode MS" pitchFamily="34" charset="-122"/>
                <a:cs typeface="Arial Unicode MS" pitchFamily="34" charset="-122"/>
              </a:rPr>
              <a:t>14</a:t>
            </a:r>
            <a:r>
              <a:rPr lang="zh-CN" altLang="en-US" b="1" dirty="0" smtClean="0">
                <a:solidFill>
                  <a:schemeClr val="bg1">
                    <a:lumMod val="65000"/>
                  </a:schemeClr>
                </a:solidFill>
                <a:latin typeface="宋体" panose="02010600030101010101" pitchFamily="2" charset="-122"/>
                <a:ea typeface="Arial Unicode MS" pitchFamily="34" charset="-122"/>
                <a:cs typeface="Arial Unicode MS" pitchFamily="34" charset="-122"/>
              </a:rPr>
              <a:t>章</a:t>
            </a:r>
            <a:r>
              <a:rPr lang="en-US" altLang="zh-CN" b="1" dirty="0" smtClean="0">
                <a:solidFill>
                  <a:schemeClr val="bg1">
                    <a:lumMod val="65000"/>
                  </a:schemeClr>
                </a:solidFill>
                <a:latin typeface="宋体" panose="02010600030101010101" pitchFamily="2" charset="-122"/>
                <a:ea typeface="Arial Unicode MS" pitchFamily="34" charset="-122"/>
                <a:cs typeface="Arial Unicode MS" pitchFamily="34" charset="-122"/>
              </a:rPr>
              <a:t>: RPM </a:t>
            </a:r>
            <a:r>
              <a:rPr lang="zh-CN" altLang="en-US" b="1" dirty="0">
                <a:solidFill>
                  <a:schemeClr val="bg1">
                    <a:lumMod val="65000"/>
                  </a:schemeClr>
                </a:solidFill>
                <a:latin typeface="宋体" panose="02010600030101010101" pitchFamily="2" charset="-122"/>
                <a:ea typeface="Arial Unicode MS" pitchFamily="34" charset="-122"/>
                <a:cs typeface="Arial Unicode MS" pitchFamily="34" charset="-122"/>
              </a:rPr>
              <a:t>与</a:t>
            </a:r>
            <a:r>
              <a:rPr lang="zh-CN" altLang="en-US" b="1" dirty="0" smtClean="0">
                <a:solidFill>
                  <a:schemeClr val="bg1">
                    <a:lumMod val="65000"/>
                  </a:schemeClr>
                </a:solidFill>
                <a:latin typeface="宋体" panose="02010600030101010101" pitchFamily="2" charset="-122"/>
                <a:ea typeface="Arial Unicode MS" pitchFamily="34" charset="-122"/>
                <a:cs typeface="Arial Unicode MS" pitchFamily="34" charset="-122"/>
              </a:rPr>
              <a:t> </a:t>
            </a:r>
            <a:r>
              <a:rPr lang="en-US" altLang="zh-CN" b="1" dirty="0" smtClean="0">
                <a:solidFill>
                  <a:schemeClr val="bg1">
                    <a:lumMod val="65000"/>
                  </a:schemeClr>
                </a:solidFill>
                <a:latin typeface="宋体" panose="02010600030101010101" pitchFamily="2" charset="-122"/>
                <a:ea typeface="Arial Unicode MS" pitchFamily="34" charset="-122"/>
                <a:cs typeface="Arial Unicode MS" pitchFamily="34" charset="-122"/>
              </a:rPr>
              <a:t>YUM</a:t>
            </a:r>
          </a:p>
          <a:p>
            <a:pPr lvl="0" eaLnBrk="1" hangingPunct="1">
              <a:lnSpc>
                <a:spcPct val="90000"/>
              </a:lnSpc>
              <a:spcBef>
                <a:spcPct val="20000"/>
              </a:spcBef>
              <a:buClr>
                <a:prstClr val="black"/>
              </a:buClr>
              <a:buSzPct val="70000"/>
              <a:defRPr/>
            </a:pPr>
            <a:endParaRPr lang="en-US" altLang="zh-CN" sz="1800" b="1" dirty="0">
              <a:solidFill>
                <a:srgbClr val="BFBFBF"/>
              </a:solidFill>
              <a:latin typeface="宋体" panose="02010600030101010101" pitchFamily="2" charset="-122"/>
              <a:ea typeface="Arial Unicode MS" pitchFamily="34" charset="-122"/>
              <a:cs typeface="Arial Unicode MS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9"/>
          <p:cNvSpPr txBox="1">
            <a:spLocks noChangeArrowheads="1"/>
          </p:cNvSpPr>
          <p:nvPr/>
        </p:nvSpPr>
        <p:spPr bwMode="auto">
          <a:xfrm>
            <a:off x="467544" y="849719"/>
            <a:ext cx="7272338" cy="3970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2B2B2">
                    <a:alpha val="50195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zh-CN" sz="2200" b="1" dirty="0" smtClean="0"/>
              <a:t>rpm</a:t>
            </a:r>
            <a:r>
              <a:rPr lang="zh-CN" altLang="en-US" sz="2200" b="1" dirty="0" smtClean="0"/>
              <a:t>包的管理</a:t>
            </a:r>
            <a:endParaRPr lang="en-US" altLang="zh-CN" sz="22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504056" y="1418544"/>
            <a:ext cx="8244408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zh-CN" altLang="en-US" sz="2000" b="1" dirty="0">
                <a:solidFill>
                  <a:srgbClr val="0070C0"/>
                </a:solidFill>
              </a:rPr>
              <a:t>介绍</a:t>
            </a:r>
            <a:r>
              <a:rPr lang="zh-CN" altLang="en-US" sz="2000" dirty="0" smtClean="0">
                <a:solidFill>
                  <a:srgbClr val="0070C0"/>
                </a:solidFill>
              </a:rPr>
              <a:t>：</a:t>
            </a:r>
            <a:endParaRPr lang="en-US" altLang="zh-CN" sz="2000" dirty="0">
              <a:solidFill>
                <a:srgbClr val="0070C0"/>
              </a:solidFill>
            </a:endParaRPr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endParaRPr lang="en-US" altLang="zh-CN" dirty="0"/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zh-CN" altLang="en-US" dirty="0"/>
              <a:t>一种用于互联网下载包的打包及安装工具，它包含</a:t>
            </a:r>
            <a:r>
              <a:rPr lang="zh-CN" altLang="en-US" dirty="0">
                <a:solidFill>
                  <a:srgbClr val="FF0000"/>
                </a:solidFill>
              </a:rPr>
              <a:t>在某些</a:t>
            </a:r>
            <a:r>
              <a:rPr lang="en-US" altLang="zh-CN" dirty="0">
                <a:solidFill>
                  <a:srgbClr val="FF0000"/>
                </a:solidFill>
              </a:rPr>
              <a:t>Linux</a:t>
            </a:r>
            <a:r>
              <a:rPr lang="zh-CN" altLang="en-US" dirty="0">
                <a:solidFill>
                  <a:srgbClr val="FF0000"/>
                </a:solidFill>
              </a:rPr>
              <a:t>分发版</a:t>
            </a:r>
            <a:r>
              <a:rPr lang="zh-CN" altLang="en-US" dirty="0"/>
              <a:t>中。它生成具有</a:t>
            </a:r>
            <a:r>
              <a:rPr lang="en-US" altLang="zh-CN" dirty="0"/>
              <a:t>.RPM</a:t>
            </a:r>
            <a:r>
              <a:rPr lang="zh-CN" altLang="en-US" dirty="0"/>
              <a:t>扩展名的文件。</a:t>
            </a:r>
            <a:r>
              <a:rPr lang="en-US" altLang="zh-CN" dirty="0"/>
              <a:t>RPM</a:t>
            </a:r>
            <a:r>
              <a:rPr lang="zh-CN" altLang="en-US" dirty="0"/>
              <a:t>是</a:t>
            </a:r>
            <a:r>
              <a:rPr lang="en-US" altLang="zh-CN" dirty="0"/>
              <a:t>RedHat Package Manager</a:t>
            </a:r>
            <a:r>
              <a:rPr lang="zh-CN" altLang="en-US" dirty="0"/>
              <a:t>（</a:t>
            </a:r>
            <a:r>
              <a:rPr lang="en-US" altLang="zh-CN" dirty="0"/>
              <a:t>RedHat</a:t>
            </a:r>
            <a:r>
              <a:rPr lang="zh-CN" altLang="en-US" dirty="0"/>
              <a:t>软件包管理工具）的缩写</a:t>
            </a:r>
            <a:r>
              <a:rPr lang="zh-CN" altLang="en-US" dirty="0" smtClean="0"/>
              <a:t>，类似</a:t>
            </a:r>
            <a:r>
              <a:rPr lang="en-US" altLang="zh-CN" dirty="0" smtClean="0"/>
              <a:t>windows</a:t>
            </a:r>
            <a:r>
              <a:rPr lang="zh-CN" altLang="en-US" dirty="0" smtClean="0"/>
              <a:t>的</a:t>
            </a:r>
            <a:r>
              <a:rPr lang="en-US" altLang="zh-CN" dirty="0" smtClean="0"/>
              <a:t>setup.exe</a:t>
            </a:r>
            <a:r>
              <a:rPr lang="zh-CN" altLang="en-US" dirty="0" smtClean="0"/>
              <a:t>，这</a:t>
            </a:r>
            <a:r>
              <a:rPr lang="zh-CN" altLang="en-US" dirty="0"/>
              <a:t>一文件格式名称虽然打上了</a:t>
            </a:r>
            <a:r>
              <a:rPr lang="en-US" altLang="zh-CN" dirty="0"/>
              <a:t>RedHat</a:t>
            </a:r>
            <a:r>
              <a:rPr lang="zh-CN" altLang="en-US" dirty="0"/>
              <a:t>的标志，但理念是通用</a:t>
            </a:r>
            <a:r>
              <a:rPr lang="zh-CN" altLang="en-US" dirty="0" smtClean="0"/>
              <a:t>的。</a:t>
            </a:r>
            <a:endParaRPr lang="en-US" altLang="zh-CN" dirty="0"/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endParaRPr lang="en-US" altLang="zh-CN" dirty="0"/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en-US" altLang="zh-CN" dirty="0"/>
              <a:t>Linux</a:t>
            </a:r>
            <a:r>
              <a:rPr lang="zh-CN" altLang="en-US" dirty="0"/>
              <a:t>的分发版本都有采用（</a:t>
            </a:r>
            <a:r>
              <a:rPr lang="en-US" altLang="zh-CN" dirty="0">
                <a:solidFill>
                  <a:srgbClr val="FF0000"/>
                </a:solidFill>
              </a:rPr>
              <a:t>suse,redhat, centos </a:t>
            </a:r>
            <a:r>
              <a:rPr lang="zh-CN" altLang="en-US" dirty="0"/>
              <a:t>等等），可以算是公认的行业标准了。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9"/>
          <p:cNvSpPr txBox="1">
            <a:spLocks noChangeArrowheads="1"/>
          </p:cNvSpPr>
          <p:nvPr/>
        </p:nvSpPr>
        <p:spPr bwMode="auto">
          <a:xfrm>
            <a:off x="467544" y="849719"/>
            <a:ext cx="7272338" cy="3970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2B2B2">
                    <a:alpha val="50195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zh-CN" sz="2200" b="1" smtClean="0"/>
              <a:t>rpm</a:t>
            </a:r>
            <a:r>
              <a:rPr lang="zh-CN" altLang="en-US" sz="2200" b="1" smtClean="0"/>
              <a:t>包的管理</a:t>
            </a:r>
            <a:endParaRPr lang="en-US" altLang="zh-CN" sz="2200" b="1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504056" y="1418544"/>
            <a:ext cx="8244408" cy="15881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en-US" altLang="zh-CN" sz="2000" b="1" dirty="0" smtClean="0">
                <a:solidFill>
                  <a:srgbClr val="0070C0"/>
                </a:solidFill>
              </a:rPr>
              <a:t>rpm</a:t>
            </a:r>
            <a:r>
              <a:rPr lang="zh-CN" altLang="en-US" sz="2000" b="1" dirty="0" smtClean="0">
                <a:solidFill>
                  <a:srgbClr val="0070C0"/>
                </a:solidFill>
              </a:rPr>
              <a:t>包的简单查询指令</a:t>
            </a:r>
            <a:r>
              <a:rPr lang="zh-CN" altLang="en-US" sz="2000" dirty="0" smtClean="0">
                <a:solidFill>
                  <a:srgbClr val="0070C0"/>
                </a:solidFill>
              </a:rPr>
              <a:t>：</a:t>
            </a:r>
            <a:endParaRPr lang="en-US" altLang="zh-CN" sz="2000" dirty="0">
              <a:solidFill>
                <a:srgbClr val="0070C0"/>
              </a:solidFill>
            </a:endParaRPr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endParaRPr lang="en-US" altLang="zh-CN" dirty="0"/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zh-CN" altLang="en-US" dirty="0" smtClean="0"/>
              <a:t>查</a:t>
            </a:r>
            <a:r>
              <a:rPr lang="zh-CN" altLang="en-US" dirty="0"/>
              <a:t>询已安装的</a:t>
            </a:r>
            <a:r>
              <a:rPr lang="en-US" altLang="zh-CN" dirty="0"/>
              <a:t>rpm</a:t>
            </a:r>
            <a:r>
              <a:rPr lang="zh-CN" altLang="en-US" dirty="0"/>
              <a:t>列</a:t>
            </a:r>
            <a:r>
              <a:rPr lang="zh-CN" altLang="en-US" dirty="0" smtClean="0"/>
              <a:t>表  </a:t>
            </a:r>
            <a:r>
              <a:rPr lang="en-US" altLang="zh-CN" dirty="0"/>
              <a:t>rpm  –qa|grep </a:t>
            </a:r>
            <a:r>
              <a:rPr lang="en-US" altLang="zh-CN" dirty="0" smtClean="0"/>
              <a:t>xx</a:t>
            </a:r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en-US" altLang="zh-CN" dirty="0" smtClean="0">
                <a:latin typeface="宋体" panose="02010600030101010101" pitchFamily="2" charset="-122"/>
                <a:ea typeface="宋体" panose="02010600030101010101" pitchFamily="2" charset="-122"/>
              </a:rPr>
              <a:t>rpm -qa | grep firefox</a:t>
            </a:r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04056" y="2527520"/>
            <a:ext cx="8244408" cy="28407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endParaRPr lang="en-US" altLang="zh-CN" sz="2000" b="1" dirty="0" smtClean="0">
              <a:solidFill>
                <a:srgbClr val="0070C0"/>
              </a:solidFill>
            </a:endParaRPr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en-US" altLang="zh-CN" sz="2000" b="1" dirty="0" smtClean="0">
                <a:solidFill>
                  <a:srgbClr val="0070C0"/>
                </a:solidFill>
              </a:rPr>
              <a:t>rpm</a:t>
            </a:r>
            <a:r>
              <a:rPr lang="zh-CN" altLang="en-US" sz="2000" b="1" dirty="0" smtClean="0">
                <a:solidFill>
                  <a:srgbClr val="0070C0"/>
                </a:solidFill>
              </a:rPr>
              <a:t>包名基本格式</a:t>
            </a:r>
            <a:r>
              <a:rPr lang="zh-CN" altLang="en-US" sz="2000" dirty="0" smtClean="0">
                <a:solidFill>
                  <a:srgbClr val="0070C0"/>
                </a:solidFill>
              </a:rPr>
              <a:t>：</a:t>
            </a:r>
            <a:endParaRPr lang="en-US" altLang="zh-CN" sz="2000" dirty="0">
              <a:solidFill>
                <a:srgbClr val="0070C0"/>
              </a:solidFill>
            </a:endParaRPr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endParaRPr lang="en-US" altLang="zh-CN" dirty="0"/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zh-CN" altLang="en-US" dirty="0"/>
              <a:t>一</a:t>
            </a:r>
            <a:r>
              <a:rPr lang="zh-CN" altLang="en-US" dirty="0" smtClean="0"/>
              <a:t>个</a:t>
            </a:r>
            <a:r>
              <a:rPr lang="en-US" altLang="zh-CN" dirty="0" smtClean="0"/>
              <a:t>rpm</a:t>
            </a:r>
            <a:r>
              <a:rPr lang="zh-CN" altLang="en-US" dirty="0" smtClean="0"/>
              <a:t>包名：</a:t>
            </a:r>
            <a:r>
              <a:rPr lang="en-US" altLang="zh-CN" dirty="0" smtClean="0"/>
              <a:t>firefox-45.0.1-1.el6.centos.x86_64.rpm</a:t>
            </a:r>
            <a:endParaRPr lang="en-US" altLang="zh-CN" dirty="0"/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zh-CN" altLang="en-US" dirty="0"/>
              <a:t>名称</a:t>
            </a:r>
            <a:r>
              <a:rPr lang="en-US" altLang="zh-CN" dirty="0"/>
              <a:t>:firefox</a:t>
            </a:r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zh-CN" altLang="en-US" dirty="0"/>
              <a:t>版本号：</a:t>
            </a:r>
            <a:r>
              <a:rPr lang="en-US" altLang="zh-CN" dirty="0" smtClean="0"/>
              <a:t>45.0.1-1 </a:t>
            </a:r>
            <a:endParaRPr lang="en-US" altLang="zh-CN" dirty="0"/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zh-CN" altLang="en-US" dirty="0"/>
              <a:t>适用操作系统</a:t>
            </a:r>
            <a:r>
              <a:rPr lang="en-US" altLang="zh-CN" dirty="0"/>
              <a:t>: el6.centos.x86_64 </a:t>
            </a:r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zh-CN" altLang="en-US" dirty="0"/>
              <a:t>表示</a:t>
            </a:r>
            <a:r>
              <a:rPr lang="en-US" altLang="zh-CN" dirty="0"/>
              <a:t>centos6.x</a:t>
            </a:r>
            <a:r>
              <a:rPr lang="zh-CN" altLang="en-US" dirty="0"/>
              <a:t>的</a:t>
            </a:r>
            <a:r>
              <a:rPr lang="en-US" altLang="zh-CN" dirty="0"/>
              <a:t>64</a:t>
            </a:r>
            <a:r>
              <a:rPr lang="zh-CN" altLang="en-US" dirty="0"/>
              <a:t>位系统</a:t>
            </a:r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zh-CN" altLang="en-US" dirty="0"/>
              <a:t>如果是</a:t>
            </a:r>
            <a:r>
              <a:rPr lang="en-US" altLang="zh-CN" dirty="0"/>
              <a:t>i686</a:t>
            </a:r>
            <a:r>
              <a:rPr lang="zh-CN" altLang="en-US" dirty="0"/>
              <a:t>、</a:t>
            </a:r>
            <a:r>
              <a:rPr lang="en-US" altLang="zh-CN" dirty="0"/>
              <a:t>i386</a:t>
            </a:r>
            <a:r>
              <a:rPr lang="zh-CN" altLang="en-US" dirty="0"/>
              <a:t>表示</a:t>
            </a:r>
            <a:r>
              <a:rPr lang="en-US" altLang="zh-CN" dirty="0"/>
              <a:t>32</a:t>
            </a:r>
            <a:r>
              <a:rPr lang="zh-CN" altLang="en-US" dirty="0"/>
              <a:t>位系统，</a:t>
            </a:r>
            <a:r>
              <a:rPr lang="en-US" altLang="zh-CN" dirty="0"/>
              <a:t>noarch</a:t>
            </a:r>
            <a:r>
              <a:rPr lang="zh-CN" altLang="en-US" dirty="0"/>
              <a:t>表示通用</a:t>
            </a:r>
            <a:r>
              <a:rPr lang="zh-CN" altLang="en-US" dirty="0" smtClean="0"/>
              <a:t>。。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9"/>
          <p:cNvSpPr txBox="1">
            <a:spLocks noChangeArrowheads="1"/>
          </p:cNvSpPr>
          <p:nvPr/>
        </p:nvSpPr>
        <p:spPr bwMode="auto">
          <a:xfrm>
            <a:off x="467544" y="849719"/>
            <a:ext cx="7272338" cy="3970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2B2B2">
                    <a:alpha val="50195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zh-CN" sz="2200" b="1" smtClean="0"/>
              <a:t>rpm</a:t>
            </a:r>
            <a:r>
              <a:rPr lang="zh-CN" altLang="en-US" sz="2200" b="1" smtClean="0"/>
              <a:t>包的管理</a:t>
            </a:r>
            <a:endParaRPr lang="en-US" altLang="zh-CN" sz="2200" b="1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504056" y="1418544"/>
            <a:ext cx="8244408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en-US" altLang="zh-CN" sz="2000" b="1" dirty="0" smtClean="0">
                <a:solidFill>
                  <a:srgbClr val="0070C0"/>
                </a:solidFill>
              </a:rPr>
              <a:t>rpm</a:t>
            </a:r>
            <a:r>
              <a:rPr lang="zh-CN" altLang="en-US" sz="2000" b="1" dirty="0" smtClean="0">
                <a:solidFill>
                  <a:srgbClr val="0070C0"/>
                </a:solidFill>
              </a:rPr>
              <a:t>包的其它查询指令</a:t>
            </a:r>
            <a:r>
              <a:rPr lang="zh-CN" altLang="en-US" sz="2000" dirty="0" smtClean="0">
                <a:solidFill>
                  <a:srgbClr val="0070C0"/>
                </a:solidFill>
              </a:rPr>
              <a:t>：</a:t>
            </a:r>
            <a:endParaRPr lang="en-US" altLang="zh-CN" sz="2000" dirty="0">
              <a:solidFill>
                <a:srgbClr val="0070C0"/>
              </a:solidFill>
            </a:endParaRPr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endParaRPr lang="en-US" altLang="zh-CN" dirty="0"/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en-US" altLang="zh-CN" sz="1600" dirty="0" smtClean="0"/>
              <a:t>rpm </a:t>
            </a:r>
            <a:r>
              <a:rPr lang="en-US" altLang="zh-CN" sz="1600" dirty="0"/>
              <a:t>-qa :</a:t>
            </a:r>
            <a:r>
              <a:rPr lang="zh-CN" altLang="en-US" sz="1600" dirty="0"/>
              <a:t>查询所安装的所有</a:t>
            </a:r>
            <a:r>
              <a:rPr lang="en-US" altLang="zh-CN" sz="1600" dirty="0"/>
              <a:t>rpm</a:t>
            </a:r>
            <a:r>
              <a:rPr lang="zh-CN" altLang="en-US" sz="1600" dirty="0"/>
              <a:t>软件包  </a:t>
            </a:r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en-US" altLang="zh-CN" sz="1600" dirty="0"/>
              <a:t>rpm -qa | more    </a:t>
            </a:r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en-US" altLang="zh-CN" sz="1600" dirty="0"/>
              <a:t>rpm -qa | grep X [</a:t>
            </a:r>
            <a:r>
              <a:rPr lang="en-US" altLang="zh-CN" sz="1600" dirty="0">
                <a:solidFill>
                  <a:srgbClr val="FF0000"/>
                </a:solidFill>
              </a:rPr>
              <a:t>rpm -qa | grep </a:t>
            </a:r>
            <a:r>
              <a:rPr lang="en-US" altLang="zh-CN" sz="1600" dirty="0" smtClean="0">
                <a:solidFill>
                  <a:srgbClr val="FF0000"/>
                </a:solidFill>
              </a:rPr>
              <a:t>firefox </a:t>
            </a:r>
            <a:r>
              <a:rPr lang="en-US" altLang="zh-CN" sz="1600" dirty="0"/>
              <a:t>]</a:t>
            </a:r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endParaRPr lang="en-US" altLang="zh-CN" sz="1600" dirty="0"/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en-US" altLang="zh-CN" sz="1600" dirty="0"/>
              <a:t>rpm -q </a:t>
            </a:r>
            <a:r>
              <a:rPr lang="zh-CN" altLang="en-US" sz="1600" dirty="0"/>
              <a:t>软件包名 </a:t>
            </a:r>
            <a:r>
              <a:rPr lang="en-US" altLang="zh-CN" sz="1600" dirty="0"/>
              <a:t>:</a:t>
            </a:r>
            <a:r>
              <a:rPr lang="zh-CN" altLang="en-US" sz="1600" dirty="0"/>
              <a:t>查询软件包是否安装</a:t>
            </a:r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en-US" altLang="zh-CN" sz="1600" dirty="0"/>
              <a:t>rpm -q firefox</a:t>
            </a:r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endParaRPr lang="en-US" altLang="zh-CN" sz="1600" dirty="0"/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en-US" altLang="zh-CN" sz="1600" dirty="0"/>
              <a:t>rpm -qi </a:t>
            </a:r>
            <a:r>
              <a:rPr lang="zh-CN" altLang="en-US" sz="1600" dirty="0"/>
              <a:t>软件包名 ：查询软件包信息</a:t>
            </a:r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en-US" altLang="zh-CN" sz="1600" dirty="0"/>
              <a:t>rpm -qi file</a:t>
            </a:r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7" name="TextBox 2"/>
          <p:cNvSpPr txBox="1">
            <a:spLocks noChangeArrowheads="1"/>
          </p:cNvSpPr>
          <p:nvPr/>
        </p:nvSpPr>
        <p:spPr bwMode="auto">
          <a:xfrm>
            <a:off x="4511178" y="1944191"/>
            <a:ext cx="4237286" cy="20621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600" dirty="0"/>
              <a:t>rpm -ql </a:t>
            </a:r>
            <a:r>
              <a:rPr lang="zh-CN" altLang="en-US" sz="1600" dirty="0"/>
              <a:t>软件包名 </a:t>
            </a:r>
            <a:r>
              <a:rPr lang="en-US" altLang="zh-CN" sz="1600" dirty="0"/>
              <a:t>:</a:t>
            </a:r>
            <a:r>
              <a:rPr lang="zh-CN" altLang="en-US" sz="1600" dirty="0"/>
              <a:t>查询软件包中的文件</a:t>
            </a:r>
          </a:p>
          <a:p>
            <a:pPr eaLnBrk="1" hangingPunct="1"/>
            <a:r>
              <a:rPr lang="en-US" altLang="zh-CN" sz="1600" dirty="0"/>
              <a:t>rpm -ql firefox</a:t>
            </a:r>
          </a:p>
          <a:p>
            <a:pPr eaLnBrk="1" hangingPunct="1"/>
            <a:endParaRPr lang="en-US" altLang="zh-CN" sz="1600" dirty="0"/>
          </a:p>
          <a:p>
            <a:pPr eaLnBrk="1" hangingPunct="1"/>
            <a:r>
              <a:rPr lang="en-US" altLang="zh-CN" sz="1600" dirty="0"/>
              <a:t>rpm -qf </a:t>
            </a:r>
            <a:r>
              <a:rPr lang="zh-CN" altLang="en-US" sz="1600" dirty="0"/>
              <a:t>文件全路径名 查询文件所属的软件包</a:t>
            </a:r>
          </a:p>
          <a:p>
            <a:pPr eaLnBrk="1" hangingPunct="1"/>
            <a:r>
              <a:rPr lang="en-US" altLang="zh-CN" sz="1600" dirty="0"/>
              <a:t>rpm -qf /etc/passwd</a:t>
            </a:r>
          </a:p>
          <a:p>
            <a:pPr eaLnBrk="1" hangingPunct="1"/>
            <a:r>
              <a:rPr lang="en-US" altLang="zh-CN" sz="1600" dirty="0"/>
              <a:t>rpm -qf /root/install.log</a:t>
            </a:r>
          </a:p>
          <a:p>
            <a:pPr eaLnBrk="1" hangingPunct="1"/>
            <a:endParaRPr lang="en-US" altLang="zh-CN" sz="1600" dirty="0"/>
          </a:p>
          <a:p>
            <a:pPr eaLnBrk="1" hangingPunct="1"/>
            <a:endParaRPr lang="zh-CN" altLang="en-US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9"/>
          <p:cNvSpPr txBox="1">
            <a:spLocks noChangeArrowheads="1"/>
          </p:cNvSpPr>
          <p:nvPr/>
        </p:nvSpPr>
        <p:spPr bwMode="auto">
          <a:xfrm>
            <a:off x="467544" y="849719"/>
            <a:ext cx="7272338" cy="3970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2B2B2">
                    <a:alpha val="50195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zh-CN" sz="2200" b="1" smtClean="0"/>
              <a:t>rpm</a:t>
            </a:r>
            <a:r>
              <a:rPr lang="zh-CN" altLang="en-US" sz="2200" b="1" smtClean="0"/>
              <a:t>包的管理</a:t>
            </a:r>
            <a:endParaRPr lang="en-US" altLang="zh-CN" sz="2200" b="1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504056" y="1418544"/>
            <a:ext cx="8244408" cy="38071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zh-CN" altLang="en-US" sz="2000" b="1" dirty="0" smtClean="0">
                <a:solidFill>
                  <a:srgbClr val="0070C0"/>
                </a:solidFill>
              </a:rPr>
              <a:t>卸载</a:t>
            </a:r>
            <a:r>
              <a:rPr lang="en-US" altLang="zh-CN" sz="2000" b="1" dirty="0" smtClean="0">
                <a:solidFill>
                  <a:srgbClr val="0070C0"/>
                </a:solidFill>
              </a:rPr>
              <a:t>rpm</a:t>
            </a:r>
            <a:r>
              <a:rPr lang="zh-CN" altLang="en-US" sz="2000" b="1" dirty="0" smtClean="0">
                <a:solidFill>
                  <a:srgbClr val="0070C0"/>
                </a:solidFill>
              </a:rPr>
              <a:t>包</a:t>
            </a:r>
            <a:r>
              <a:rPr lang="zh-CN" altLang="en-US" sz="2000" dirty="0" smtClean="0">
                <a:solidFill>
                  <a:srgbClr val="0070C0"/>
                </a:solidFill>
              </a:rPr>
              <a:t>：</a:t>
            </a:r>
            <a:endParaRPr lang="en-US" altLang="zh-CN" sz="2000" dirty="0">
              <a:solidFill>
                <a:srgbClr val="0070C0"/>
              </a:solidFill>
            </a:endParaRPr>
          </a:p>
          <a:p>
            <a:pPr marL="285750" indent="-28575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Arial" panose="020B0604020202020204" pitchFamily="34" charset="0"/>
              <a:buChar char="•"/>
              <a:defRPr/>
            </a:pPr>
            <a:r>
              <a:rPr lang="zh-CN" altLang="en-US" dirty="0" smtClean="0"/>
              <a:t>基本语法</a:t>
            </a:r>
            <a:endParaRPr lang="en-US" altLang="zh-CN" dirty="0" smtClean="0"/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en-US" altLang="zh-CN" dirty="0" smtClean="0"/>
              <a:t>rpm </a:t>
            </a:r>
            <a:r>
              <a:rPr lang="en-US" altLang="zh-CN" dirty="0">
                <a:solidFill>
                  <a:srgbClr val="FF0000"/>
                </a:solidFill>
              </a:rPr>
              <a:t>-e</a:t>
            </a:r>
            <a:r>
              <a:rPr lang="en-US" altLang="zh-CN" dirty="0"/>
              <a:t> RPM</a:t>
            </a:r>
            <a:r>
              <a:rPr lang="zh-CN" altLang="en-US" dirty="0"/>
              <a:t>包的名</a:t>
            </a:r>
            <a:r>
              <a:rPr lang="zh-CN" altLang="en-US" dirty="0" smtClean="0"/>
              <a:t>称</a:t>
            </a:r>
            <a:endParaRPr lang="en-US" altLang="zh-CN" dirty="0" smtClean="0"/>
          </a:p>
          <a:p>
            <a:pPr marL="285750" indent="-28575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Arial" panose="020B0604020202020204" pitchFamily="34" charset="0"/>
              <a:buChar char="•"/>
              <a:defRPr/>
            </a:pPr>
            <a:r>
              <a:rPr lang="zh-CN" altLang="en-US" dirty="0"/>
              <a:t>应</a:t>
            </a:r>
            <a:r>
              <a:rPr lang="zh-CN" altLang="en-US" dirty="0" smtClean="0"/>
              <a:t>用案例</a:t>
            </a:r>
            <a:endParaRPr lang="zh-CN" altLang="en-US" dirty="0"/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AutoNum type="arabicParenR"/>
              <a:defRPr/>
            </a:pPr>
            <a:r>
              <a:rPr lang="zh-CN" altLang="en-US" dirty="0" smtClean="0"/>
              <a:t>删</a:t>
            </a:r>
            <a:r>
              <a:rPr lang="zh-CN" altLang="en-US" dirty="0"/>
              <a:t>除</a:t>
            </a:r>
            <a:r>
              <a:rPr lang="en-US" altLang="zh-CN" dirty="0"/>
              <a:t>firefox  </a:t>
            </a:r>
            <a:r>
              <a:rPr lang="zh-CN" altLang="en-US" dirty="0"/>
              <a:t>软件</a:t>
            </a:r>
            <a:r>
              <a:rPr lang="zh-CN" altLang="en-US" dirty="0" smtClean="0"/>
              <a:t>包</a:t>
            </a:r>
            <a:endParaRPr lang="en-US" altLang="zh-CN" dirty="0" smtClean="0"/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en-US" altLang="zh-CN" dirty="0" smtClean="0"/>
              <a:t>rpm -e firefox </a:t>
            </a:r>
          </a:p>
          <a:p>
            <a:pPr marL="285750" indent="-28575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Arial" panose="020B0604020202020204" pitchFamily="34" charset="0"/>
              <a:buChar char="•"/>
              <a:defRPr/>
            </a:pPr>
            <a:r>
              <a:rPr lang="zh-CN" altLang="en-US" b="1" dirty="0"/>
              <a:t>细</a:t>
            </a:r>
            <a:r>
              <a:rPr lang="zh-CN" altLang="en-US" b="1" dirty="0" smtClean="0"/>
              <a:t>节讨论</a:t>
            </a:r>
            <a:endParaRPr lang="en-US" altLang="zh-CN" b="1" dirty="0"/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en-US" altLang="zh-CN" sz="1600" dirty="0" smtClean="0"/>
              <a:t>1) </a:t>
            </a:r>
            <a:r>
              <a:rPr lang="zh-CN" altLang="en-US" sz="1600" dirty="0" smtClean="0"/>
              <a:t>如</a:t>
            </a:r>
            <a:r>
              <a:rPr lang="zh-CN" altLang="en-US" sz="1600" dirty="0"/>
              <a:t>果其它软件包依赖于您要卸载的软件包，卸载时则会产生错误信息。</a:t>
            </a:r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zh-CN" altLang="en-US" sz="1600" dirty="0"/>
              <a:t>如： </a:t>
            </a:r>
            <a:r>
              <a:rPr lang="zh-CN" altLang="en-US" sz="1600" dirty="0" smtClean="0"/>
              <a:t> </a:t>
            </a:r>
            <a:r>
              <a:rPr lang="en-US" altLang="zh-CN" sz="1600" dirty="0" smtClean="0"/>
              <a:t>$ </a:t>
            </a:r>
            <a:r>
              <a:rPr lang="en-US" altLang="zh-CN" sz="1600" dirty="0"/>
              <a:t>rpm -e </a:t>
            </a:r>
            <a:r>
              <a:rPr lang="en-US" altLang="zh-CN" sz="1600" dirty="0" smtClean="0"/>
              <a:t> </a:t>
            </a:r>
            <a:r>
              <a:rPr lang="en-US" altLang="zh-CN" sz="1600" dirty="0"/>
              <a:t>foo </a:t>
            </a:r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en-US" altLang="zh-CN" sz="1600" dirty="0" smtClean="0"/>
              <a:t>removing </a:t>
            </a:r>
            <a:r>
              <a:rPr lang="en-US" altLang="zh-CN" sz="1600" dirty="0"/>
              <a:t>these packages would break dependencies:foo is </a:t>
            </a:r>
            <a:r>
              <a:rPr lang="en-US" altLang="zh-CN" sz="1600" dirty="0" smtClean="0"/>
              <a:t>needed </a:t>
            </a:r>
            <a:r>
              <a:rPr lang="en-US" altLang="zh-CN" sz="1600" dirty="0"/>
              <a:t>by </a:t>
            </a:r>
            <a:r>
              <a:rPr lang="en-US" altLang="zh-CN" sz="1600" dirty="0" smtClean="0"/>
              <a:t>bar-1.0-1</a:t>
            </a:r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en-US" altLang="zh-CN" sz="1600" dirty="0" smtClean="0"/>
              <a:t> 2) </a:t>
            </a:r>
            <a:r>
              <a:rPr lang="zh-CN" altLang="en-US" sz="1600" dirty="0" smtClean="0"/>
              <a:t>如果我们就是要删除 </a:t>
            </a:r>
            <a:r>
              <a:rPr lang="en-US" altLang="zh-CN" sz="1600" dirty="0" smtClean="0"/>
              <a:t>foo</a:t>
            </a:r>
            <a:r>
              <a:rPr lang="zh-CN" altLang="en-US" sz="1600" dirty="0" smtClean="0"/>
              <a:t>这个</a:t>
            </a:r>
            <a:r>
              <a:rPr lang="en-US" altLang="zh-CN" sz="1600" dirty="0" smtClean="0"/>
              <a:t>rpm </a:t>
            </a:r>
            <a:r>
              <a:rPr lang="zh-CN" altLang="en-US" sz="1600" dirty="0" smtClean="0"/>
              <a:t>包，可以增加参数 </a:t>
            </a:r>
            <a:r>
              <a:rPr lang="en-US" altLang="zh-CN" sz="1600" dirty="0" smtClean="0"/>
              <a:t>--nodeps ,</a:t>
            </a:r>
            <a:r>
              <a:rPr lang="zh-CN" altLang="en-US" sz="1600" dirty="0" smtClean="0"/>
              <a:t>就可以强制删除，但是一般不推荐这样做，</a:t>
            </a:r>
            <a:r>
              <a:rPr lang="zh-CN" altLang="en-US" sz="1600" dirty="0"/>
              <a:t>因为依赖于该软件包的程序可能无法运行</a:t>
            </a:r>
            <a:endParaRPr lang="en-US" altLang="zh-CN" sz="1600" dirty="0"/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zh-CN" altLang="en-US" dirty="0" smtClean="0"/>
              <a:t>如：</a:t>
            </a:r>
            <a:r>
              <a:rPr lang="en-US" altLang="zh-CN" dirty="0" smtClean="0"/>
              <a:t>$ rpm -e </a:t>
            </a:r>
            <a:r>
              <a:rPr lang="en-US" altLang="zh-CN" b="1" dirty="0" smtClean="0"/>
              <a:t>--nodeps</a:t>
            </a:r>
            <a:r>
              <a:rPr lang="en-US" altLang="zh-CN" dirty="0" smtClean="0"/>
              <a:t> foo </a:t>
            </a:r>
            <a:r>
              <a:rPr lang="en-US" altLang="zh-CN" dirty="0"/>
              <a:t>	</a:t>
            </a:r>
            <a:r>
              <a:rPr lang="en-US" altLang="zh-CN" dirty="0" smtClean="0"/>
              <a:t> [</a:t>
            </a:r>
            <a:r>
              <a:rPr lang="zh-CN" altLang="en-US" dirty="0" smtClean="0"/>
              <a:t>小心使用</a:t>
            </a:r>
            <a:r>
              <a:rPr lang="en-US" altLang="zh-CN" dirty="0" smtClean="0"/>
              <a:t>]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9"/>
          <p:cNvSpPr txBox="1">
            <a:spLocks noChangeArrowheads="1"/>
          </p:cNvSpPr>
          <p:nvPr/>
        </p:nvSpPr>
        <p:spPr bwMode="auto">
          <a:xfrm>
            <a:off x="467544" y="849719"/>
            <a:ext cx="7272338" cy="3970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2B2B2">
                    <a:alpha val="50195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zh-CN" sz="2200" b="1" smtClean="0"/>
              <a:t>rpm</a:t>
            </a:r>
            <a:r>
              <a:rPr lang="zh-CN" altLang="en-US" sz="2200" b="1" smtClean="0"/>
              <a:t>包的管理</a:t>
            </a:r>
            <a:endParaRPr lang="en-US" altLang="zh-CN" sz="2200" b="1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504056" y="1418544"/>
            <a:ext cx="8244408" cy="35271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zh-CN" altLang="en-US" sz="2000" b="1" dirty="0" smtClean="0">
                <a:solidFill>
                  <a:srgbClr val="0070C0"/>
                </a:solidFill>
              </a:rPr>
              <a:t>安装</a:t>
            </a:r>
            <a:r>
              <a:rPr lang="en-US" altLang="zh-CN" sz="2000" b="1" dirty="0" smtClean="0">
                <a:solidFill>
                  <a:srgbClr val="0070C0"/>
                </a:solidFill>
              </a:rPr>
              <a:t>rpm</a:t>
            </a:r>
            <a:r>
              <a:rPr lang="zh-CN" altLang="en-US" sz="2000" b="1" dirty="0" smtClean="0">
                <a:solidFill>
                  <a:srgbClr val="0070C0"/>
                </a:solidFill>
              </a:rPr>
              <a:t>包</a:t>
            </a:r>
            <a:r>
              <a:rPr lang="zh-CN" altLang="en-US" sz="2000" dirty="0" smtClean="0">
                <a:solidFill>
                  <a:srgbClr val="0070C0"/>
                </a:solidFill>
              </a:rPr>
              <a:t>：</a:t>
            </a:r>
            <a:endParaRPr lang="en-US" altLang="zh-CN" sz="2000" dirty="0">
              <a:solidFill>
                <a:srgbClr val="0070C0"/>
              </a:solidFill>
            </a:endParaRPr>
          </a:p>
          <a:p>
            <a:pPr marL="285750" indent="-28575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Arial" panose="020B0604020202020204" pitchFamily="34" charset="0"/>
              <a:buChar char="•"/>
              <a:defRPr/>
            </a:pPr>
            <a:r>
              <a:rPr lang="zh-CN" altLang="en-US" dirty="0" smtClean="0"/>
              <a:t>基本语法</a:t>
            </a:r>
            <a:endParaRPr lang="en-US" altLang="zh-CN" dirty="0"/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en-US" altLang="zh-CN" sz="1600" dirty="0" smtClean="0"/>
              <a:t>rpm </a:t>
            </a:r>
            <a:r>
              <a:rPr lang="en-US" altLang="zh-CN" sz="1600" dirty="0"/>
              <a:t>-</a:t>
            </a:r>
            <a:r>
              <a:rPr lang="en-US" altLang="zh-CN" sz="1600" dirty="0" smtClean="0"/>
              <a:t>ivh  </a:t>
            </a:r>
            <a:r>
              <a:rPr lang="en-US" altLang="zh-CN" sz="1600" dirty="0"/>
              <a:t>RPM</a:t>
            </a:r>
            <a:r>
              <a:rPr lang="zh-CN" altLang="en-US" sz="1600" dirty="0"/>
              <a:t>包全路径名称 </a:t>
            </a: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kumimoji="1" lang="zh-CN" altLang="en-US" b="1" dirty="0">
                <a:latin typeface="幼圆" pitchFamily="49" charset="-122"/>
                <a:ea typeface="幼圆" pitchFamily="49" charset="-122"/>
              </a:rPr>
              <a:t>参数说</a:t>
            </a:r>
            <a:r>
              <a:rPr kumimoji="1" lang="zh-CN" altLang="en-US" b="1" dirty="0" smtClean="0">
                <a:latin typeface="幼圆" pitchFamily="49" charset="-122"/>
                <a:ea typeface="幼圆" pitchFamily="49" charset="-122"/>
              </a:rPr>
              <a:t>明</a:t>
            </a:r>
            <a:endParaRPr kumimoji="1" lang="en-US" altLang="zh-CN" b="1" dirty="0">
              <a:latin typeface="幼圆" pitchFamily="49" charset="-122"/>
              <a:ea typeface="幼圆" pitchFamily="49" charset="-122"/>
            </a:endParaRPr>
          </a:p>
          <a:p>
            <a:pPr marL="342900" indent="-342900">
              <a:defRPr/>
            </a:pPr>
            <a:r>
              <a:rPr kumimoji="1" lang="en-US" altLang="zh-CN" b="1" dirty="0">
                <a:latin typeface="幼圆" pitchFamily="49" charset="-122"/>
                <a:ea typeface="幼圆" pitchFamily="49" charset="-122"/>
              </a:rPr>
              <a:t>	</a:t>
            </a:r>
            <a:r>
              <a:rPr kumimoji="1" lang="en-US" altLang="zh-CN" b="1" dirty="0" smtClean="0">
                <a:latin typeface="幼圆" pitchFamily="49" charset="-122"/>
                <a:ea typeface="幼圆" pitchFamily="49" charset="-122"/>
              </a:rPr>
              <a:t>i=install </a:t>
            </a:r>
            <a:r>
              <a:rPr kumimoji="1" lang="zh-CN" altLang="en-US" b="1" dirty="0">
                <a:latin typeface="幼圆" pitchFamily="49" charset="-122"/>
                <a:ea typeface="幼圆" pitchFamily="49" charset="-122"/>
              </a:rPr>
              <a:t>安装</a:t>
            </a:r>
          </a:p>
          <a:p>
            <a:pPr marL="342900" indent="-342900">
              <a:defRPr/>
            </a:pPr>
            <a:r>
              <a:rPr kumimoji="1" lang="zh-CN" altLang="en-US" b="1" dirty="0">
                <a:latin typeface="幼圆" pitchFamily="49" charset="-122"/>
                <a:ea typeface="幼圆" pitchFamily="49" charset="-122"/>
              </a:rPr>
              <a:t>   </a:t>
            </a:r>
            <a:r>
              <a:rPr kumimoji="1" lang="en-US" altLang="zh-CN" b="1" dirty="0" smtClean="0">
                <a:latin typeface="幼圆" pitchFamily="49" charset="-122"/>
                <a:ea typeface="幼圆" pitchFamily="49" charset="-122"/>
              </a:rPr>
              <a:t>v=verbose </a:t>
            </a:r>
            <a:r>
              <a:rPr kumimoji="1" lang="zh-CN" altLang="en-US" b="1" dirty="0">
                <a:latin typeface="幼圆" pitchFamily="49" charset="-122"/>
                <a:ea typeface="幼圆" pitchFamily="49" charset="-122"/>
              </a:rPr>
              <a:t>提示</a:t>
            </a:r>
          </a:p>
          <a:p>
            <a:pPr marL="342900" indent="-342900">
              <a:defRPr/>
            </a:pPr>
            <a:r>
              <a:rPr kumimoji="1" lang="zh-CN" altLang="en-US" b="1" dirty="0">
                <a:latin typeface="幼圆" pitchFamily="49" charset="-122"/>
                <a:ea typeface="幼圆" pitchFamily="49" charset="-122"/>
              </a:rPr>
              <a:t>   </a:t>
            </a:r>
            <a:r>
              <a:rPr kumimoji="1" lang="en-US" altLang="zh-CN" b="1" dirty="0" smtClean="0">
                <a:latin typeface="幼圆" pitchFamily="49" charset="-122"/>
                <a:ea typeface="幼圆" pitchFamily="49" charset="-122"/>
              </a:rPr>
              <a:t>h=hash  </a:t>
            </a:r>
            <a:r>
              <a:rPr kumimoji="1" lang="zh-CN" altLang="en-US" b="1" dirty="0">
                <a:latin typeface="幼圆" pitchFamily="49" charset="-122"/>
                <a:ea typeface="幼圆" pitchFamily="49" charset="-122"/>
              </a:rPr>
              <a:t>进度</a:t>
            </a:r>
            <a:r>
              <a:rPr kumimoji="1" lang="zh-CN" altLang="en-US" b="1" dirty="0" smtClean="0">
                <a:latin typeface="幼圆" pitchFamily="49" charset="-122"/>
                <a:ea typeface="幼圆" pitchFamily="49" charset="-122"/>
              </a:rPr>
              <a:t>条</a:t>
            </a:r>
            <a:endParaRPr lang="en-US" altLang="zh-CN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Arial" panose="020B0604020202020204" pitchFamily="34" charset="0"/>
              <a:buChar char="•"/>
              <a:defRPr/>
            </a:pPr>
            <a:r>
              <a:rPr lang="zh-CN" altLang="en-US" sz="2000" dirty="0" smtClean="0">
                <a:latin typeface="宋体" panose="02010600030101010101" pitchFamily="2" charset="-122"/>
                <a:ea typeface="宋体" panose="02010600030101010101" pitchFamily="2" charset="-122"/>
              </a:rPr>
              <a:t>应用实例</a:t>
            </a:r>
            <a:endParaRPr lang="en-US" altLang="zh-CN" sz="20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defRPr/>
            </a:pPr>
            <a:endParaRPr lang="en-US" altLang="zh-CN" dirty="0" smtClean="0"/>
          </a:p>
          <a:p>
            <a:pPr marL="342900" indent="-342900">
              <a:buAutoNum type="arabicParenR"/>
              <a:defRPr/>
            </a:pPr>
            <a:r>
              <a:rPr lang="zh-CN" altLang="en-US" dirty="0" smtClean="0"/>
              <a:t>演</a:t>
            </a:r>
            <a:r>
              <a:rPr lang="zh-CN" altLang="en-US" dirty="0"/>
              <a:t>示卸载和安装</a:t>
            </a:r>
            <a:r>
              <a:rPr lang="en-US" altLang="zh-CN" dirty="0" smtClean="0"/>
              <a:t>firefox</a:t>
            </a:r>
            <a:r>
              <a:rPr lang="zh-CN" altLang="en-US" dirty="0"/>
              <a:t>浏览</a:t>
            </a:r>
            <a:r>
              <a:rPr lang="zh-CN" altLang="en-US" dirty="0" smtClean="0"/>
              <a:t>器</a:t>
            </a:r>
            <a:endParaRPr lang="en-US" altLang="zh-CN" dirty="0" smtClean="0"/>
          </a:p>
          <a:p>
            <a:pPr>
              <a:defRPr/>
            </a:pPr>
            <a:r>
              <a:rPr lang="zh-CN" altLang="en-US" dirty="0"/>
              <a:t>提</a:t>
            </a:r>
            <a:r>
              <a:rPr lang="zh-CN" altLang="en-US" dirty="0" smtClean="0"/>
              <a:t>示：很多的</a:t>
            </a:r>
            <a:r>
              <a:rPr lang="en-US" altLang="zh-CN" dirty="0" smtClean="0"/>
              <a:t>rpm</a:t>
            </a:r>
            <a:r>
              <a:rPr lang="zh-CN" altLang="en-US" dirty="0" smtClean="0"/>
              <a:t>包，就在我们的</a:t>
            </a:r>
            <a:r>
              <a:rPr lang="en-US" altLang="zh-CN" dirty="0" smtClean="0"/>
              <a:t>centos</a:t>
            </a:r>
            <a:r>
              <a:rPr lang="zh-CN" altLang="en-US" dirty="0" smtClean="0"/>
              <a:t>安装的镜像文件中</a:t>
            </a:r>
            <a:endParaRPr lang="en-US" altLang="zh-CN" dirty="0"/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9"/>
          <p:cNvSpPr txBox="1">
            <a:spLocks noChangeArrowheads="1"/>
          </p:cNvSpPr>
          <p:nvPr/>
        </p:nvSpPr>
        <p:spPr bwMode="auto">
          <a:xfrm>
            <a:off x="467544" y="849719"/>
            <a:ext cx="7272338" cy="3970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2B2B2">
                    <a:alpha val="50195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zh-CN" sz="2200" b="1" dirty="0" smtClean="0"/>
              <a:t>Centos</a:t>
            </a:r>
            <a:r>
              <a:rPr lang="zh-CN" altLang="en-US" sz="2200" b="1" dirty="0" smtClean="0"/>
              <a:t>终端的使用和联网</a:t>
            </a:r>
            <a:endParaRPr lang="en-US" altLang="zh-CN" sz="2200" b="1" dirty="0"/>
          </a:p>
        </p:txBody>
      </p:sp>
      <p:sp>
        <p:nvSpPr>
          <p:cNvPr id="6" name="Text Box 9"/>
          <p:cNvSpPr txBox="1">
            <a:spLocks noChangeArrowheads="1"/>
          </p:cNvSpPr>
          <p:nvPr/>
        </p:nvSpPr>
        <p:spPr bwMode="auto">
          <a:xfrm>
            <a:off x="359348" y="1550194"/>
            <a:ext cx="8461127" cy="1594283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None/>
              <a:defRPr/>
            </a:pPr>
            <a:r>
              <a:rPr lang="en-US" altLang="zh-CN" sz="2200" b="1" dirty="0" smtClean="0">
                <a:solidFill>
                  <a:srgbClr val="0070C0"/>
                </a:solidFill>
              </a:rPr>
              <a:t>CentOS</a:t>
            </a:r>
            <a:r>
              <a:rPr lang="zh-CN" altLang="en-US" sz="2200" b="1" dirty="0">
                <a:solidFill>
                  <a:srgbClr val="0070C0"/>
                </a:solidFill>
              </a:rPr>
              <a:t>终</a:t>
            </a:r>
            <a:r>
              <a:rPr lang="zh-CN" altLang="en-US" sz="2200" b="1" dirty="0" smtClean="0">
                <a:solidFill>
                  <a:srgbClr val="0070C0"/>
                </a:solidFill>
              </a:rPr>
              <a:t>端使用</a:t>
            </a:r>
            <a:endParaRPr lang="en-US" altLang="zh-CN" sz="2200" b="1" dirty="0">
              <a:solidFill>
                <a:srgbClr val="0070C0"/>
              </a:solidFill>
            </a:endParaRP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None/>
              <a:defRPr/>
            </a:pPr>
            <a:endParaRPr lang="en-US" altLang="zh-CN" sz="1800" dirty="0" smtClean="0"/>
          </a:p>
          <a:p>
            <a:r>
              <a:rPr lang="en-US" altLang="zh-CN" sz="2200" b="1" dirty="0" smtClean="0">
                <a:solidFill>
                  <a:srgbClr val="0070C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Centos</a:t>
            </a:r>
            <a:r>
              <a:rPr lang="zh-CN" altLang="en-US" sz="2200" b="1" dirty="0" smtClean="0">
                <a:solidFill>
                  <a:srgbClr val="0070C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联网</a:t>
            </a:r>
            <a:endParaRPr lang="en-US" altLang="zh-CN" sz="2200" b="1" dirty="0">
              <a:solidFill>
                <a:srgbClr val="0070C0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 startAt="5"/>
            </a:pPr>
            <a:endParaRPr lang="en-US" altLang="zh-CN" sz="1800" dirty="0">
              <a:solidFill>
                <a:srgbClr val="007C6A"/>
              </a:solidFill>
              <a:latin typeface="+mn-ea"/>
            </a:endParaRPr>
          </a:p>
          <a:p>
            <a:endParaRPr lang="en-US" altLang="zh-CN" sz="18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9"/>
          <p:cNvSpPr txBox="1">
            <a:spLocks noChangeArrowheads="1"/>
          </p:cNvSpPr>
          <p:nvPr/>
        </p:nvSpPr>
        <p:spPr bwMode="auto">
          <a:xfrm>
            <a:off x="467544" y="849719"/>
            <a:ext cx="7272338" cy="395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2B2B2">
                    <a:alpha val="50195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l"/>
            </a:pPr>
            <a:endParaRPr lang="en-US" altLang="zh-CN" sz="2200" b="1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504056" y="1418543"/>
            <a:ext cx="8244408" cy="35148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zh-CN" altLang="en-US" sz="2000" b="1" dirty="0" smtClean="0">
                <a:solidFill>
                  <a:srgbClr val="0070C0"/>
                </a:solidFill>
              </a:rPr>
              <a:t>介绍</a:t>
            </a:r>
            <a:r>
              <a:rPr lang="zh-CN" altLang="en-US" sz="2000" dirty="0" smtClean="0">
                <a:solidFill>
                  <a:srgbClr val="0070C0"/>
                </a:solidFill>
              </a:rPr>
              <a:t>：</a:t>
            </a:r>
            <a:endParaRPr lang="en-US" altLang="zh-CN" dirty="0"/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en-US" altLang="zh-CN" sz="1600" dirty="0" smtClean="0"/>
              <a:t>Yum </a:t>
            </a:r>
            <a:r>
              <a:rPr lang="zh-CN" altLang="en-US" sz="1600" dirty="0" smtClean="0"/>
              <a:t>是一个</a:t>
            </a:r>
            <a:r>
              <a:rPr lang="en-US" altLang="zh-CN" sz="1600" dirty="0" smtClean="0">
                <a:hlinkClick r:id="rId3"/>
              </a:rPr>
              <a:t>Shell</a:t>
            </a:r>
            <a:r>
              <a:rPr lang="zh-CN" altLang="en-US" sz="1600" dirty="0"/>
              <a:t> </a:t>
            </a:r>
            <a:r>
              <a:rPr lang="zh-CN" altLang="en-US" sz="1600" dirty="0" smtClean="0"/>
              <a:t>软</a:t>
            </a:r>
            <a:r>
              <a:rPr lang="zh-CN" altLang="en-US" sz="1600" dirty="0"/>
              <a:t>件包</a:t>
            </a:r>
            <a:r>
              <a:rPr lang="zh-CN" altLang="en-US" sz="1600" b="1" dirty="0"/>
              <a:t>管理器</a:t>
            </a:r>
            <a:r>
              <a:rPr lang="zh-CN" altLang="en-US" sz="1600" dirty="0"/>
              <a:t>。基于</a:t>
            </a:r>
            <a:r>
              <a:rPr lang="en-US" altLang="zh-CN" sz="1600" dirty="0">
                <a:hlinkClick r:id="rId4"/>
              </a:rPr>
              <a:t>RPM</a:t>
            </a:r>
            <a:r>
              <a:rPr lang="zh-CN" altLang="en-US" sz="1600" dirty="0"/>
              <a:t>包管理，能够从指</a:t>
            </a:r>
            <a:r>
              <a:rPr lang="zh-CN" altLang="en-US" sz="1600" dirty="0" smtClean="0"/>
              <a:t>定</a:t>
            </a:r>
            <a:endParaRPr lang="en-US" altLang="zh-CN" sz="1600" dirty="0" smtClean="0"/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zh-CN" altLang="en-US" sz="1600" dirty="0" smtClean="0"/>
              <a:t>的</a:t>
            </a:r>
            <a:r>
              <a:rPr lang="zh-CN" altLang="en-US" sz="1600" dirty="0"/>
              <a:t>服务器自动下载</a:t>
            </a:r>
            <a:r>
              <a:rPr lang="en-US" altLang="zh-CN" sz="1600" dirty="0"/>
              <a:t>RPM</a:t>
            </a:r>
            <a:r>
              <a:rPr lang="zh-CN" altLang="en-US" sz="1600" dirty="0"/>
              <a:t>包并且安装，可以</a:t>
            </a:r>
            <a:r>
              <a:rPr lang="zh-CN" altLang="en-US" sz="1600" dirty="0">
                <a:solidFill>
                  <a:srgbClr val="FF0000"/>
                </a:solidFill>
              </a:rPr>
              <a:t>自动处理依赖性关系</a:t>
            </a:r>
            <a:r>
              <a:rPr lang="zh-CN" altLang="en-US" sz="1600" dirty="0"/>
              <a:t>，</a:t>
            </a:r>
            <a:r>
              <a:rPr lang="zh-CN" altLang="en-US" sz="1600" dirty="0" smtClean="0"/>
              <a:t>并</a:t>
            </a:r>
            <a:endParaRPr lang="en-US" altLang="zh-CN" sz="1600" dirty="0" smtClean="0"/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zh-CN" altLang="en-US" sz="1600" dirty="0" smtClean="0"/>
              <a:t>且</a:t>
            </a:r>
            <a:r>
              <a:rPr lang="zh-CN" altLang="en-US" sz="1600" dirty="0"/>
              <a:t>一次安装所有依赖的软件</a:t>
            </a:r>
            <a:r>
              <a:rPr lang="zh-CN" altLang="en-US" sz="1600" dirty="0" smtClean="0"/>
              <a:t>包。</a:t>
            </a:r>
            <a:endParaRPr kumimoji="1" lang="zh-CN" altLang="en-US" b="1" dirty="0">
              <a:latin typeface="幼圆" pitchFamily="49" charset="-122"/>
              <a:ea typeface="幼圆" pitchFamily="49" charset="-122"/>
            </a:endParaRPr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endParaRPr lang="en-US" altLang="zh-CN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en-US" altLang="zh-CN" sz="2000" b="1" dirty="0" smtClean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yum</a:t>
            </a:r>
            <a:r>
              <a:rPr lang="zh-CN" altLang="en-US" sz="2000" b="1" dirty="0" smtClean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的基本指令</a:t>
            </a:r>
            <a:endParaRPr lang="en-US" altLang="zh-CN" sz="2000" b="1" dirty="0" smtClean="0">
              <a:solidFill>
                <a:srgbClr val="0070C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zh-CN" altLang="en-US" dirty="0" smtClean="0"/>
              <a:t>查询</a:t>
            </a:r>
            <a:r>
              <a:rPr lang="en-US" altLang="zh-CN" dirty="0" smtClean="0"/>
              <a:t>yum</a:t>
            </a:r>
            <a:r>
              <a:rPr lang="zh-CN" altLang="en-US" dirty="0" smtClean="0"/>
              <a:t>服务器是否有需要安装的软件</a:t>
            </a:r>
            <a:endParaRPr lang="en-US" altLang="zh-CN" dirty="0" smtClean="0"/>
          </a:p>
          <a:p>
            <a:pPr>
              <a:defRPr/>
            </a:pPr>
            <a:r>
              <a:rPr lang="en-US" altLang="zh-CN" dirty="0" smtClean="0"/>
              <a:t>	yum </a:t>
            </a:r>
            <a:r>
              <a:rPr lang="en-US" altLang="zh-CN" dirty="0"/>
              <a:t>list|grep xx</a:t>
            </a:r>
            <a:r>
              <a:rPr lang="zh-CN" altLang="en-US" dirty="0"/>
              <a:t>软件列</a:t>
            </a:r>
            <a:r>
              <a:rPr lang="zh-CN" altLang="en-US" dirty="0" smtClean="0"/>
              <a:t>表</a:t>
            </a:r>
            <a:endParaRPr lang="en-US" altLang="zh-CN" dirty="0" smtClean="0"/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zh-CN" altLang="en-US" dirty="0"/>
              <a:t>安</a:t>
            </a:r>
            <a:r>
              <a:rPr lang="zh-CN" altLang="en-US" dirty="0" smtClean="0"/>
              <a:t>装指定的</a:t>
            </a:r>
            <a:r>
              <a:rPr lang="en-US" altLang="zh-CN" dirty="0" smtClean="0"/>
              <a:t>yum</a:t>
            </a:r>
            <a:r>
              <a:rPr lang="zh-CN" altLang="en-US" dirty="0" smtClean="0"/>
              <a:t>包</a:t>
            </a:r>
            <a:endParaRPr lang="zh-CN" altLang="en-US" dirty="0"/>
          </a:p>
          <a:p>
            <a:pPr>
              <a:defRPr/>
            </a:pPr>
            <a:r>
              <a:rPr lang="en-US" altLang="zh-CN" dirty="0" smtClean="0"/>
              <a:t>	yum </a:t>
            </a:r>
            <a:r>
              <a:rPr lang="en-US" altLang="zh-CN" dirty="0"/>
              <a:t>install xxx  </a:t>
            </a:r>
            <a:r>
              <a:rPr lang="zh-CN" altLang="en-US" dirty="0"/>
              <a:t>下载安装</a:t>
            </a:r>
          </a:p>
          <a:p>
            <a:pPr>
              <a:defRPr/>
            </a:pPr>
            <a:endParaRPr lang="en-US" altLang="zh-CN" dirty="0" smtClean="0"/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2" y="1418543"/>
            <a:ext cx="1555778" cy="16386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矩形 4"/>
          <p:cNvSpPr/>
          <p:nvPr/>
        </p:nvSpPr>
        <p:spPr>
          <a:xfrm>
            <a:off x="576064" y="4455793"/>
            <a:ext cx="8244408" cy="12495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en-US" altLang="zh-CN" sz="2000" b="1" dirty="0" smtClean="0">
                <a:solidFill>
                  <a:srgbClr val="0070C0"/>
                </a:solidFill>
              </a:rPr>
              <a:t>yum</a:t>
            </a:r>
            <a:r>
              <a:rPr lang="zh-CN" altLang="en-US" sz="2000" b="1" dirty="0" smtClean="0">
                <a:solidFill>
                  <a:srgbClr val="0070C0"/>
                </a:solidFill>
              </a:rPr>
              <a:t>应用实例</a:t>
            </a:r>
            <a:r>
              <a:rPr lang="zh-CN" altLang="en-US" sz="2000" dirty="0" smtClean="0">
                <a:solidFill>
                  <a:srgbClr val="0070C0"/>
                </a:solidFill>
              </a:rPr>
              <a:t>：</a:t>
            </a:r>
            <a:endParaRPr lang="en-US" altLang="zh-CN" sz="2000" dirty="0">
              <a:solidFill>
                <a:srgbClr val="0070C0"/>
              </a:solidFill>
            </a:endParaRPr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endParaRPr lang="en-US" altLang="zh-CN" dirty="0"/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zh-CN" altLang="en-US" sz="1600" dirty="0" smtClean="0"/>
              <a:t>案例：请使用</a:t>
            </a:r>
            <a:r>
              <a:rPr lang="en-US" altLang="zh-CN" sz="1600" dirty="0" smtClean="0"/>
              <a:t>yum</a:t>
            </a:r>
            <a:r>
              <a:rPr lang="zh-CN" altLang="en-US" sz="1600" dirty="0" smtClean="0"/>
              <a:t>的方式来安装</a:t>
            </a:r>
            <a:r>
              <a:rPr lang="en-US" altLang="zh-CN" sz="1600" dirty="0" smtClean="0"/>
              <a:t>firefox</a:t>
            </a:r>
            <a:r>
              <a:rPr lang="zh-CN" altLang="en-US" sz="1600" dirty="0" smtClean="0"/>
              <a:t>指</a:t>
            </a:r>
            <a:r>
              <a:rPr lang="zh-CN" altLang="en-US" sz="1600" dirty="0" smtClean="0"/>
              <a:t>令</a:t>
            </a:r>
            <a:endParaRPr lang="en-US" altLang="zh-CN" sz="1600" dirty="0" smtClean="0"/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en-US" altLang="zh-CN" sz="1600" dirty="0" smtClean="0">
                <a:latin typeface="宋体" panose="02010600030101010101" pitchFamily="2" charset="-122"/>
                <a:ea typeface="宋体" panose="02010600030101010101" pitchFamily="2" charset="-122"/>
              </a:rPr>
              <a:t>Yum install firefox  //</a:t>
            </a:r>
            <a:r>
              <a:rPr lang="zh-CN" altLang="en-US" sz="1600" dirty="0" smtClean="0">
                <a:latin typeface="宋体" panose="02010600030101010101" pitchFamily="2" charset="-122"/>
                <a:ea typeface="宋体" panose="02010600030101010101" pitchFamily="2" charset="-122"/>
              </a:rPr>
              <a:t>会自动的下载适合你系统的最新版本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2"/>
          <p:cNvSpPr txBox="1">
            <a:spLocks noChangeArrowheads="1"/>
          </p:cNvSpPr>
          <p:nvPr/>
        </p:nvSpPr>
        <p:spPr bwMode="auto">
          <a:xfrm>
            <a:off x="539552" y="1054572"/>
            <a:ext cx="8064896" cy="4013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None/>
              <a:defRPr/>
            </a:pPr>
            <a:endParaRPr lang="en-US" altLang="zh-CN" sz="2200" b="1" smtClean="0">
              <a:latin typeface="宋体" panose="02010600030101010101" pitchFamily="2" charset="-122"/>
              <a:ea typeface="Arial Unicode MS" pitchFamily="34" charset="-122"/>
              <a:cs typeface="Arial Unicode MS" pitchFamily="34" charset="-122"/>
            </a:endParaRP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None/>
              <a:defRPr/>
            </a:pPr>
            <a:endParaRPr lang="en-US" altLang="zh-CN" sz="2200" b="1" smtClean="0">
              <a:latin typeface="宋体" panose="02010600030101010101" pitchFamily="2" charset="-122"/>
              <a:ea typeface="Arial Unicode MS" pitchFamily="34" charset="-122"/>
              <a:cs typeface="Arial Unicode MS" pitchFamily="34" charset="-122"/>
            </a:endParaRP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None/>
              <a:defRPr/>
            </a:pPr>
            <a:endParaRPr lang="en-US" altLang="zh-CN" sz="2200" b="1" smtClean="0">
              <a:latin typeface="宋体" panose="02010600030101010101" pitchFamily="2" charset="-122"/>
              <a:ea typeface="Arial Unicode MS" pitchFamily="34" charset="-122"/>
              <a:cs typeface="Arial Unicode MS" pitchFamily="34" charset="-122"/>
            </a:endParaRP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None/>
              <a:defRPr/>
            </a:pPr>
            <a:endParaRPr lang="en-US" altLang="zh-CN" sz="2200" b="1" smtClean="0">
              <a:latin typeface="宋体" panose="02010600030101010101" pitchFamily="2" charset="-122"/>
              <a:ea typeface="Arial Unicode MS" pitchFamily="34" charset="-122"/>
              <a:cs typeface="Arial Unicode MS" pitchFamily="34" charset="-122"/>
            </a:endParaRP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None/>
              <a:defRPr/>
            </a:pPr>
            <a:endParaRPr lang="en-US" altLang="zh-CN" sz="2200" b="1" smtClean="0">
              <a:latin typeface="宋体" panose="02010600030101010101" pitchFamily="2" charset="-122"/>
              <a:ea typeface="Arial Unicode MS" pitchFamily="34" charset="-122"/>
              <a:cs typeface="Arial Unicode MS" pitchFamily="34" charset="-122"/>
            </a:endParaRP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None/>
              <a:defRPr/>
            </a:pPr>
            <a:endParaRPr lang="en-US" altLang="zh-CN" sz="2200" b="1" smtClean="0">
              <a:latin typeface="宋体" panose="02010600030101010101" pitchFamily="2" charset="-122"/>
              <a:ea typeface="Arial Unicode MS" pitchFamily="34" charset="-122"/>
              <a:cs typeface="Arial Unicode MS" pitchFamily="34" charset="-122"/>
            </a:endParaRP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None/>
              <a:defRPr/>
            </a:pPr>
            <a:endParaRPr lang="en-US" altLang="zh-CN" sz="2200" b="1">
              <a:latin typeface="宋体" panose="02010600030101010101" pitchFamily="2" charset="-122"/>
              <a:ea typeface="Arial Unicode MS" pitchFamily="34" charset="-122"/>
              <a:cs typeface="Arial Unicode MS" pitchFamily="34" charset="-122"/>
            </a:endParaRP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None/>
              <a:defRPr/>
            </a:pPr>
            <a:endParaRPr lang="en-US" altLang="zh-CN" sz="2200" b="1" smtClean="0">
              <a:latin typeface="宋体" panose="02010600030101010101" pitchFamily="2" charset="-122"/>
              <a:ea typeface="Arial Unicode MS" pitchFamily="34" charset="-122"/>
              <a:cs typeface="Arial Unicode MS" pitchFamily="34" charset="-122"/>
            </a:endParaRP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None/>
              <a:defRPr/>
            </a:pPr>
            <a:endParaRPr lang="en-US" altLang="zh-CN" sz="2200" b="1" smtClean="0">
              <a:latin typeface="宋体" panose="02010600030101010101" pitchFamily="2" charset="-122"/>
              <a:ea typeface="Arial Unicode MS" pitchFamily="34" charset="-122"/>
              <a:cs typeface="Arial Unicode MS" pitchFamily="34" charset="-122"/>
            </a:endParaRPr>
          </a:p>
          <a:p>
            <a:pPr lvl="0" eaLnBrk="1" hangingPunct="1">
              <a:lnSpc>
                <a:spcPct val="90000"/>
              </a:lnSpc>
              <a:spcBef>
                <a:spcPct val="20000"/>
              </a:spcBef>
              <a:buClr>
                <a:prstClr val="black"/>
              </a:buClr>
              <a:buSzPct val="70000"/>
              <a:defRPr/>
            </a:pPr>
            <a:r>
              <a:rPr lang="zh-CN" altLang="en-US" b="1" smtClean="0">
                <a:solidFill>
                  <a:schemeClr val="bg1">
                    <a:lumMod val="65000"/>
                  </a:schemeClr>
                </a:solidFill>
                <a:latin typeface="宋体" panose="02010600030101010101" pitchFamily="2" charset="-122"/>
                <a:ea typeface="Arial Unicode MS" pitchFamily="34" charset="-122"/>
                <a:cs typeface="Arial Unicode MS" pitchFamily="34" charset="-122"/>
              </a:rPr>
              <a:t>企业真实面试题</a:t>
            </a:r>
          </a:p>
          <a:p>
            <a:pPr lvl="0" eaLnBrk="1" hangingPunct="1">
              <a:lnSpc>
                <a:spcPct val="90000"/>
              </a:lnSpc>
              <a:spcBef>
                <a:spcPct val="20000"/>
              </a:spcBef>
              <a:buClr>
                <a:prstClr val="black"/>
              </a:buClr>
              <a:buSzPct val="70000"/>
              <a:defRPr/>
            </a:pPr>
            <a:endParaRPr lang="en-US" altLang="zh-CN" sz="1800" b="1">
              <a:solidFill>
                <a:srgbClr val="BFBFBF"/>
              </a:solidFill>
              <a:latin typeface="宋体" panose="02010600030101010101" pitchFamily="2" charset="-122"/>
              <a:ea typeface="Arial Unicode MS" pitchFamily="34" charset="-122"/>
              <a:cs typeface="Arial Unicode MS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9"/>
          <p:cNvSpPr txBox="1">
            <a:spLocks noChangeArrowheads="1"/>
          </p:cNvSpPr>
          <p:nvPr/>
        </p:nvSpPr>
        <p:spPr bwMode="auto">
          <a:xfrm>
            <a:off x="467544" y="849719"/>
            <a:ext cx="7272338" cy="395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2B2B2">
                    <a:alpha val="50195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l"/>
            </a:pPr>
            <a:endParaRPr lang="en-US" altLang="zh-CN" sz="2200" b="1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504056" y="1418543"/>
            <a:ext cx="8244408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zh-CN" altLang="en-US" sz="2200" b="1" dirty="0" smtClean="0">
                <a:solidFill>
                  <a:srgbClr val="0070C0"/>
                </a:solidFill>
              </a:rPr>
              <a:t>百度面试题</a:t>
            </a:r>
            <a:r>
              <a:rPr lang="zh-CN" altLang="en-US" sz="2000" dirty="0" smtClean="0">
                <a:solidFill>
                  <a:srgbClr val="0070C0"/>
                </a:solidFill>
              </a:rPr>
              <a:t>：</a:t>
            </a:r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zh-CN" altLang="en-US" sz="1600" dirty="0" smtClean="0">
                <a:solidFill>
                  <a:schemeClr val="tx1"/>
                </a:solidFill>
              </a:rPr>
              <a:t>问题：Linux常用命令，</a:t>
            </a:r>
            <a:r>
              <a:rPr lang="zh-CN" altLang="en-US" sz="1600" dirty="0"/>
              <a:t>至</a:t>
            </a:r>
            <a:r>
              <a:rPr lang="zh-CN" altLang="en-US" sz="1600" dirty="0" smtClean="0"/>
              <a:t>少</a:t>
            </a:r>
            <a:r>
              <a:rPr lang="en-US" altLang="zh-CN" sz="1600" dirty="0" smtClean="0"/>
              <a:t>6</a:t>
            </a:r>
            <a:r>
              <a:rPr lang="zh-CN" altLang="en-US" sz="1600" dirty="0" smtClean="0"/>
              <a:t>个</a:t>
            </a:r>
            <a:r>
              <a:rPr lang="en-US" altLang="zh-CN" sz="1600" dirty="0" smtClean="0">
                <a:solidFill>
                  <a:schemeClr val="tx1"/>
                </a:solidFill>
              </a:rPr>
              <a:t>(netstat , top , lsblk , find , ps , chkconfig )</a:t>
            </a:r>
            <a:endParaRPr lang="zh-CN" altLang="en-US" sz="2000" dirty="0" smtClean="0">
              <a:solidFill>
                <a:srgbClr val="0070C0"/>
              </a:solidFill>
            </a:endParaRPr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endParaRPr lang="en-US" altLang="zh-CN" dirty="0"/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zh-CN" altLang="en-US" sz="2000" b="1" dirty="0" smtClean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瓜子二手车题</a:t>
            </a:r>
            <a:r>
              <a:rPr lang="en-US" altLang="zh-CN" sz="2000" b="1" dirty="0" smtClean="0">
                <a:solidFill>
                  <a:srgbClr val="0070C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:</a:t>
            </a:r>
            <a:endParaRPr lang="zh-CN" altLang="en-US" dirty="0"/>
          </a:p>
          <a:p>
            <a:pPr>
              <a:defRPr/>
            </a:pPr>
            <a:r>
              <a:rPr lang="en-US" altLang="zh-CN" dirty="0" smtClean="0"/>
              <a:t>问题：Linux查看内存、磁盘存储、io </a:t>
            </a:r>
            <a:r>
              <a:rPr lang="en-US" altLang="zh-CN" dirty="0" smtClean="0"/>
              <a:t>读写</a:t>
            </a:r>
            <a:r>
              <a:rPr lang="zh-CN" altLang="en-US" dirty="0" smtClean="0"/>
              <a:t>（</a:t>
            </a:r>
            <a:r>
              <a:rPr lang="en-US" altLang="zh-CN" dirty="0" smtClean="0"/>
              <a:t>iotop</a:t>
            </a:r>
            <a:r>
              <a:rPr lang="zh-CN" altLang="en-US" dirty="0" smtClean="0"/>
              <a:t>）</a:t>
            </a:r>
            <a:r>
              <a:rPr lang="en-US" altLang="zh-CN" dirty="0" smtClean="0"/>
              <a:t>、</a:t>
            </a:r>
            <a:r>
              <a:rPr lang="en-US" altLang="zh-CN" dirty="0" smtClean="0"/>
              <a:t>端口占用、进程等命令</a:t>
            </a:r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endParaRPr lang="en-US" altLang="zh-CN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t</a:t>
            </a:r>
            <a:r>
              <a:rPr lang="en-US" altLang="zh-CN" dirty="0" smtClean="0">
                <a:latin typeface="宋体" panose="02010600030101010101" pitchFamily="2" charset="-122"/>
                <a:ea typeface="宋体" panose="02010600030101010101" pitchFamily="2" charset="-122"/>
              </a:rPr>
              <a:t>op </a:t>
            </a:r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d</a:t>
            </a:r>
            <a:r>
              <a:rPr lang="en-US" altLang="zh-CN" dirty="0" smtClean="0">
                <a:latin typeface="宋体" panose="02010600030101010101" pitchFamily="2" charset="-122"/>
                <a:ea typeface="宋体" panose="02010600030101010101" pitchFamily="2" charset="-122"/>
              </a:rPr>
              <a:t>f –lh</a:t>
            </a:r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en-US" altLang="zh-CN" dirty="0" smtClean="0">
                <a:latin typeface="宋体" panose="02010600030101010101" pitchFamily="2" charset="-122"/>
                <a:ea typeface="宋体" panose="02010600030101010101" pitchFamily="2" charset="-122"/>
              </a:rPr>
              <a:t>Netstat –tunlp </a:t>
            </a:r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en-US" altLang="zh-CN" dirty="0" smtClean="0">
                <a:latin typeface="宋体" panose="02010600030101010101" pitchFamily="2" charset="-122"/>
                <a:ea typeface="宋体" panose="02010600030101010101" pitchFamily="2" charset="-122"/>
              </a:rPr>
              <a:t>Ps –aux | grep 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进程名</a:t>
            </a:r>
            <a:endParaRPr lang="en-US" altLang="zh-CN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en-US" altLang="zh-CN" dirty="0" smtClean="0">
                <a:latin typeface="宋体" panose="02010600030101010101" pitchFamily="2" charset="-122"/>
                <a:ea typeface="宋体" panose="02010600030101010101" pitchFamily="2" charset="-122"/>
              </a:rPr>
              <a:t>Iotop 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，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如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果没有，就先安装一把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504056" y="1418544"/>
            <a:ext cx="774035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zh-CN" b="1" smtClean="0">
              <a:solidFill>
                <a:srgbClr val="0070C0"/>
              </a:solidFill>
            </a:endParaRPr>
          </a:p>
          <a:p>
            <a:endParaRPr lang="en-US" altLang="zh-CN" b="1">
              <a:solidFill>
                <a:srgbClr val="0070C0"/>
              </a:solidFill>
            </a:endParaRPr>
          </a:p>
          <a:p>
            <a:endParaRPr lang="en-US" altLang="zh-CN" b="1" smtClean="0">
              <a:solidFill>
                <a:srgbClr val="0070C0"/>
              </a:solidFill>
            </a:endParaRPr>
          </a:p>
          <a:p>
            <a:endParaRPr lang="en-US" altLang="zh-CN" b="1">
              <a:solidFill>
                <a:srgbClr val="0070C0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504056" y="1418544"/>
            <a:ext cx="82444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endParaRPr lang="en-US" altLang="zh-CN" b="1" smtClean="0">
              <a:solidFill>
                <a:srgbClr val="0070C0"/>
              </a:solidFill>
            </a:endParaRPr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endParaRPr lang="en-US" altLang="zh-CN" smtClean="0"/>
          </a:p>
        </p:txBody>
      </p:sp>
      <p:sp>
        <p:nvSpPr>
          <p:cNvPr id="7" name="Text Box 9"/>
          <p:cNvSpPr txBox="1">
            <a:spLocks noChangeArrowheads="1"/>
          </p:cNvSpPr>
          <p:nvPr/>
        </p:nvSpPr>
        <p:spPr bwMode="auto">
          <a:xfrm>
            <a:off x="467544" y="874348"/>
            <a:ext cx="8280920" cy="313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2B2B2">
                    <a:alpha val="50195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l"/>
            </a:pPr>
            <a:r>
              <a:rPr lang="zh-CN" altLang="en-US" sz="2200" b="1" dirty="0" smtClean="0"/>
              <a:t>卖油翁和老黄牛</a:t>
            </a:r>
            <a:endParaRPr lang="en-US" altLang="zh-CN" sz="2200" b="1" dirty="0"/>
          </a:p>
          <a:p>
            <a:pPr marL="0" indent="0"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</a:pPr>
            <a:r>
              <a:rPr lang="zh-CN" altLang="en-US" sz="1800" b="1" dirty="0" smtClean="0">
                <a:solidFill>
                  <a:srgbClr val="0070C0"/>
                </a:solidFill>
              </a:rPr>
              <a:t>卖油翁的故事                                                  </a:t>
            </a:r>
            <a:r>
              <a:rPr lang="zh-CN" altLang="en-US" sz="1800" b="1" dirty="0">
                <a:solidFill>
                  <a:srgbClr val="0070C0"/>
                </a:solidFill>
              </a:rPr>
              <a:t>老黄</a:t>
            </a:r>
            <a:r>
              <a:rPr lang="zh-CN" altLang="en-US" sz="1800" b="1" dirty="0" smtClean="0">
                <a:solidFill>
                  <a:srgbClr val="0070C0"/>
                </a:solidFill>
              </a:rPr>
              <a:t>牛精神</a:t>
            </a:r>
            <a:endParaRPr lang="en-US" altLang="zh-CN" sz="1600" dirty="0"/>
          </a:p>
          <a:p>
            <a:pPr marL="0" indent="0"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</a:pPr>
            <a:endParaRPr lang="en-US" altLang="zh-CN" sz="1600" dirty="0" smtClean="0"/>
          </a:p>
          <a:p>
            <a:pPr marL="0" indent="0"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</a:pPr>
            <a:endParaRPr lang="en-US" altLang="zh-CN" sz="1600" dirty="0"/>
          </a:p>
          <a:p>
            <a:pPr marL="0" indent="0"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</a:pPr>
            <a:endParaRPr lang="en-US" altLang="zh-CN" sz="1600" dirty="0" smtClean="0"/>
          </a:p>
          <a:p>
            <a:pPr marL="0" indent="0"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</a:pPr>
            <a:endParaRPr lang="en-US" altLang="zh-CN" sz="1600" dirty="0"/>
          </a:p>
          <a:p>
            <a:pPr marL="0" indent="0"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</a:pPr>
            <a:endParaRPr lang="en-US" altLang="zh-CN" sz="1600" dirty="0" smtClean="0"/>
          </a:p>
          <a:p>
            <a:pPr marL="0" indent="0"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</a:pPr>
            <a:endParaRPr lang="en-US" altLang="zh-CN" sz="1600" dirty="0"/>
          </a:p>
          <a:p>
            <a:pPr marL="0" indent="0"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</a:pPr>
            <a:endParaRPr lang="en-US" altLang="zh-CN" sz="1600" dirty="0" smtClean="0"/>
          </a:p>
          <a:p>
            <a:pPr marL="0" indent="0"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</a:pPr>
            <a:endParaRPr lang="en-US" altLang="zh-CN" sz="1600" dirty="0"/>
          </a:p>
          <a:p>
            <a:pPr marL="0" indent="0"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</a:pPr>
            <a:endParaRPr lang="en-US" altLang="zh-CN" sz="1600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413" y="1656159"/>
            <a:ext cx="3038475" cy="2209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3341" y="2304231"/>
            <a:ext cx="2657475" cy="1343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3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585" y="3961898"/>
            <a:ext cx="3850962" cy="15721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051720" y="3201443"/>
            <a:ext cx="489654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4800" b="1" dirty="0" smtClean="0">
                <a:solidFill>
                  <a:srgbClr val="FFFF00"/>
                </a:solidFill>
              </a:rPr>
              <a:t>谢谢！ 欢迎收看！</a:t>
            </a:r>
            <a:endParaRPr lang="zh-CN" altLang="en-US" sz="4800" b="1" dirty="0">
              <a:solidFill>
                <a:srgbClr val="FFFF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9"/>
          <p:cNvSpPr txBox="1">
            <a:spLocks noChangeArrowheads="1"/>
          </p:cNvSpPr>
          <p:nvPr/>
        </p:nvSpPr>
        <p:spPr bwMode="auto">
          <a:xfrm>
            <a:off x="467544" y="849719"/>
            <a:ext cx="7272338" cy="3970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2B2B2">
                    <a:alpha val="50195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l"/>
            </a:pPr>
            <a:r>
              <a:rPr lang="zh-CN" altLang="en-US" sz="2200" b="1" smtClean="0"/>
              <a:t>安装虚拟机和</a:t>
            </a:r>
            <a:r>
              <a:rPr lang="en-US" altLang="zh-CN" sz="2200" b="1" smtClean="0"/>
              <a:t>CentOS</a:t>
            </a:r>
            <a:r>
              <a:rPr lang="zh-CN" altLang="en-US" sz="2200" b="1" smtClean="0"/>
              <a:t>的练</a:t>
            </a:r>
            <a:r>
              <a:rPr lang="zh-CN" altLang="en-US" sz="2200" b="1"/>
              <a:t>习</a:t>
            </a:r>
            <a:endParaRPr lang="en-US" altLang="zh-CN" sz="2200" b="1"/>
          </a:p>
        </p:txBody>
      </p:sp>
      <p:sp>
        <p:nvSpPr>
          <p:cNvPr id="6" name="Text Box 9"/>
          <p:cNvSpPr txBox="1">
            <a:spLocks noChangeArrowheads="1"/>
          </p:cNvSpPr>
          <p:nvPr/>
        </p:nvSpPr>
        <p:spPr bwMode="auto">
          <a:xfrm>
            <a:off x="359348" y="1550193"/>
            <a:ext cx="8461127" cy="1255728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endParaRPr lang="en-US" altLang="zh-CN" sz="1800"/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endParaRPr lang="en-US" altLang="zh-CN" sz="1800"/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endParaRPr lang="en-US" altLang="zh-CN" sz="1800"/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endParaRPr lang="en-US" altLang="zh-CN" sz="1800" smtClean="0"/>
          </a:p>
        </p:txBody>
      </p:sp>
      <p:sp>
        <p:nvSpPr>
          <p:cNvPr id="3" name="TextBox 2"/>
          <p:cNvSpPr txBox="1"/>
          <p:nvPr/>
        </p:nvSpPr>
        <p:spPr>
          <a:xfrm>
            <a:off x="431353" y="1584151"/>
            <a:ext cx="8029079" cy="11726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zh-CN" altLang="en-US"/>
              <a:t>学习</a:t>
            </a:r>
            <a:r>
              <a:rPr lang="en-US" altLang="zh-CN"/>
              <a:t>Linux</a:t>
            </a:r>
            <a:r>
              <a:rPr lang="zh-CN" altLang="en-US"/>
              <a:t>需要一个环境，我们需要创建一个虚拟机，然后在虚拟机上安装一个</a:t>
            </a:r>
            <a:r>
              <a:rPr lang="en-US" altLang="zh-CN"/>
              <a:t>Centos</a:t>
            </a:r>
            <a:r>
              <a:rPr lang="zh-CN" altLang="en-US"/>
              <a:t>系统来学习， 请各位同学完成安装。</a:t>
            </a:r>
            <a:endParaRPr lang="en-US" altLang="zh-CN"/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endParaRPr lang="en-US" altLang="zh-CN"/>
          </a:p>
          <a:p>
            <a:endParaRPr lang="zh-CN" altLang="en-US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592263"/>
            <a:ext cx="4752528" cy="2622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2"/>
          <p:cNvSpPr txBox="1">
            <a:spLocks noChangeArrowheads="1"/>
          </p:cNvSpPr>
          <p:nvPr/>
        </p:nvSpPr>
        <p:spPr bwMode="auto">
          <a:xfrm>
            <a:off x="539552" y="1054572"/>
            <a:ext cx="8064896" cy="378257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None/>
              <a:defRPr/>
            </a:pPr>
            <a:endParaRPr lang="en-US" altLang="zh-CN" sz="2200" b="1" dirty="0" smtClean="0">
              <a:latin typeface="宋体" panose="02010600030101010101" pitchFamily="2" charset="-122"/>
              <a:ea typeface="Arial Unicode MS" pitchFamily="34" charset="-122"/>
              <a:cs typeface="Arial Unicode MS" pitchFamily="34" charset="-122"/>
            </a:endParaRP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None/>
              <a:defRPr/>
            </a:pPr>
            <a:endParaRPr lang="en-US" altLang="zh-CN" sz="2200" b="1" dirty="0" smtClean="0">
              <a:latin typeface="宋体" panose="02010600030101010101" pitchFamily="2" charset="-122"/>
              <a:ea typeface="Arial Unicode MS" pitchFamily="34" charset="-122"/>
              <a:cs typeface="Arial Unicode MS" pitchFamily="34" charset="-122"/>
            </a:endParaRP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None/>
              <a:defRPr/>
            </a:pPr>
            <a:endParaRPr lang="en-US" altLang="zh-CN" sz="2200" b="1" dirty="0" smtClean="0">
              <a:latin typeface="宋体" panose="02010600030101010101" pitchFamily="2" charset="-122"/>
              <a:ea typeface="Arial Unicode MS" pitchFamily="34" charset="-122"/>
              <a:cs typeface="Arial Unicode MS" pitchFamily="34" charset="-122"/>
            </a:endParaRP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None/>
              <a:defRPr/>
            </a:pPr>
            <a:endParaRPr lang="en-US" altLang="zh-CN" sz="2200" b="1" dirty="0" smtClean="0">
              <a:latin typeface="宋体" panose="02010600030101010101" pitchFamily="2" charset="-122"/>
              <a:ea typeface="Arial Unicode MS" pitchFamily="34" charset="-122"/>
              <a:cs typeface="Arial Unicode MS" pitchFamily="34" charset="-122"/>
            </a:endParaRP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None/>
              <a:defRPr/>
            </a:pPr>
            <a:endParaRPr lang="en-US" altLang="zh-CN" sz="2200" b="1" dirty="0" smtClean="0">
              <a:latin typeface="宋体" panose="02010600030101010101" pitchFamily="2" charset="-122"/>
              <a:ea typeface="Arial Unicode MS" pitchFamily="34" charset="-122"/>
              <a:cs typeface="Arial Unicode MS" pitchFamily="34" charset="-122"/>
            </a:endParaRP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None/>
              <a:defRPr/>
            </a:pPr>
            <a:endParaRPr lang="en-US" altLang="zh-CN" sz="2200" b="1" dirty="0" smtClean="0">
              <a:latin typeface="宋体" panose="02010600030101010101" pitchFamily="2" charset="-122"/>
              <a:ea typeface="Arial Unicode MS" pitchFamily="34" charset="-122"/>
              <a:cs typeface="Arial Unicode MS" pitchFamily="34" charset="-122"/>
            </a:endParaRP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None/>
              <a:defRPr/>
            </a:pPr>
            <a:endParaRPr lang="en-US" altLang="zh-CN" sz="2200" b="1" dirty="0" smtClean="0">
              <a:latin typeface="宋体" panose="02010600030101010101" pitchFamily="2" charset="-122"/>
              <a:ea typeface="Arial Unicode MS" pitchFamily="34" charset="-122"/>
              <a:cs typeface="Arial Unicode MS" pitchFamily="34" charset="-122"/>
            </a:endParaRP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None/>
              <a:defRPr/>
            </a:pPr>
            <a:endParaRPr lang="en-US" altLang="zh-CN" sz="3200" b="1" dirty="0" smtClean="0">
              <a:latin typeface="宋体" panose="02010600030101010101" pitchFamily="2" charset="-122"/>
              <a:ea typeface="Arial Unicode MS" pitchFamily="34" charset="-122"/>
              <a:cs typeface="Arial Unicode MS" pitchFamily="34" charset="-122"/>
            </a:endParaRPr>
          </a:p>
          <a:p>
            <a:pPr lvl="0" eaLnBrk="1" hangingPunct="1">
              <a:lnSpc>
                <a:spcPct val="90000"/>
              </a:lnSpc>
              <a:spcBef>
                <a:spcPct val="20000"/>
              </a:spcBef>
              <a:buClr>
                <a:prstClr val="black"/>
              </a:buClr>
              <a:buSzPct val="70000"/>
              <a:defRPr/>
            </a:pPr>
            <a:r>
              <a:rPr lang="zh-CN" altLang="en-US" b="1" dirty="0" smtClean="0">
                <a:solidFill>
                  <a:schemeClr val="bg1">
                    <a:lumMod val="65000"/>
                  </a:schemeClr>
                </a:solidFill>
                <a:latin typeface="宋体" panose="02010600030101010101" pitchFamily="2" charset="-122"/>
                <a:ea typeface="Arial Unicode MS" pitchFamily="34" charset="-122"/>
                <a:cs typeface="Arial Unicode MS" pitchFamily="34" charset="-122"/>
              </a:rPr>
              <a:t>第</a:t>
            </a:r>
            <a:r>
              <a:rPr lang="en-US" altLang="zh-CN" b="1" dirty="0" smtClean="0">
                <a:solidFill>
                  <a:schemeClr val="bg1">
                    <a:lumMod val="65000"/>
                  </a:schemeClr>
                </a:solidFill>
                <a:latin typeface="宋体" panose="02010600030101010101" pitchFamily="2" charset="-122"/>
                <a:ea typeface="Arial Unicode MS" pitchFamily="34" charset="-122"/>
                <a:cs typeface="Arial Unicode MS" pitchFamily="34" charset="-122"/>
              </a:rPr>
              <a:t>3</a:t>
            </a:r>
            <a:r>
              <a:rPr lang="zh-CN" altLang="en-US" b="1" dirty="0" smtClean="0">
                <a:solidFill>
                  <a:schemeClr val="bg1">
                    <a:lumMod val="65000"/>
                  </a:schemeClr>
                </a:solidFill>
                <a:latin typeface="宋体" panose="02010600030101010101" pitchFamily="2" charset="-122"/>
                <a:ea typeface="Arial Unicode MS" pitchFamily="34" charset="-122"/>
                <a:cs typeface="Arial Unicode MS" pitchFamily="34" charset="-122"/>
              </a:rPr>
              <a:t>章</a:t>
            </a:r>
            <a:r>
              <a:rPr lang="en-US" altLang="zh-CN" b="1" dirty="0" smtClean="0">
                <a:solidFill>
                  <a:schemeClr val="bg1">
                    <a:lumMod val="65000"/>
                  </a:schemeClr>
                </a:solidFill>
                <a:latin typeface="宋体" panose="02010600030101010101" pitchFamily="2" charset="-122"/>
                <a:ea typeface="Arial Unicode MS" pitchFamily="34" charset="-122"/>
                <a:cs typeface="Arial Unicode MS" pitchFamily="34" charset="-122"/>
              </a:rPr>
              <a:t>: Linux</a:t>
            </a:r>
            <a:r>
              <a:rPr lang="zh-CN" altLang="en-US" b="1" dirty="0" smtClean="0">
                <a:solidFill>
                  <a:schemeClr val="bg1">
                    <a:lumMod val="65000"/>
                  </a:schemeClr>
                </a:solidFill>
                <a:latin typeface="宋体" panose="02010600030101010101" pitchFamily="2" charset="-122"/>
                <a:ea typeface="Arial Unicode MS" pitchFamily="34" charset="-122"/>
                <a:cs typeface="Arial Unicode MS" pitchFamily="34" charset="-122"/>
              </a:rPr>
              <a:t>的目录结构</a:t>
            </a:r>
            <a:endParaRPr lang="en-US" altLang="zh-CN" b="1" dirty="0" smtClean="0">
              <a:solidFill>
                <a:schemeClr val="bg1">
                  <a:lumMod val="65000"/>
                </a:schemeClr>
              </a:solidFill>
              <a:latin typeface="宋体" panose="02010600030101010101" pitchFamily="2" charset="-122"/>
              <a:ea typeface="Arial Unicode MS" pitchFamily="34" charset="-122"/>
              <a:cs typeface="Arial Unicode MS" pitchFamily="34" charset="-122"/>
            </a:endParaRPr>
          </a:p>
          <a:p>
            <a:pPr lvl="0" eaLnBrk="1" hangingPunct="1">
              <a:lnSpc>
                <a:spcPct val="90000"/>
              </a:lnSpc>
              <a:spcBef>
                <a:spcPct val="20000"/>
              </a:spcBef>
              <a:buClr>
                <a:prstClr val="black"/>
              </a:buClr>
              <a:buSzPct val="70000"/>
              <a:defRPr/>
            </a:pPr>
            <a:endParaRPr lang="en-US" altLang="zh-CN" sz="1800" b="1" dirty="0">
              <a:solidFill>
                <a:srgbClr val="BFBFBF"/>
              </a:solidFill>
              <a:latin typeface="宋体" panose="02010600030101010101" pitchFamily="2" charset="-122"/>
              <a:ea typeface="Arial Unicode MS" pitchFamily="34" charset="-122"/>
              <a:cs typeface="Arial Unicode MS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9"/>
          <p:cNvSpPr txBox="1">
            <a:spLocks noChangeArrowheads="1"/>
          </p:cNvSpPr>
          <p:nvPr/>
        </p:nvSpPr>
        <p:spPr bwMode="auto">
          <a:xfrm>
            <a:off x="467544" y="849719"/>
            <a:ext cx="7272338" cy="3970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2B2B2">
                    <a:alpha val="50195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zh-CN" sz="2200" b="1" dirty="0" smtClean="0"/>
              <a:t>Linux</a:t>
            </a:r>
            <a:r>
              <a:rPr lang="zh-CN" altLang="en-US" sz="2200" b="1" dirty="0" smtClean="0"/>
              <a:t>目录结构</a:t>
            </a:r>
            <a:endParaRPr lang="en-US" altLang="zh-CN" sz="22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539552" y="1471563"/>
            <a:ext cx="8496944" cy="20928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zh-CN" altLang="en-US" sz="2000" b="1" dirty="0" smtClean="0">
                <a:solidFill>
                  <a:srgbClr val="0070C0"/>
                </a:solidFill>
              </a:rPr>
              <a:t>基</a:t>
            </a:r>
            <a:r>
              <a:rPr lang="zh-CN" altLang="en-US" sz="2000" b="1" dirty="0">
                <a:solidFill>
                  <a:srgbClr val="0070C0"/>
                </a:solidFill>
              </a:rPr>
              <a:t>本介绍</a:t>
            </a:r>
            <a:r>
              <a:rPr lang="en-US" altLang="zh-CN" sz="2000" dirty="0" smtClean="0"/>
              <a:t>:</a:t>
            </a:r>
            <a:endParaRPr lang="en-US" altLang="zh-CN" dirty="0"/>
          </a:p>
          <a:p>
            <a:pPr>
              <a:defRPr/>
            </a:pPr>
            <a:endParaRPr lang="en-US" altLang="zh-CN" sz="1600" dirty="0" smtClean="0"/>
          </a:p>
          <a:p>
            <a:pPr>
              <a:defRPr/>
            </a:pPr>
            <a:r>
              <a:rPr lang="en-US" altLang="zh-CN" sz="1600" dirty="0" smtClean="0"/>
              <a:t>linux</a:t>
            </a:r>
            <a:r>
              <a:rPr lang="zh-CN" altLang="en-US" sz="1600" dirty="0"/>
              <a:t>的文件系统是采用</a:t>
            </a:r>
            <a:r>
              <a:rPr lang="zh-CN" altLang="en-US" sz="1600" b="1" dirty="0"/>
              <a:t>级层式</a:t>
            </a:r>
            <a:r>
              <a:rPr lang="zh-CN" altLang="en-US" sz="1600" dirty="0"/>
              <a:t>的</a:t>
            </a:r>
            <a:r>
              <a:rPr lang="zh-CN" altLang="en-US" sz="1600" dirty="0">
                <a:solidFill>
                  <a:srgbClr val="FF0000"/>
                </a:solidFill>
              </a:rPr>
              <a:t>树状目录结构</a:t>
            </a:r>
            <a:r>
              <a:rPr lang="zh-CN" altLang="en-US" sz="1600" dirty="0"/>
              <a:t>，在此结构中的最上层是根目录“</a:t>
            </a:r>
            <a:r>
              <a:rPr lang="en-US" altLang="zh-CN" sz="1600" dirty="0"/>
              <a:t>/”</a:t>
            </a:r>
            <a:r>
              <a:rPr lang="zh-CN" altLang="en-US" sz="1600" dirty="0"/>
              <a:t>，然后在此目录下再创建其他的目录。</a:t>
            </a:r>
          </a:p>
          <a:p>
            <a:pPr>
              <a:defRPr/>
            </a:pPr>
            <a:r>
              <a:rPr lang="zh-CN" altLang="en-US" sz="1600" dirty="0"/>
              <a:t>深刻理解</a:t>
            </a:r>
            <a:r>
              <a:rPr lang="en-US" altLang="zh-CN" sz="1600" dirty="0"/>
              <a:t>linux</a:t>
            </a:r>
            <a:r>
              <a:rPr lang="zh-CN" altLang="en-US" sz="1600" dirty="0"/>
              <a:t>树状文件目录是非常重要</a:t>
            </a:r>
            <a:r>
              <a:rPr lang="zh-CN" altLang="en-US" sz="1600" dirty="0" smtClean="0"/>
              <a:t>的，这里我给大家说明一下。</a:t>
            </a:r>
            <a:endParaRPr lang="en-US" altLang="zh-CN" sz="1600" dirty="0" smtClean="0"/>
          </a:p>
          <a:p>
            <a:pPr>
              <a:defRPr/>
            </a:pPr>
            <a:endParaRPr lang="en-US" altLang="zh-CN" sz="1600" dirty="0"/>
          </a:p>
          <a:p>
            <a:pPr>
              <a:defRPr/>
            </a:pPr>
            <a:endParaRPr lang="en-US" altLang="zh-CN" sz="1600" dirty="0" smtClean="0"/>
          </a:p>
          <a:p>
            <a:pPr>
              <a:defRPr/>
            </a:pPr>
            <a:r>
              <a:rPr lang="zh-CN" altLang="en-US" sz="1600" dirty="0"/>
              <a:t>记</a:t>
            </a:r>
            <a:r>
              <a:rPr lang="zh-CN" altLang="en-US" sz="1600" dirty="0" smtClean="0"/>
              <a:t>住一句经典的话：</a:t>
            </a:r>
            <a:r>
              <a:rPr lang="zh-CN" altLang="en-US" sz="1600" dirty="0" smtClean="0">
                <a:solidFill>
                  <a:srgbClr val="FF0000"/>
                </a:solidFill>
              </a:rPr>
              <a:t>在</a:t>
            </a:r>
            <a:r>
              <a:rPr lang="en-US" altLang="zh-CN" sz="1600" dirty="0" smtClean="0">
                <a:solidFill>
                  <a:srgbClr val="FF0000"/>
                </a:solidFill>
              </a:rPr>
              <a:t>Linux</a:t>
            </a:r>
            <a:r>
              <a:rPr lang="zh-CN" altLang="en-US" sz="1600" dirty="0" smtClean="0">
                <a:solidFill>
                  <a:srgbClr val="FF0000"/>
                </a:solidFill>
              </a:rPr>
              <a:t>世界里，一切皆文件</a:t>
            </a:r>
            <a:r>
              <a:rPr lang="zh-CN" altLang="en-US" sz="1600" dirty="0" smtClean="0"/>
              <a:t>。</a:t>
            </a:r>
            <a:endParaRPr lang="en-US" altLang="zh-CN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539552" y="1471561"/>
            <a:ext cx="84969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zh-CN" altLang="en-US" sz="2000" b="1" smtClean="0">
                <a:solidFill>
                  <a:srgbClr val="0070C0"/>
                </a:solidFill>
              </a:rPr>
              <a:t>基</a:t>
            </a:r>
            <a:r>
              <a:rPr lang="zh-CN" altLang="en-US" sz="2000" b="1">
                <a:solidFill>
                  <a:srgbClr val="0070C0"/>
                </a:solidFill>
              </a:rPr>
              <a:t>本介绍</a:t>
            </a:r>
            <a:r>
              <a:rPr lang="en-US" altLang="zh-CN" sz="2000" smtClean="0"/>
              <a:t>:</a:t>
            </a:r>
            <a:endParaRPr lang="en-US" altLang="zh-CN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324" y="1840893"/>
            <a:ext cx="6840760" cy="3193670"/>
          </a:xfrm>
          <a:prstGeom prst="rect">
            <a:avLst/>
          </a:prstGeom>
        </p:spPr>
      </p:pic>
      <p:sp>
        <p:nvSpPr>
          <p:cNvPr id="7" name="Text Box 9"/>
          <p:cNvSpPr txBox="1">
            <a:spLocks noChangeArrowheads="1"/>
          </p:cNvSpPr>
          <p:nvPr/>
        </p:nvSpPr>
        <p:spPr bwMode="auto">
          <a:xfrm>
            <a:off x="467544" y="849719"/>
            <a:ext cx="7272338" cy="3970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2B2B2">
                    <a:alpha val="50195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zh-CN" sz="2200" b="1" smtClean="0"/>
              <a:t>Linux</a:t>
            </a:r>
            <a:r>
              <a:rPr lang="zh-CN" altLang="en-US" sz="2200" b="1" smtClean="0"/>
              <a:t>目录结构</a:t>
            </a:r>
            <a:endParaRPr lang="en-US" altLang="zh-CN" sz="2200" b="1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2"/>
          <p:cNvSpPr txBox="1">
            <a:spLocks noChangeArrowheads="1"/>
          </p:cNvSpPr>
          <p:nvPr/>
        </p:nvSpPr>
        <p:spPr bwMode="auto">
          <a:xfrm>
            <a:off x="539552" y="1054572"/>
            <a:ext cx="8064896" cy="38502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None/>
              <a:defRPr/>
            </a:pPr>
            <a:endParaRPr lang="en-US" altLang="zh-CN" sz="2200" b="1" smtClean="0">
              <a:latin typeface="宋体" panose="02010600030101010101" pitchFamily="2" charset="-122"/>
              <a:ea typeface="Arial Unicode MS" pitchFamily="34" charset="-122"/>
              <a:cs typeface="Arial Unicode MS" pitchFamily="34" charset="-122"/>
            </a:endParaRP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None/>
              <a:defRPr/>
            </a:pPr>
            <a:endParaRPr lang="en-US" altLang="zh-CN" sz="2200" b="1" smtClean="0">
              <a:latin typeface="宋体" panose="02010600030101010101" pitchFamily="2" charset="-122"/>
              <a:ea typeface="Arial Unicode MS" pitchFamily="34" charset="-122"/>
              <a:cs typeface="Arial Unicode MS" pitchFamily="34" charset="-122"/>
            </a:endParaRP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None/>
              <a:defRPr/>
            </a:pPr>
            <a:endParaRPr lang="en-US" altLang="zh-CN" sz="2200" b="1" smtClean="0">
              <a:latin typeface="宋体" panose="02010600030101010101" pitchFamily="2" charset="-122"/>
              <a:ea typeface="Arial Unicode MS" pitchFamily="34" charset="-122"/>
              <a:cs typeface="Arial Unicode MS" pitchFamily="34" charset="-122"/>
            </a:endParaRP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None/>
              <a:defRPr/>
            </a:pPr>
            <a:endParaRPr lang="en-US" altLang="zh-CN" sz="2200" b="1" smtClean="0">
              <a:latin typeface="宋体" panose="02010600030101010101" pitchFamily="2" charset="-122"/>
              <a:ea typeface="Arial Unicode MS" pitchFamily="34" charset="-122"/>
              <a:cs typeface="Arial Unicode MS" pitchFamily="34" charset="-122"/>
            </a:endParaRP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None/>
              <a:defRPr/>
            </a:pPr>
            <a:endParaRPr lang="en-US" altLang="zh-CN" sz="2200" b="1" smtClean="0">
              <a:latin typeface="宋体" panose="02010600030101010101" pitchFamily="2" charset="-122"/>
              <a:ea typeface="Arial Unicode MS" pitchFamily="34" charset="-122"/>
              <a:cs typeface="Arial Unicode MS" pitchFamily="34" charset="-122"/>
            </a:endParaRP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None/>
              <a:defRPr/>
            </a:pPr>
            <a:endParaRPr lang="en-US" altLang="zh-CN" sz="2200" b="1" smtClean="0">
              <a:latin typeface="宋体" panose="02010600030101010101" pitchFamily="2" charset="-122"/>
              <a:ea typeface="Arial Unicode MS" pitchFamily="34" charset="-122"/>
              <a:cs typeface="Arial Unicode MS" pitchFamily="34" charset="-122"/>
            </a:endParaRP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None/>
              <a:defRPr/>
            </a:pPr>
            <a:endParaRPr lang="en-US" altLang="zh-CN" sz="2200" b="1" smtClean="0">
              <a:latin typeface="宋体" panose="02010600030101010101" pitchFamily="2" charset="-122"/>
              <a:ea typeface="Arial Unicode MS" pitchFamily="34" charset="-122"/>
              <a:cs typeface="Arial Unicode MS" pitchFamily="34" charset="-122"/>
            </a:endParaRP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None/>
              <a:defRPr/>
            </a:pPr>
            <a:endParaRPr lang="en-US" altLang="zh-CN" sz="3200" b="1" smtClean="0">
              <a:latin typeface="宋体" panose="02010600030101010101" pitchFamily="2" charset="-122"/>
              <a:ea typeface="Arial Unicode MS" pitchFamily="34" charset="-122"/>
              <a:cs typeface="Arial Unicode MS" pitchFamily="34" charset="-122"/>
            </a:endParaRPr>
          </a:p>
          <a:p>
            <a:pPr lvl="0" eaLnBrk="1" hangingPunct="1">
              <a:lnSpc>
                <a:spcPct val="90000"/>
              </a:lnSpc>
              <a:spcBef>
                <a:spcPct val="20000"/>
              </a:spcBef>
              <a:buClr>
                <a:prstClr val="black"/>
              </a:buClr>
              <a:buSzPct val="70000"/>
              <a:defRPr/>
            </a:pPr>
            <a:r>
              <a:rPr lang="zh-CN" altLang="en-US" b="1" smtClean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Arial Unicode MS" pitchFamily="34" charset="-122"/>
                <a:cs typeface="Arial Unicode MS" pitchFamily="34" charset="-122"/>
              </a:rPr>
              <a:t>第</a:t>
            </a:r>
            <a:r>
              <a:rPr lang="en-US" altLang="zh-CN" b="1" smtClean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Arial Unicode MS" pitchFamily="34" charset="-122"/>
                <a:cs typeface="Arial Unicode MS" pitchFamily="34" charset="-122"/>
              </a:rPr>
              <a:t>1</a:t>
            </a:r>
            <a:r>
              <a:rPr lang="zh-CN" altLang="en-US" b="1" smtClean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Arial Unicode MS" pitchFamily="34" charset="-122"/>
                <a:cs typeface="Arial Unicode MS" pitchFamily="34" charset="-122"/>
              </a:rPr>
              <a:t>章</a:t>
            </a:r>
            <a:r>
              <a:rPr lang="en-US" altLang="zh-CN" b="1" smtClean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Arial Unicode MS" pitchFamily="34" charset="-122"/>
                <a:cs typeface="Arial Unicode MS" pitchFamily="34" charset="-122"/>
              </a:rPr>
              <a:t>: Linux</a:t>
            </a:r>
            <a:r>
              <a:rPr lang="zh-CN" altLang="en-US" b="1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Arial Unicode MS" pitchFamily="34" charset="-122"/>
                <a:cs typeface="Arial Unicode MS" pitchFamily="34" charset="-122"/>
              </a:rPr>
              <a:t>入门</a:t>
            </a:r>
            <a:endParaRPr lang="en-US" altLang="zh-CN" b="1" smtClean="0">
              <a:solidFill>
                <a:schemeClr val="bg1">
                  <a:lumMod val="50000"/>
                </a:schemeClr>
              </a:solidFill>
              <a:latin typeface="宋体" panose="02010600030101010101" pitchFamily="2" charset="-122"/>
              <a:ea typeface="Arial Unicode MS" pitchFamily="34" charset="-122"/>
              <a:cs typeface="Arial Unicode MS" pitchFamily="34" charset="-122"/>
            </a:endParaRPr>
          </a:p>
          <a:p>
            <a:pPr lvl="0" eaLnBrk="1" hangingPunct="1">
              <a:lnSpc>
                <a:spcPct val="90000"/>
              </a:lnSpc>
              <a:spcBef>
                <a:spcPct val="20000"/>
              </a:spcBef>
              <a:buClr>
                <a:prstClr val="black"/>
              </a:buClr>
              <a:buSzPct val="70000"/>
              <a:defRPr/>
            </a:pPr>
            <a:endParaRPr lang="en-US" altLang="zh-CN" sz="1800" b="1">
              <a:solidFill>
                <a:srgbClr val="BFBFBF"/>
              </a:solidFill>
              <a:latin typeface="宋体" panose="02010600030101010101" pitchFamily="2" charset="-122"/>
              <a:ea typeface="Arial Unicode MS" pitchFamily="34" charset="-122"/>
              <a:cs typeface="Arial Unicode MS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539552" y="1471561"/>
            <a:ext cx="84969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zh-CN" altLang="en-US" sz="2000" b="1">
                <a:solidFill>
                  <a:srgbClr val="0070C0"/>
                </a:solidFill>
              </a:rPr>
              <a:t>具</a:t>
            </a:r>
            <a:r>
              <a:rPr lang="zh-CN" altLang="en-US" sz="2000" b="1" smtClean="0">
                <a:solidFill>
                  <a:srgbClr val="0070C0"/>
                </a:solidFill>
              </a:rPr>
              <a:t>体的目录结构</a:t>
            </a:r>
            <a:r>
              <a:rPr lang="en-US" altLang="zh-CN" sz="2000" smtClean="0"/>
              <a:t>:</a:t>
            </a:r>
            <a:endParaRPr lang="en-US" altLang="zh-CN"/>
          </a:p>
        </p:txBody>
      </p:sp>
      <p:sp>
        <p:nvSpPr>
          <p:cNvPr id="7" name="矩形 6"/>
          <p:cNvSpPr/>
          <p:nvPr/>
        </p:nvSpPr>
        <p:spPr>
          <a:xfrm>
            <a:off x="783389" y="1778609"/>
            <a:ext cx="7365504" cy="7325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en-US" altLang="zh-CN" sz="1600" dirty="0">
                <a:solidFill>
                  <a:srgbClr val="007C6A"/>
                </a:solidFill>
              </a:rPr>
              <a:t> /bin   </a:t>
            </a:r>
            <a:r>
              <a:rPr lang="en-US" altLang="zh-CN" sz="1600" dirty="0" smtClean="0">
                <a:solidFill>
                  <a:srgbClr val="007C6A"/>
                </a:solidFill>
              </a:rPr>
              <a:t>[</a:t>
            </a:r>
            <a:r>
              <a:rPr lang="zh-CN" altLang="en-US" sz="1600" dirty="0" smtClean="0">
                <a:solidFill>
                  <a:srgbClr val="FF0000"/>
                </a:solidFill>
              </a:rPr>
              <a:t>重点</a:t>
            </a:r>
            <a:r>
              <a:rPr lang="en-US" altLang="zh-CN" sz="1600" dirty="0" smtClean="0">
                <a:solidFill>
                  <a:srgbClr val="007C6A"/>
                </a:solidFill>
              </a:rPr>
              <a:t>]   </a:t>
            </a:r>
            <a:r>
              <a:rPr lang="en-US" altLang="zh-CN" sz="1600" dirty="0">
                <a:solidFill>
                  <a:srgbClr val="007C6A"/>
                </a:solidFill>
              </a:rPr>
              <a:t>(/usr/bin</a:t>
            </a:r>
            <a:r>
              <a:rPr lang="zh-CN" altLang="en-US" sz="1600" dirty="0">
                <a:solidFill>
                  <a:srgbClr val="007C6A"/>
                </a:solidFill>
              </a:rPr>
              <a:t> 、 </a:t>
            </a:r>
            <a:r>
              <a:rPr lang="en-US" altLang="zh-CN" sz="1600" dirty="0">
                <a:solidFill>
                  <a:srgbClr val="007C6A"/>
                </a:solidFill>
              </a:rPr>
              <a:t>/</a:t>
            </a:r>
            <a:r>
              <a:rPr lang="en-US" altLang="zh-CN" sz="1600" dirty="0" err="1">
                <a:solidFill>
                  <a:srgbClr val="007C6A"/>
                </a:solidFill>
              </a:rPr>
              <a:t>usr</a:t>
            </a:r>
            <a:r>
              <a:rPr lang="en-US" altLang="zh-CN" sz="1600" dirty="0">
                <a:solidFill>
                  <a:srgbClr val="007C6A"/>
                </a:solidFill>
              </a:rPr>
              <a:t>/local/bin)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007C6A"/>
                </a:solidFill>
              </a:rPr>
              <a:t>是</a:t>
            </a:r>
            <a:r>
              <a:rPr lang="en-US" altLang="zh-CN" sz="1600" dirty="0">
                <a:solidFill>
                  <a:srgbClr val="007C6A"/>
                </a:solidFill>
              </a:rPr>
              <a:t>Binary</a:t>
            </a:r>
            <a:r>
              <a:rPr lang="zh-CN" altLang="en-US" sz="1600" dirty="0">
                <a:solidFill>
                  <a:srgbClr val="007C6A"/>
                </a:solidFill>
              </a:rPr>
              <a:t>的缩写</a:t>
            </a:r>
            <a:r>
              <a:rPr lang="en-US" altLang="zh-CN" sz="1600" dirty="0">
                <a:solidFill>
                  <a:srgbClr val="007C6A"/>
                </a:solidFill>
              </a:rPr>
              <a:t>, </a:t>
            </a:r>
            <a:r>
              <a:rPr lang="zh-CN" altLang="en-US" sz="1600" dirty="0">
                <a:solidFill>
                  <a:srgbClr val="007C6A"/>
                </a:solidFill>
              </a:rPr>
              <a:t>这个目录存放着最经常使用的命令</a:t>
            </a:r>
            <a:r>
              <a:rPr lang="en-US" altLang="zh-CN" sz="1600" dirty="0">
                <a:solidFill>
                  <a:srgbClr val="007C6A"/>
                </a:solidFill>
              </a:rPr>
              <a:t> </a:t>
            </a:r>
          </a:p>
        </p:txBody>
      </p:sp>
      <p:sp>
        <p:nvSpPr>
          <p:cNvPr id="8" name="矩形 7"/>
          <p:cNvSpPr/>
          <p:nvPr/>
        </p:nvSpPr>
        <p:spPr>
          <a:xfrm>
            <a:off x="799771" y="3594598"/>
            <a:ext cx="7365504" cy="10525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en-US" altLang="zh-CN" sz="1600" dirty="0">
                <a:solidFill>
                  <a:srgbClr val="007C6A"/>
                </a:solidFill>
              </a:rPr>
              <a:t> /home [</a:t>
            </a:r>
            <a:r>
              <a:rPr lang="zh-CN" altLang="en-US" sz="1600" dirty="0">
                <a:solidFill>
                  <a:srgbClr val="FF0000"/>
                </a:solidFill>
              </a:rPr>
              <a:t>重点</a:t>
            </a:r>
            <a:r>
              <a:rPr lang="en-US" altLang="zh-CN" sz="1600" dirty="0">
                <a:solidFill>
                  <a:srgbClr val="007C6A"/>
                </a:solidFill>
              </a:rPr>
              <a:t>]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007C6A"/>
                </a:solidFill>
              </a:rPr>
              <a:t>存放普通用户的主目录，在</a:t>
            </a:r>
            <a:r>
              <a:rPr lang="en-US" altLang="zh-CN" sz="1600" dirty="0">
                <a:solidFill>
                  <a:srgbClr val="007C6A"/>
                </a:solidFill>
              </a:rPr>
              <a:t>Linux</a:t>
            </a:r>
            <a:r>
              <a:rPr lang="zh-CN" altLang="en-US" sz="1600" dirty="0">
                <a:solidFill>
                  <a:srgbClr val="007C6A"/>
                </a:solidFill>
              </a:rPr>
              <a:t>中每个用户都有一个自己的目录，一般该目录名是以用户的账号命名的。</a:t>
            </a:r>
            <a:endParaRPr lang="en-US" altLang="zh-CN" sz="1600" dirty="0">
              <a:solidFill>
                <a:srgbClr val="007C6A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827584" y="4714487"/>
            <a:ext cx="7365504" cy="7325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en-US" altLang="zh-CN" sz="1600" dirty="0">
                <a:solidFill>
                  <a:srgbClr val="007C6A"/>
                </a:solidFill>
              </a:rPr>
              <a:t> /root </a:t>
            </a:r>
            <a:r>
              <a:rPr lang="en-US" altLang="zh-CN" sz="1600" dirty="0" smtClean="0">
                <a:solidFill>
                  <a:srgbClr val="007C6A"/>
                </a:solidFill>
              </a:rPr>
              <a:t> [</a:t>
            </a:r>
            <a:r>
              <a:rPr lang="zh-CN" altLang="en-US" sz="1600" dirty="0">
                <a:solidFill>
                  <a:srgbClr val="FF0000"/>
                </a:solidFill>
              </a:rPr>
              <a:t>重点</a:t>
            </a:r>
            <a:r>
              <a:rPr lang="en-US" altLang="zh-CN" sz="1600" dirty="0">
                <a:solidFill>
                  <a:srgbClr val="007C6A"/>
                </a:solidFill>
              </a:rPr>
              <a:t>]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007C6A"/>
                </a:solidFill>
              </a:rPr>
              <a:t>该目录为系统管理员，也称作超级权限者的用户主目录。</a:t>
            </a:r>
            <a:endParaRPr lang="en-US" altLang="zh-CN" sz="1600" dirty="0">
              <a:solidFill>
                <a:srgbClr val="007C6A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755579" y="2670082"/>
            <a:ext cx="7537333" cy="7325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en-US" altLang="zh-CN" sz="1600" dirty="0">
                <a:solidFill>
                  <a:srgbClr val="007C6A"/>
                </a:solidFill>
              </a:rPr>
              <a:t> /sbin </a:t>
            </a:r>
            <a:r>
              <a:rPr lang="en-US" altLang="zh-CN" sz="1600" dirty="0" smtClean="0">
                <a:solidFill>
                  <a:srgbClr val="007C6A"/>
                </a:solidFill>
              </a:rPr>
              <a:t>   </a:t>
            </a:r>
            <a:r>
              <a:rPr lang="en-US" altLang="zh-CN" sz="1600" dirty="0">
                <a:solidFill>
                  <a:srgbClr val="007C6A"/>
                </a:solidFill>
              </a:rPr>
              <a:t>(/usr/sbin </a:t>
            </a:r>
            <a:r>
              <a:rPr lang="zh-CN" altLang="en-US" sz="1600" dirty="0">
                <a:solidFill>
                  <a:srgbClr val="007C6A"/>
                </a:solidFill>
              </a:rPr>
              <a:t>、 </a:t>
            </a:r>
            <a:r>
              <a:rPr lang="en-US" altLang="zh-CN" sz="1600" dirty="0">
                <a:solidFill>
                  <a:srgbClr val="007C6A"/>
                </a:solidFill>
              </a:rPr>
              <a:t>/</a:t>
            </a:r>
            <a:r>
              <a:rPr lang="en-US" altLang="zh-CN" sz="1600" dirty="0" err="1">
                <a:solidFill>
                  <a:srgbClr val="007C6A"/>
                </a:solidFill>
              </a:rPr>
              <a:t>usr</a:t>
            </a:r>
            <a:r>
              <a:rPr lang="en-US" altLang="zh-CN" sz="1600" dirty="0">
                <a:solidFill>
                  <a:srgbClr val="007C6A"/>
                </a:solidFill>
              </a:rPr>
              <a:t>/local/</a:t>
            </a:r>
            <a:r>
              <a:rPr lang="en-US" altLang="zh-CN" sz="1600" dirty="0" err="1">
                <a:solidFill>
                  <a:srgbClr val="007C6A"/>
                </a:solidFill>
              </a:rPr>
              <a:t>sbin</a:t>
            </a:r>
            <a:r>
              <a:rPr lang="en-US" altLang="zh-CN" sz="1600" dirty="0">
                <a:solidFill>
                  <a:srgbClr val="007C6A"/>
                </a:solidFill>
              </a:rPr>
              <a:t>)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007C6A"/>
                </a:solidFill>
              </a:rPr>
              <a:t>s</a:t>
            </a:r>
            <a:r>
              <a:rPr lang="zh-CN" altLang="en-US" sz="1600" dirty="0">
                <a:solidFill>
                  <a:srgbClr val="007C6A"/>
                </a:solidFill>
              </a:rPr>
              <a:t>就是</a:t>
            </a:r>
            <a:r>
              <a:rPr lang="en-US" altLang="zh-CN" sz="1600" dirty="0">
                <a:solidFill>
                  <a:srgbClr val="007C6A"/>
                </a:solidFill>
              </a:rPr>
              <a:t>Super User</a:t>
            </a:r>
            <a:r>
              <a:rPr lang="zh-CN" altLang="en-US" sz="1600" dirty="0">
                <a:solidFill>
                  <a:srgbClr val="007C6A"/>
                </a:solidFill>
              </a:rPr>
              <a:t>的意思，这里存放的是系统管理员使用的系统管理程序。</a:t>
            </a:r>
            <a:endParaRPr lang="en-US" altLang="zh-CN" sz="1600" dirty="0">
              <a:solidFill>
                <a:srgbClr val="007C6A"/>
              </a:solidFill>
            </a:endParaRPr>
          </a:p>
        </p:txBody>
      </p:sp>
      <p:sp>
        <p:nvSpPr>
          <p:cNvPr id="11" name="Text Box 9"/>
          <p:cNvSpPr txBox="1">
            <a:spLocks noChangeArrowheads="1"/>
          </p:cNvSpPr>
          <p:nvPr/>
        </p:nvSpPr>
        <p:spPr bwMode="auto">
          <a:xfrm>
            <a:off x="467544" y="849719"/>
            <a:ext cx="7272338" cy="3970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2B2B2">
                    <a:alpha val="50195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zh-CN" sz="2200" b="1" smtClean="0"/>
              <a:t>Linux</a:t>
            </a:r>
            <a:r>
              <a:rPr lang="zh-CN" altLang="en-US" sz="2200" b="1" smtClean="0"/>
              <a:t>目录结构</a:t>
            </a:r>
            <a:endParaRPr lang="en-US" altLang="zh-CN" sz="2200" b="1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539552" y="1314299"/>
            <a:ext cx="84969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zh-CN" altLang="en-US" sz="2000" b="1">
                <a:solidFill>
                  <a:srgbClr val="0070C0"/>
                </a:solidFill>
              </a:rPr>
              <a:t>具</a:t>
            </a:r>
            <a:r>
              <a:rPr lang="zh-CN" altLang="en-US" sz="2000" b="1" smtClean="0">
                <a:solidFill>
                  <a:srgbClr val="0070C0"/>
                </a:solidFill>
              </a:rPr>
              <a:t>体的目录结构</a:t>
            </a:r>
            <a:r>
              <a:rPr lang="en-US" altLang="zh-CN" sz="2000" smtClean="0"/>
              <a:t>:</a:t>
            </a:r>
            <a:endParaRPr lang="en-US" altLang="zh-CN"/>
          </a:p>
        </p:txBody>
      </p:sp>
      <p:sp>
        <p:nvSpPr>
          <p:cNvPr id="11" name="矩形 10"/>
          <p:cNvSpPr/>
          <p:nvPr/>
        </p:nvSpPr>
        <p:spPr>
          <a:xfrm>
            <a:off x="377477" y="1770138"/>
            <a:ext cx="8496944" cy="10525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en-US" altLang="zh-CN" sz="1600" dirty="0">
                <a:solidFill>
                  <a:srgbClr val="007C6A"/>
                </a:solidFill>
              </a:rPr>
              <a:t> /lib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007C6A"/>
                </a:solidFill>
              </a:rPr>
              <a:t>系统开机所需要最基本的动态连接共享库，其作用类似于</a:t>
            </a:r>
            <a:r>
              <a:rPr lang="en-US" altLang="zh-CN" sz="1600" dirty="0">
                <a:solidFill>
                  <a:srgbClr val="007C6A"/>
                </a:solidFill>
              </a:rPr>
              <a:t>Windows</a:t>
            </a:r>
            <a:r>
              <a:rPr lang="zh-CN" altLang="en-US" sz="1600" dirty="0">
                <a:solidFill>
                  <a:srgbClr val="007C6A"/>
                </a:solidFill>
              </a:rPr>
              <a:t>里的</a:t>
            </a:r>
            <a:r>
              <a:rPr lang="en-US" altLang="zh-CN" sz="1600" dirty="0">
                <a:solidFill>
                  <a:srgbClr val="007C6A"/>
                </a:solidFill>
              </a:rPr>
              <a:t>DLL</a:t>
            </a:r>
            <a:r>
              <a:rPr lang="zh-CN" altLang="en-US" sz="1600" dirty="0">
                <a:solidFill>
                  <a:srgbClr val="007C6A"/>
                </a:solidFill>
              </a:rPr>
              <a:t>文件。几乎所有的应用程序都需要用到这些共享库。</a:t>
            </a:r>
            <a:endParaRPr lang="en-US" altLang="zh-CN" sz="1600" dirty="0">
              <a:solidFill>
                <a:srgbClr val="007C6A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77479" y="2870972"/>
            <a:ext cx="8082955" cy="7325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en-US" altLang="zh-CN" sz="1600" dirty="0">
                <a:solidFill>
                  <a:srgbClr val="007C6A"/>
                </a:solidFill>
              </a:rPr>
              <a:t> /</a:t>
            </a:r>
            <a:r>
              <a:rPr lang="en-US" altLang="zh-CN" sz="1600" dirty="0" err="1">
                <a:solidFill>
                  <a:srgbClr val="007C6A"/>
                </a:solidFill>
              </a:rPr>
              <a:t>lost+found</a:t>
            </a:r>
            <a:endParaRPr lang="en-US" altLang="zh-CN" sz="1600" dirty="0">
              <a:solidFill>
                <a:srgbClr val="007C6A"/>
              </a:solidFill>
            </a:endParaRP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007C6A"/>
                </a:solidFill>
              </a:rPr>
              <a:t>这个目录一般情况下是空的，当系统非法关机后，这里就存放了一些文件。</a:t>
            </a:r>
            <a:endParaRPr lang="en-US" altLang="zh-CN" sz="1600" dirty="0">
              <a:solidFill>
                <a:srgbClr val="007C6A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421557" y="3673227"/>
            <a:ext cx="7365504" cy="7325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en-US" altLang="zh-CN" sz="1600" dirty="0">
                <a:solidFill>
                  <a:srgbClr val="007C6A"/>
                </a:solidFill>
              </a:rPr>
              <a:t> /</a:t>
            </a:r>
            <a:r>
              <a:rPr lang="en-US" altLang="zh-CN" sz="1600" dirty="0" smtClean="0">
                <a:solidFill>
                  <a:srgbClr val="007C6A"/>
                </a:solidFill>
              </a:rPr>
              <a:t>etc [</a:t>
            </a:r>
            <a:r>
              <a:rPr lang="zh-CN" altLang="en-US" sz="1600" dirty="0" smtClean="0">
                <a:solidFill>
                  <a:srgbClr val="FF0000"/>
                </a:solidFill>
              </a:rPr>
              <a:t>重点</a:t>
            </a:r>
            <a:r>
              <a:rPr lang="en-US" altLang="zh-CN" sz="1600" dirty="0" smtClean="0">
                <a:solidFill>
                  <a:srgbClr val="007C6A"/>
                </a:solidFill>
              </a:rPr>
              <a:t>]</a:t>
            </a:r>
            <a:endParaRPr lang="en-US" altLang="zh-CN" sz="1600" dirty="0">
              <a:solidFill>
                <a:srgbClr val="007C6A"/>
              </a:solidFill>
            </a:endParaRP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007C6A"/>
                </a:solidFill>
              </a:rPr>
              <a:t>所有的系统管理所需要的配置文件和子目</a:t>
            </a:r>
            <a:r>
              <a:rPr lang="zh-CN" altLang="en-US" sz="1600" dirty="0" smtClean="0">
                <a:solidFill>
                  <a:srgbClr val="007C6A"/>
                </a:solidFill>
              </a:rPr>
              <a:t>录 </a:t>
            </a:r>
            <a:r>
              <a:rPr lang="en-US" altLang="zh-CN" sz="1600" dirty="0" smtClean="0">
                <a:solidFill>
                  <a:srgbClr val="007C6A"/>
                </a:solidFill>
              </a:rPr>
              <a:t>my.conf </a:t>
            </a:r>
            <a:endParaRPr lang="en-US" altLang="zh-CN" sz="1600" dirty="0">
              <a:solidFill>
                <a:srgbClr val="007C6A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421557" y="4616801"/>
            <a:ext cx="8455742" cy="10525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en-US" altLang="zh-CN" sz="1600" dirty="0">
                <a:solidFill>
                  <a:srgbClr val="007C6A"/>
                </a:solidFill>
              </a:rPr>
              <a:t>/</a:t>
            </a:r>
            <a:r>
              <a:rPr lang="en-US" altLang="zh-CN" sz="1600" dirty="0" smtClean="0">
                <a:solidFill>
                  <a:srgbClr val="007C6A"/>
                </a:solidFill>
              </a:rPr>
              <a:t>usr  [</a:t>
            </a:r>
            <a:r>
              <a:rPr lang="zh-CN" altLang="en-US" sz="1600" dirty="0" smtClean="0">
                <a:solidFill>
                  <a:srgbClr val="FF0000"/>
                </a:solidFill>
              </a:rPr>
              <a:t>重点</a:t>
            </a:r>
            <a:r>
              <a:rPr lang="en-US" altLang="zh-CN" sz="1600" dirty="0" smtClean="0">
                <a:solidFill>
                  <a:srgbClr val="007C6A"/>
                </a:solidFill>
              </a:rPr>
              <a:t>]</a:t>
            </a:r>
            <a:endParaRPr lang="en-US" altLang="zh-CN" sz="1600" dirty="0">
              <a:solidFill>
                <a:srgbClr val="007C6A"/>
              </a:solidFill>
            </a:endParaRP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007C6A"/>
                </a:solidFill>
              </a:rPr>
              <a:t> 这是一个非常重要的目录，用户的很多应用程序和文件都放在这个目录下，类似与</a:t>
            </a:r>
            <a:r>
              <a:rPr lang="en-US" altLang="zh-CN" sz="1600" dirty="0">
                <a:solidFill>
                  <a:srgbClr val="007C6A"/>
                </a:solidFill>
              </a:rPr>
              <a:t>windows</a:t>
            </a:r>
            <a:r>
              <a:rPr lang="zh-CN" altLang="en-US" sz="1600" dirty="0">
                <a:solidFill>
                  <a:srgbClr val="007C6A"/>
                </a:solidFill>
              </a:rPr>
              <a:t>下的</a:t>
            </a:r>
            <a:r>
              <a:rPr lang="en-US" altLang="zh-CN" sz="1600" dirty="0">
                <a:solidFill>
                  <a:srgbClr val="007C6A"/>
                </a:solidFill>
              </a:rPr>
              <a:t>program files</a:t>
            </a:r>
            <a:r>
              <a:rPr lang="zh-CN" altLang="en-US" sz="1600" dirty="0">
                <a:solidFill>
                  <a:srgbClr val="007C6A"/>
                </a:solidFill>
              </a:rPr>
              <a:t>目录。</a:t>
            </a:r>
            <a:endParaRPr lang="en-US" altLang="zh-CN" sz="1600" dirty="0">
              <a:solidFill>
                <a:srgbClr val="007C6A"/>
              </a:solidFill>
            </a:endParaRPr>
          </a:p>
        </p:txBody>
      </p:sp>
      <p:sp>
        <p:nvSpPr>
          <p:cNvPr id="8" name="Text Box 9"/>
          <p:cNvSpPr txBox="1">
            <a:spLocks noChangeArrowheads="1"/>
          </p:cNvSpPr>
          <p:nvPr/>
        </p:nvSpPr>
        <p:spPr bwMode="auto">
          <a:xfrm>
            <a:off x="467544" y="849719"/>
            <a:ext cx="7272338" cy="3970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2B2B2">
                    <a:alpha val="50195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zh-CN" sz="2200" b="1" smtClean="0"/>
              <a:t>Linux</a:t>
            </a:r>
            <a:r>
              <a:rPr lang="zh-CN" altLang="en-US" sz="2200" b="1" smtClean="0"/>
              <a:t>目录结构</a:t>
            </a:r>
            <a:endParaRPr lang="en-US" altLang="zh-CN" sz="2200" b="1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449488" y="2209295"/>
            <a:ext cx="8370987" cy="7325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en-US" altLang="zh-CN" sz="1600" dirty="0">
                <a:solidFill>
                  <a:srgbClr val="007C6A"/>
                </a:solidFill>
              </a:rPr>
              <a:t> /</a:t>
            </a:r>
            <a:r>
              <a:rPr lang="en-US" altLang="zh-CN" sz="1600" dirty="0" err="1">
                <a:solidFill>
                  <a:srgbClr val="007C6A"/>
                </a:solidFill>
              </a:rPr>
              <a:t>proc</a:t>
            </a:r>
            <a:endParaRPr lang="en-US" altLang="zh-CN" sz="1600" dirty="0">
              <a:solidFill>
                <a:srgbClr val="007C6A"/>
              </a:solidFill>
            </a:endParaRP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007C6A"/>
                </a:solidFill>
              </a:rPr>
              <a:t>这个目录是一个虚拟的目录，它是系统内存的映射</a:t>
            </a:r>
            <a:r>
              <a:rPr lang="zh-CN" altLang="en-US" sz="1600" dirty="0" smtClean="0">
                <a:solidFill>
                  <a:srgbClr val="007C6A"/>
                </a:solidFill>
              </a:rPr>
              <a:t>，访</a:t>
            </a:r>
            <a:r>
              <a:rPr lang="zh-CN" altLang="en-US" sz="1600" dirty="0">
                <a:solidFill>
                  <a:srgbClr val="007C6A"/>
                </a:solidFill>
              </a:rPr>
              <a:t>问这个目录来获取系统信息。</a:t>
            </a:r>
            <a:endParaRPr lang="en-US" altLang="zh-CN" sz="1600" dirty="0">
              <a:solidFill>
                <a:srgbClr val="007C6A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395539" y="1392930"/>
            <a:ext cx="8216719" cy="7325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en-US" altLang="zh-CN" sz="1600" dirty="0">
                <a:solidFill>
                  <a:srgbClr val="007C6A"/>
                </a:solidFill>
              </a:rPr>
              <a:t> /</a:t>
            </a:r>
            <a:r>
              <a:rPr lang="en-US" altLang="zh-CN" sz="1600" dirty="0" smtClean="0">
                <a:solidFill>
                  <a:srgbClr val="007C6A"/>
                </a:solidFill>
              </a:rPr>
              <a:t>boot [</a:t>
            </a:r>
            <a:r>
              <a:rPr lang="zh-CN" altLang="en-US" sz="1600" dirty="0" smtClean="0">
                <a:solidFill>
                  <a:srgbClr val="FF0000"/>
                </a:solidFill>
              </a:rPr>
              <a:t>重点</a:t>
            </a:r>
            <a:r>
              <a:rPr lang="en-US" altLang="zh-CN" sz="1600" dirty="0" smtClean="0">
                <a:solidFill>
                  <a:srgbClr val="007C6A"/>
                </a:solidFill>
              </a:rPr>
              <a:t>]</a:t>
            </a:r>
            <a:endParaRPr lang="en-US" altLang="zh-CN" sz="1600" dirty="0">
              <a:solidFill>
                <a:srgbClr val="007C6A"/>
              </a:solidFill>
            </a:endParaRP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 smtClean="0">
                <a:solidFill>
                  <a:srgbClr val="007C6A"/>
                </a:solidFill>
              </a:rPr>
              <a:t>存</a:t>
            </a:r>
            <a:r>
              <a:rPr lang="zh-CN" altLang="en-US" sz="1600" dirty="0">
                <a:solidFill>
                  <a:srgbClr val="007C6A"/>
                </a:solidFill>
              </a:rPr>
              <a:t>放的是启动</a:t>
            </a:r>
            <a:r>
              <a:rPr lang="en-US" altLang="zh-CN" sz="1600" dirty="0">
                <a:solidFill>
                  <a:srgbClr val="007C6A"/>
                </a:solidFill>
              </a:rPr>
              <a:t>Linux</a:t>
            </a:r>
            <a:r>
              <a:rPr lang="zh-CN" altLang="en-US" sz="1600" dirty="0">
                <a:solidFill>
                  <a:srgbClr val="007C6A"/>
                </a:solidFill>
              </a:rPr>
              <a:t>时使用的一些核心文件，包括一些连接文件以及镜像文</a:t>
            </a:r>
            <a:r>
              <a:rPr lang="zh-CN" altLang="en-US" sz="1600" dirty="0" smtClean="0">
                <a:solidFill>
                  <a:srgbClr val="007C6A"/>
                </a:solidFill>
              </a:rPr>
              <a:t>件</a:t>
            </a:r>
            <a:endParaRPr lang="en-US" altLang="zh-CN" sz="1600" dirty="0">
              <a:solidFill>
                <a:srgbClr val="007C6A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67544" y="3122811"/>
            <a:ext cx="8496944" cy="7325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en-US" altLang="zh-CN" sz="1600" dirty="0">
                <a:solidFill>
                  <a:srgbClr val="007C6A"/>
                </a:solidFill>
              </a:rPr>
              <a:t> /</a:t>
            </a:r>
            <a:r>
              <a:rPr lang="en-US" altLang="zh-CN" sz="1600" dirty="0" err="1">
                <a:solidFill>
                  <a:srgbClr val="007C6A"/>
                </a:solidFill>
              </a:rPr>
              <a:t>srv</a:t>
            </a:r>
            <a:endParaRPr lang="en-US" altLang="zh-CN" sz="1600" dirty="0">
              <a:solidFill>
                <a:srgbClr val="007C6A"/>
              </a:solidFill>
            </a:endParaRP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007C6A"/>
                </a:solidFill>
              </a:rPr>
              <a:t>service</a:t>
            </a:r>
            <a:r>
              <a:rPr lang="zh-CN" altLang="en-US" sz="1600" dirty="0">
                <a:solidFill>
                  <a:srgbClr val="007C6A"/>
                </a:solidFill>
              </a:rPr>
              <a:t>缩写，该目录存放一些服务启动之后需要提取的数</a:t>
            </a:r>
            <a:r>
              <a:rPr lang="zh-CN" altLang="en-US" sz="1600" dirty="0" smtClean="0">
                <a:solidFill>
                  <a:srgbClr val="007C6A"/>
                </a:solidFill>
              </a:rPr>
              <a:t>据。</a:t>
            </a:r>
            <a:endParaRPr lang="en-US" altLang="zh-CN" sz="1600" dirty="0">
              <a:solidFill>
                <a:srgbClr val="007C6A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469386" y="3987751"/>
            <a:ext cx="9215182" cy="7325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en-US" altLang="zh-CN" sz="1600" dirty="0">
                <a:solidFill>
                  <a:srgbClr val="007C6A"/>
                </a:solidFill>
              </a:rPr>
              <a:t> /sys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007C6A"/>
                </a:solidFill>
              </a:rPr>
              <a:t> 这是</a:t>
            </a:r>
            <a:r>
              <a:rPr lang="en-US" altLang="zh-CN" sz="1600" dirty="0">
                <a:solidFill>
                  <a:srgbClr val="007C6A"/>
                </a:solidFill>
              </a:rPr>
              <a:t>linux2.6</a:t>
            </a:r>
            <a:r>
              <a:rPr lang="zh-CN" altLang="en-US" sz="1600" dirty="0">
                <a:solidFill>
                  <a:srgbClr val="007C6A"/>
                </a:solidFill>
              </a:rPr>
              <a:t>内核的一个很大的变化。该目录下安装了</a:t>
            </a:r>
            <a:r>
              <a:rPr lang="en-US" altLang="zh-CN" sz="1600" dirty="0">
                <a:solidFill>
                  <a:srgbClr val="007C6A"/>
                </a:solidFill>
              </a:rPr>
              <a:t>2.6</a:t>
            </a:r>
            <a:r>
              <a:rPr lang="zh-CN" altLang="en-US" sz="1600" dirty="0">
                <a:solidFill>
                  <a:srgbClr val="007C6A"/>
                </a:solidFill>
              </a:rPr>
              <a:t>内核中新出现的一个文件系统 </a:t>
            </a:r>
            <a:r>
              <a:rPr lang="en-US" altLang="zh-CN" sz="1600" dirty="0" err="1">
                <a:solidFill>
                  <a:srgbClr val="007C6A"/>
                </a:solidFill>
              </a:rPr>
              <a:t>sysfs</a:t>
            </a:r>
            <a:r>
              <a:rPr lang="en-US" altLang="zh-CN" sz="1600" dirty="0">
                <a:solidFill>
                  <a:srgbClr val="007C6A"/>
                </a:solidFill>
              </a:rPr>
              <a:t> </a:t>
            </a:r>
            <a:r>
              <a:rPr lang="zh-CN" altLang="en-US" sz="1600" dirty="0">
                <a:solidFill>
                  <a:srgbClr val="007C6A"/>
                </a:solidFill>
              </a:rPr>
              <a:t>。</a:t>
            </a:r>
            <a:endParaRPr lang="en-US" altLang="zh-CN" sz="1600" dirty="0">
              <a:solidFill>
                <a:srgbClr val="007C6A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18864" y="4774061"/>
            <a:ext cx="7365504" cy="8125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en-US" altLang="zh-CN" sz="1600" dirty="0">
                <a:solidFill>
                  <a:srgbClr val="007C6A"/>
                </a:solidFill>
              </a:rPr>
              <a:t> /</a:t>
            </a:r>
            <a:r>
              <a:rPr lang="en-US" altLang="zh-CN" sz="1600" dirty="0" err="1">
                <a:solidFill>
                  <a:srgbClr val="007C6A"/>
                </a:solidFill>
              </a:rPr>
              <a:t>tmp</a:t>
            </a:r>
            <a:endParaRPr lang="en-US" altLang="zh-CN" sz="1600" dirty="0">
              <a:solidFill>
                <a:srgbClr val="007C6A"/>
              </a:solidFill>
            </a:endParaRP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007C6A"/>
                </a:solidFill>
              </a:rPr>
              <a:t>这个目录是用来存放一些临时文件的</a:t>
            </a:r>
            <a:r>
              <a:rPr lang="zh-CN" altLang="en-US" sz="2000" dirty="0">
                <a:solidFill>
                  <a:srgbClr val="007C6A"/>
                </a:solidFill>
              </a:rPr>
              <a:t>。</a:t>
            </a:r>
            <a:endParaRPr lang="en-US" altLang="zh-CN" sz="2000" dirty="0">
              <a:solidFill>
                <a:srgbClr val="007C6A"/>
              </a:solidFill>
            </a:endParaRPr>
          </a:p>
        </p:txBody>
      </p:sp>
      <p:sp>
        <p:nvSpPr>
          <p:cNvPr id="11" name="Text Box 9"/>
          <p:cNvSpPr txBox="1">
            <a:spLocks noChangeArrowheads="1"/>
          </p:cNvSpPr>
          <p:nvPr/>
        </p:nvSpPr>
        <p:spPr bwMode="auto">
          <a:xfrm>
            <a:off x="467544" y="849719"/>
            <a:ext cx="7272338" cy="3970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2B2B2">
                    <a:alpha val="50195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zh-CN" sz="2200" b="1" smtClean="0"/>
              <a:t>Linux</a:t>
            </a:r>
            <a:r>
              <a:rPr lang="zh-CN" altLang="en-US" sz="2200" b="1" smtClean="0"/>
              <a:t>目录结构</a:t>
            </a:r>
            <a:endParaRPr lang="en-US" altLang="zh-CN" sz="2200" b="1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467544" y="1490618"/>
            <a:ext cx="8455742" cy="7325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en-US" altLang="zh-CN" sz="1600" dirty="0">
                <a:solidFill>
                  <a:srgbClr val="007C6A"/>
                </a:solidFill>
              </a:rPr>
              <a:t> /</a:t>
            </a:r>
            <a:r>
              <a:rPr lang="en-US" altLang="zh-CN" sz="1600" dirty="0" smtClean="0">
                <a:solidFill>
                  <a:srgbClr val="007C6A"/>
                </a:solidFill>
              </a:rPr>
              <a:t>dev </a:t>
            </a:r>
            <a:endParaRPr lang="en-US" altLang="zh-CN" sz="1600" dirty="0">
              <a:solidFill>
                <a:srgbClr val="007C6A"/>
              </a:solidFill>
            </a:endParaRP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007C6A"/>
                </a:solidFill>
              </a:rPr>
              <a:t>类似于</a:t>
            </a:r>
            <a:r>
              <a:rPr lang="en-US" altLang="zh-CN" sz="1600" dirty="0">
                <a:solidFill>
                  <a:srgbClr val="007C6A"/>
                </a:solidFill>
              </a:rPr>
              <a:t>windows</a:t>
            </a:r>
            <a:r>
              <a:rPr lang="zh-CN" altLang="en-US" sz="1600" dirty="0">
                <a:solidFill>
                  <a:srgbClr val="007C6A"/>
                </a:solidFill>
              </a:rPr>
              <a:t>的设备管理器，把所有的硬件用文件的形式存储。</a:t>
            </a:r>
            <a:endParaRPr lang="en-US" altLang="zh-CN" sz="1600" dirty="0">
              <a:solidFill>
                <a:srgbClr val="007C6A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67544" y="2415133"/>
            <a:ext cx="7365504" cy="10525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en-US" altLang="zh-CN" sz="1600" dirty="0">
                <a:solidFill>
                  <a:srgbClr val="007C6A"/>
                </a:solidFill>
              </a:rPr>
              <a:t> /</a:t>
            </a:r>
            <a:r>
              <a:rPr lang="en-US" altLang="zh-CN" sz="1600" dirty="0" smtClean="0">
                <a:solidFill>
                  <a:srgbClr val="007C6A"/>
                </a:solidFill>
              </a:rPr>
              <a:t>media [</a:t>
            </a:r>
            <a:r>
              <a:rPr lang="zh-CN" altLang="en-US" sz="1600" dirty="0" smtClean="0">
                <a:solidFill>
                  <a:srgbClr val="FF0000"/>
                </a:solidFill>
              </a:rPr>
              <a:t>重点</a:t>
            </a:r>
            <a:r>
              <a:rPr lang="en-US" altLang="zh-CN" sz="1600" dirty="0" smtClean="0">
                <a:solidFill>
                  <a:srgbClr val="007C6A"/>
                </a:solidFill>
              </a:rPr>
              <a:t>]</a:t>
            </a:r>
            <a:endParaRPr lang="en-US" altLang="zh-CN" sz="1600" dirty="0">
              <a:solidFill>
                <a:srgbClr val="007C6A"/>
              </a:solidFill>
            </a:endParaRP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rgbClr val="007C6A"/>
                </a:solidFill>
              </a:rPr>
              <a:t>linux</a:t>
            </a:r>
            <a:r>
              <a:rPr lang="zh-CN" altLang="en-US" sz="1600" dirty="0">
                <a:solidFill>
                  <a:srgbClr val="007C6A"/>
                </a:solidFill>
              </a:rPr>
              <a:t>系统会自动识别一些设备，例如</a:t>
            </a:r>
            <a:r>
              <a:rPr lang="en-US" altLang="zh-CN" sz="1600" dirty="0">
                <a:solidFill>
                  <a:srgbClr val="007C6A"/>
                </a:solidFill>
              </a:rPr>
              <a:t>U</a:t>
            </a:r>
            <a:r>
              <a:rPr lang="zh-CN" altLang="en-US" sz="1600" dirty="0">
                <a:solidFill>
                  <a:srgbClr val="007C6A"/>
                </a:solidFill>
              </a:rPr>
              <a:t>盘、光驱等等，当识别后，</a:t>
            </a:r>
            <a:r>
              <a:rPr lang="en-US" altLang="zh-CN" sz="1600" dirty="0">
                <a:solidFill>
                  <a:srgbClr val="007C6A"/>
                </a:solidFill>
              </a:rPr>
              <a:t>linux</a:t>
            </a:r>
            <a:r>
              <a:rPr lang="zh-CN" altLang="en-US" sz="1600" dirty="0">
                <a:solidFill>
                  <a:srgbClr val="007C6A"/>
                </a:solidFill>
              </a:rPr>
              <a:t>会把识别的设备挂载到这个目录下。</a:t>
            </a:r>
            <a:endParaRPr lang="en-US" altLang="zh-CN" sz="1600" dirty="0">
              <a:solidFill>
                <a:srgbClr val="007C6A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467544" y="3909122"/>
            <a:ext cx="8455742" cy="10525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en-US" altLang="zh-CN" sz="1600" dirty="0">
                <a:solidFill>
                  <a:srgbClr val="007C6A"/>
                </a:solidFill>
              </a:rPr>
              <a:t> /</a:t>
            </a:r>
            <a:r>
              <a:rPr lang="en-US" altLang="zh-CN" sz="1600" dirty="0" smtClean="0">
                <a:solidFill>
                  <a:srgbClr val="007C6A"/>
                </a:solidFill>
              </a:rPr>
              <a:t>mnt [</a:t>
            </a:r>
            <a:r>
              <a:rPr lang="zh-CN" altLang="en-US" sz="1600" dirty="0" smtClean="0">
                <a:solidFill>
                  <a:srgbClr val="FF0000"/>
                </a:solidFill>
              </a:rPr>
              <a:t>重点</a:t>
            </a:r>
            <a:r>
              <a:rPr lang="en-US" altLang="zh-CN" sz="1600" dirty="0" smtClean="0">
                <a:solidFill>
                  <a:srgbClr val="007C6A"/>
                </a:solidFill>
              </a:rPr>
              <a:t>]</a:t>
            </a:r>
            <a:endParaRPr lang="en-US" altLang="zh-CN" sz="1600" dirty="0">
              <a:solidFill>
                <a:srgbClr val="007C6A"/>
              </a:solidFill>
            </a:endParaRP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007C6A"/>
                </a:solidFill>
              </a:rPr>
              <a:t>系统提供该目录是为了让用户临时挂载别的文件系统的，我们可以将外部的存储挂载在</a:t>
            </a:r>
            <a:r>
              <a:rPr lang="en-US" altLang="zh-CN" sz="1600" dirty="0">
                <a:solidFill>
                  <a:srgbClr val="007C6A"/>
                </a:solidFill>
              </a:rPr>
              <a:t>/</a:t>
            </a:r>
            <a:r>
              <a:rPr lang="en-US" altLang="zh-CN" sz="1600" dirty="0" err="1">
                <a:solidFill>
                  <a:srgbClr val="007C6A"/>
                </a:solidFill>
              </a:rPr>
              <a:t>mnt</a:t>
            </a:r>
            <a:r>
              <a:rPr lang="en-US" altLang="zh-CN" sz="1600" dirty="0">
                <a:solidFill>
                  <a:srgbClr val="007C6A"/>
                </a:solidFill>
              </a:rPr>
              <a:t>/</a:t>
            </a:r>
            <a:r>
              <a:rPr lang="zh-CN" altLang="en-US" sz="1600" dirty="0">
                <a:solidFill>
                  <a:srgbClr val="007C6A"/>
                </a:solidFill>
              </a:rPr>
              <a:t>上，然后进入该目录就可以查看里的内容了</a:t>
            </a:r>
            <a:r>
              <a:rPr lang="zh-CN" altLang="en-US" sz="1600" dirty="0" smtClean="0">
                <a:solidFill>
                  <a:srgbClr val="007C6A"/>
                </a:solidFill>
              </a:rPr>
              <a:t>。 </a:t>
            </a:r>
            <a:r>
              <a:rPr lang="en-US" altLang="zh-CN" sz="1600" dirty="0" smtClean="0">
                <a:solidFill>
                  <a:srgbClr val="007C6A"/>
                </a:solidFill>
              </a:rPr>
              <a:t>d:/myshare</a:t>
            </a:r>
            <a:endParaRPr lang="en-US" altLang="zh-CN" sz="1600" dirty="0">
              <a:solidFill>
                <a:srgbClr val="007C6A"/>
              </a:solidFill>
            </a:endParaRPr>
          </a:p>
        </p:txBody>
      </p:sp>
      <p:sp>
        <p:nvSpPr>
          <p:cNvPr id="6" name="Text Box 9"/>
          <p:cNvSpPr txBox="1">
            <a:spLocks noChangeArrowheads="1"/>
          </p:cNvSpPr>
          <p:nvPr/>
        </p:nvSpPr>
        <p:spPr bwMode="auto">
          <a:xfrm>
            <a:off x="467544" y="849719"/>
            <a:ext cx="7272338" cy="3970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2B2B2">
                    <a:alpha val="50195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zh-CN" sz="2200" b="1" smtClean="0"/>
              <a:t>Linux</a:t>
            </a:r>
            <a:r>
              <a:rPr lang="zh-CN" altLang="en-US" sz="2200" b="1" smtClean="0"/>
              <a:t>目录结构</a:t>
            </a:r>
            <a:endParaRPr lang="en-US" altLang="zh-CN" sz="2200" b="1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539552" y="4459538"/>
            <a:ext cx="8496944" cy="8125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en-US" altLang="zh-CN" sz="1600" dirty="0">
                <a:solidFill>
                  <a:srgbClr val="007C6A"/>
                </a:solidFill>
              </a:rPr>
              <a:t> /</a:t>
            </a:r>
            <a:r>
              <a:rPr lang="en-US" altLang="zh-CN" sz="1600" dirty="0" smtClean="0">
                <a:solidFill>
                  <a:srgbClr val="007C6A"/>
                </a:solidFill>
              </a:rPr>
              <a:t>selinux </a:t>
            </a:r>
            <a:r>
              <a:rPr lang="en-US" altLang="zh-CN" sz="1600" dirty="0">
                <a:solidFill>
                  <a:srgbClr val="007C6A"/>
                </a:solidFill>
              </a:rPr>
              <a:t> </a:t>
            </a:r>
            <a:r>
              <a:rPr lang="en-US" altLang="zh-CN" sz="1600" dirty="0" smtClean="0">
                <a:solidFill>
                  <a:srgbClr val="007C6A"/>
                </a:solidFill>
              </a:rPr>
              <a:t>  [security-enhanced linux]    </a:t>
            </a:r>
            <a:r>
              <a:rPr lang="zh-CN" altLang="en-US" sz="1600" dirty="0" smtClean="0">
                <a:solidFill>
                  <a:srgbClr val="007C6A"/>
                </a:solidFill>
              </a:rPr>
              <a:t>类似</a:t>
            </a:r>
            <a:r>
              <a:rPr lang="en-US" altLang="zh-CN" sz="1600" dirty="0" smtClean="0">
                <a:solidFill>
                  <a:srgbClr val="007C6A"/>
                </a:solidFill>
              </a:rPr>
              <a:t> 360</a:t>
            </a:r>
            <a:endParaRPr lang="en-US" altLang="zh-CN" sz="1600" dirty="0">
              <a:solidFill>
                <a:srgbClr val="007C6A"/>
              </a:solidFill>
            </a:endParaRP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 err="1">
                <a:solidFill>
                  <a:srgbClr val="007C6A"/>
                </a:solidFill>
              </a:rPr>
              <a:t>SELinux</a:t>
            </a:r>
            <a:r>
              <a:rPr lang="zh-CN" altLang="en-US" sz="1600" dirty="0">
                <a:solidFill>
                  <a:srgbClr val="007C6A"/>
                </a:solidFill>
              </a:rPr>
              <a:t>是一种安全子系统</a:t>
            </a:r>
            <a:r>
              <a:rPr lang="en-US" altLang="zh-CN" sz="1600" dirty="0">
                <a:solidFill>
                  <a:srgbClr val="007C6A"/>
                </a:solidFill>
              </a:rPr>
              <a:t>,</a:t>
            </a:r>
            <a:r>
              <a:rPr lang="zh-CN" altLang="en-US" sz="1600" dirty="0">
                <a:solidFill>
                  <a:srgbClr val="007C6A"/>
                </a:solidFill>
              </a:rPr>
              <a:t>它能控制程序只能访问特定文件</a:t>
            </a:r>
            <a:r>
              <a:rPr lang="zh-CN" altLang="en-US" sz="2000" dirty="0">
                <a:solidFill>
                  <a:srgbClr val="007C6A"/>
                </a:solidFill>
              </a:rPr>
              <a:t>。</a:t>
            </a:r>
            <a:endParaRPr lang="en-US" altLang="zh-CN" sz="2000" dirty="0">
              <a:solidFill>
                <a:srgbClr val="007C6A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508746" y="3201443"/>
            <a:ext cx="8455742" cy="10525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en-US" altLang="zh-CN" sz="1600" dirty="0">
                <a:solidFill>
                  <a:srgbClr val="007C6A"/>
                </a:solidFill>
              </a:rPr>
              <a:t>/</a:t>
            </a:r>
            <a:r>
              <a:rPr lang="en-US" altLang="zh-CN" sz="1600" dirty="0" smtClean="0">
                <a:solidFill>
                  <a:srgbClr val="007C6A"/>
                </a:solidFill>
              </a:rPr>
              <a:t>var [</a:t>
            </a:r>
            <a:r>
              <a:rPr lang="zh-CN" altLang="en-US" sz="1600" dirty="0" smtClean="0">
                <a:solidFill>
                  <a:srgbClr val="FF0000"/>
                </a:solidFill>
              </a:rPr>
              <a:t>重点</a:t>
            </a:r>
            <a:r>
              <a:rPr lang="en-US" altLang="zh-CN" sz="1600" dirty="0" smtClean="0">
                <a:solidFill>
                  <a:srgbClr val="007C6A"/>
                </a:solidFill>
              </a:rPr>
              <a:t>]</a:t>
            </a:r>
            <a:endParaRPr lang="en-US" altLang="zh-CN" sz="1600" dirty="0">
              <a:solidFill>
                <a:srgbClr val="007C6A"/>
              </a:solidFill>
            </a:endParaRP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007C6A"/>
                </a:solidFill>
              </a:rPr>
              <a:t>这个目录中存放着在不断扩充着的东西</a:t>
            </a:r>
            <a:r>
              <a:rPr lang="zh-CN" altLang="en-US" sz="1600" dirty="0" smtClean="0">
                <a:solidFill>
                  <a:srgbClr val="007C6A"/>
                </a:solidFill>
              </a:rPr>
              <a:t>，习</a:t>
            </a:r>
            <a:r>
              <a:rPr lang="zh-CN" altLang="en-US" sz="1600" dirty="0">
                <a:solidFill>
                  <a:srgbClr val="007C6A"/>
                </a:solidFill>
              </a:rPr>
              <a:t>惯</a:t>
            </a:r>
            <a:r>
              <a:rPr lang="zh-CN" altLang="en-US" sz="1600" dirty="0" smtClean="0">
                <a:solidFill>
                  <a:srgbClr val="007C6A"/>
                </a:solidFill>
              </a:rPr>
              <a:t>将经</a:t>
            </a:r>
            <a:r>
              <a:rPr lang="zh-CN" altLang="en-US" sz="1600" dirty="0">
                <a:solidFill>
                  <a:srgbClr val="007C6A"/>
                </a:solidFill>
              </a:rPr>
              <a:t>常被修改的目录放在这个目录下。包括各种日志文件。</a:t>
            </a:r>
            <a:endParaRPr lang="en-US" altLang="zh-CN" sz="1600" dirty="0">
              <a:solidFill>
                <a:srgbClr val="007C6A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467544" y="1219721"/>
            <a:ext cx="8496944" cy="10525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en-US" altLang="zh-CN" sz="1600" dirty="0">
                <a:solidFill>
                  <a:srgbClr val="007C6A"/>
                </a:solidFill>
              </a:rPr>
              <a:t> /opt     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007C6A"/>
                </a:solidFill>
              </a:rPr>
              <a:t>这是给主机额外</a:t>
            </a:r>
            <a:r>
              <a:rPr lang="zh-CN" altLang="en-US" sz="1600" dirty="0">
                <a:solidFill>
                  <a:srgbClr val="FF0000"/>
                </a:solidFill>
              </a:rPr>
              <a:t>安装软件</a:t>
            </a:r>
            <a:r>
              <a:rPr lang="zh-CN" altLang="en-US" sz="1600" dirty="0">
                <a:solidFill>
                  <a:srgbClr val="007C6A"/>
                </a:solidFill>
              </a:rPr>
              <a:t>所摆放的目录</a:t>
            </a:r>
            <a:r>
              <a:rPr lang="zh-CN" altLang="en-US" sz="1600" dirty="0" smtClean="0">
                <a:solidFill>
                  <a:srgbClr val="007C6A"/>
                </a:solidFill>
              </a:rPr>
              <a:t>。如安装</a:t>
            </a:r>
            <a:r>
              <a:rPr lang="en-US" altLang="zh-CN" sz="1600" dirty="0" smtClean="0">
                <a:solidFill>
                  <a:srgbClr val="007C6A"/>
                </a:solidFill>
              </a:rPr>
              <a:t>ORACLE</a:t>
            </a:r>
            <a:r>
              <a:rPr lang="zh-CN" altLang="en-US" sz="1600" dirty="0">
                <a:solidFill>
                  <a:srgbClr val="007C6A"/>
                </a:solidFill>
              </a:rPr>
              <a:t>数据</a:t>
            </a:r>
            <a:r>
              <a:rPr lang="zh-CN" altLang="en-US" sz="1600" dirty="0" smtClean="0">
                <a:solidFill>
                  <a:srgbClr val="007C6A"/>
                </a:solidFill>
              </a:rPr>
              <a:t>库就可放到</a:t>
            </a:r>
            <a:r>
              <a:rPr lang="zh-CN" altLang="en-US" sz="1600" dirty="0">
                <a:solidFill>
                  <a:srgbClr val="007C6A"/>
                </a:solidFill>
              </a:rPr>
              <a:t>该</a:t>
            </a:r>
            <a:r>
              <a:rPr lang="zh-CN" altLang="en-US" sz="1600" dirty="0" smtClean="0">
                <a:solidFill>
                  <a:srgbClr val="007C6A"/>
                </a:solidFill>
              </a:rPr>
              <a:t>目</a:t>
            </a:r>
            <a:r>
              <a:rPr lang="zh-CN" altLang="en-US" sz="1600" dirty="0">
                <a:solidFill>
                  <a:srgbClr val="007C6A"/>
                </a:solidFill>
              </a:rPr>
              <a:t>录下。默</a:t>
            </a:r>
            <a:r>
              <a:rPr lang="zh-CN" altLang="en-US" sz="1600" dirty="0" smtClean="0">
                <a:solidFill>
                  <a:srgbClr val="007C6A"/>
                </a:solidFill>
              </a:rPr>
              <a:t>认</a:t>
            </a:r>
            <a:r>
              <a:rPr lang="zh-CN" altLang="en-US" sz="1600" dirty="0">
                <a:solidFill>
                  <a:srgbClr val="007C6A"/>
                </a:solidFill>
              </a:rPr>
              <a:t>为空</a:t>
            </a:r>
            <a:r>
              <a:rPr lang="zh-CN" altLang="en-US" sz="1600" dirty="0" smtClean="0">
                <a:solidFill>
                  <a:srgbClr val="007C6A"/>
                </a:solidFill>
              </a:rPr>
              <a:t>。</a:t>
            </a:r>
            <a:endParaRPr lang="en-US" altLang="zh-CN" sz="1600" dirty="0">
              <a:solidFill>
                <a:srgbClr val="007C6A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546710" y="2336502"/>
            <a:ext cx="8633805" cy="7325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en-US" altLang="zh-CN" sz="1600" dirty="0">
                <a:solidFill>
                  <a:srgbClr val="007C6A"/>
                </a:solidFill>
              </a:rPr>
              <a:t> /usr/local </a:t>
            </a:r>
            <a:r>
              <a:rPr lang="en-US" altLang="zh-CN" sz="1600" dirty="0" smtClean="0">
                <a:solidFill>
                  <a:srgbClr val="007C6A"/>
                </a:solidFill>
              </a:rPr>
              <a:t> [</a:t>
            </a:r>
            <a:r>
              <a:rPr lang="zh-CN" altLang="en-US" sz="1600" dirty="0" smtClean="0">
                <a:solidFill>
                  <a:srgbClr val="FF0000"/>
                </a:solidFill>
              </a:rPr>
              <a:t>重点</a:t>
            </a:r>
            <a:r>
              <a:rPr lang="en-US" altLang="zh-CN" sz="1600" dirty="0" smtClean="0">
                <a:solidFill>
                  <a:srgbClr val="007C6A"/>
                </a:solidFill>
              </a:rPr>
              <a:t>] </a:t>
            </a:r>
            <a:endParaRPr lang="en-US" altLang="zh-CN" sz="1600" dirty="0">
              <a:solidFill>
                <a:srgbClr val="007C6A"/>
              </a:solidFill>
            </a:endParaRP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007C6A"/>
                </a:solidFill>
              </a:rPr>
              <a:t>这是另一个给主机额外安装软件</a:t>
            </a:r>
            <a:r>
              <a:rPr lang="zh-CN" altLang="en-US" sz="1600" dirty="0" smtClean="0">
                <a:solidFill>
                  <a:srgbClr val="007C6A"/>
                </a:solidFill>
              </a:rPr>
              <a:t>所</a:t>
            </a:r>
            <a:r>
              <a:rPr lang="zh-CN" altLang="en-US" sz="1600" dirty="0">
                <a:solidFill>
                  <a:srgbClr val="FF0000"/>
                </a:solidFill>
              </a:rPr>
              <a:t>安装</a:t>
            </a:r>
            <a:r>
              <a:rPr lang="zh-CN" altLang="en-US" sz="1600" dirty="0" smtClean="0">
                <a:solidFill>
                  <a:srgbClr val="FF0000"/>
                </a:solidFill>
              </a:rPr>
              <a:t>的</a:t>
            </a:r>
            <a:r>
              <a:rPr lang="zh-CN" altLang="en-US" sz="1600" dirty="0">
                <a:solidFill>
                  <a:srgbClr val="FF0000"/>
                </a:solidFill>
              </a:rPr>
              <a:t>目录</a:t>
            </a:r>
            <a:r>
              <a:rPr lang="zh-CN" altLang="en-US" sz="1600" dirty="0">
                <a:solidFill>
                  <a:srgbClr val="007C6A"/>
                </a:solidFill>
              </a:rPr>
              <a:t>。一般是通过编译源码方式安装的程序。</a:t>
            </a:r>
            <a:endParaRPr lang="en-US" altLang="zh-CN" sz="1600" dirty="0">
              <a:solidFill>
                <a:srgbClr val="007C6A"/>
              </a:solidFill>
            </a:endParaRPr>
          </a:p>
        </p:txBody>
      </p:sp>
      <p:sp>
        <p:nvSpPr>
          <p:cNvPr id="8" name="Text Box 9"/>
          <p:cNvSpPr txBox="1">
            <a:spLocks noChangeArrowheads="1"/>
          </p:cNvSpPr>
          <p:nvPr/>
        </p:nvSpPr>
        <p:spPr bwMode="auto">
          <a:xfrm>
            <a:off x="467544" y="849719"/>
            <a:ext cx="7272338" cy="3970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2B2B2">
                    <a:alpha val="50195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zh-CN" sz="2200" b="1" smtClean="0"/>
              <a:t>Linux</a:t>
            </a:r>
            <a:r>
              <a:rPr lang="zh-CN" altLang="en-US" sz="2200" b="1" smtClean="0"/>
              <a:t>目录结构</a:t>
            </a:r>
            <a:endParaRPr lang="en-US" altLang="zh-CN" sz="2200" b="1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2"/>
          <p:cNvSpPr txBox="1">
            <a:spLocks noChangeArrowheads="1"/>
          </p:cNvSpPr>
          <p:nvPr/>
        </p:nvSpPr>
        <p:spPr bwMode="auto">
          <a:xfrm>
            <a:off x="539552" y="1054572"/>
            <a:ext cx="8064896" cy="378257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None/>
              <a:defRPr/>
            </a:pPr>
            <a:endParaRPr lang="en-US" altLang="zh-CN" sz="2200" b="1" dirty="0" smtClean="0">
              <a:latin typeface="宋体" panose="02010600030101010101" pitchFamily="2" charset="-122"/>
              <a:ea typeface="Arial Unicode MS" pitchFamily="34" charset="-122"/>
              <a:cs typeface="Arial Unicode MS" pitchFamily="34" charset="-122"/>
            </a:endParaRP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None/>
              <a:defRPr/>
            </a:pPr>
            <a:endParaRPr lang="en-US" altLang="zh-CN" sz="2200" b="1" dirty="0" smtClean="0">
              <a:latin typeface="宋体" panose="02010600030101010101" pitchFamily="2" charset="-122"/>
              <a:ea typeface="Arial Unicode MS" pitchFamily="34" charset="-122"/>
              <a:cs typeface="Arial Unicode MS" pitchFamily="34" charset="-122"/>
            </a:endParaRP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None/>
              <a:defRPr/>
            </a:pPr>
            <a:endParaRPr lang="en-US" altLang="zh-CN" sz="2200" b="1" dirty="0" smtClean="0">
              <a:latin typeface="宋体" panose="02010600030101010101" pitchFamily="2" charset="-122"/>
              <a:ea typeface="Arial Unicode MS" pitchFamily="34" charset="-122"/>
              <a:cs typeface="Arial Unicode MS" pitchFamily="34" charset="-122"/>
            </a:endParaRP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None/>
              <a:defRPr/>
            </a:pPr>
            <a:endParaRPr lang="en-US" altLang="zh-CN" sz="2200" b="1" dirty="0" smtClean="0">
              <a:latin typeface="宋体" panose="02010600030101010101" pitchFamily="2" charset="-122"/>
              <a:ea typeface="Arial Unicode MS" pitchFamily="34" charset="-122"/>
              <a:cs typeface="Arial Unicode MS" pitchFamily="34" charset="-122"/>
            </a:endParaRP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None/>
              <a:defRPr/>
            </a:pPr>
            <a:endParaRPr lang="en-US" altLang="zh-CN" sz="2200" b="1" dirty="0" smtClean="0">
              <a:latin typeface="宋体" panose="02010600030101010101" pitchFamily="2" charset="-122"/>
              <a:ea typeface="Arial Unicode MS" pitchFamily="34" charset="-122"/>
              <a:cs typeface="Arial Unicode MS" pitchFamily="34" charset="-122"/>
            </a:endParaRP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None/>
              <a:defRPr/>
            </a:pPr>
            <a:endParaRPr lang="en-US" altLang="zh-CN" sz="2200" b="1" dirty="0" smtClean="0">
              <a:latin typeface="宋体" panose="02010600030101010101" pitchFamily="2" charset="-122"/>
              <a:ea typeface="Arial Unicode MS" pitchFamily="34" charset="-122"/>
              <a:cs typeface="Arial Unicode MS" pitchFamily="34" charset="-122"/>
            </a:endParaRP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None/>
              <a:defRPr/>
            </a:pPr>
            <a:endParaRPr lang="en-US" altLang="zh-CN" sz="2200" b="1" dirty="0" smtClean="0">
              <a:latin typeface="宋体" panose="02010600030101010101" pitchFamily="2" charset="-122"/>
              <a:ea typeface="Arial Unicode MS" pitchFamily="34" charset="-122"/>
              <a:cs typeface="Arial Unicode MS" pitchFamily="34" charset="-122"/>
            </a:endParaRP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None/>
              <a:defRPr/>
            </a:pPr>
            <a:endParaRPr lang="en-US" altLang="zh-CN" sz="3200" b="1" dirty="0" smtClean="0">
              <a:latin typeface="宋体" panose="02010600030101010101" pitchFamily="2" charset="-122"/>
              <a:ea typeface="Arial Unicode MS" pitchFamily="34" charset="-122"/>
              <a:cs typeface="Arial Unicode MS" pitchFamily="34" charset="-122"/>
            </a:endParaRPr>
          </a:p>
          <a:p>
            <a:pPr lvl="0" eaLnBrk="1" hangingPunct="1">
              <a:lnSpc>
                <a:spcPct val="90000"/>
              </a:lnSpc>
              <a:spcBef>
                <a:spcPct val="20000"/>
              </a:spcBef>
              <a:buClr>
                <a:prstClr val="black"/>
              </a:buClr>
              <a:buSzPct val="70000"/>
              <a:defRPr/>
            </a:pPr>
            <a:r>
              <a:rPr lang="zh-CN" altLang="en-US" b="1" dirty="0" smtClean="0">
                <a:solidFill>
                  <a:schemeClr val="bg1">
                    <a:lumMod val="65000"/>
                  </a:schemeClr>
                </a:solidFill>
                <a:latin typeface="宋体" panose="02010600030101010101" pitchFamily="2" charset="-122"/>
                <a:ea typeface="Arial Unicode MS" pitchFamily="34" charset="-122"/>
                <a:cs typeface="Arial Unicode MS" pitchFamily="34" charset="-122"/>
              </a:rPr>
              <a:t>第</a:t>
            </a:r>
            <a:r>
              <a:rPr lang="en-US" altLang="zh-CN" b="1" dirty="0" smtClean="0">
                <a:solidFill>
                  <a:schemeClr val="bg1">
                    <a:lumMod val="65000"/>
                  </a:schemeClr>
                </a:solidFill>
                <a:latin typeface="宋体" panose="02010600030101010101" pitchFamily="2" charset="-122"/>
                <a:ea typeface="Arial Unicode MS" pitchFamily="34" charset="-122"/>
                <a:cs typeface="Arial Unicode MS" pitchFamily="34" charset="-122"/>
              </a:rPr>
              <a:t>4</a:t>
            </a:r>
            <a:r>
              <a:rPr lang="zh-CN" altLang="en-US" b="1" dirty="0" smtClean="0">
                <a:solidFill>
                  <a:schemeClr val="bg1">
                    <a:lumMod val="65000"/>
                  </a:schemeClr>
                </a:solidFill>
                <a:latin typeface="宋体" panose="02010600030101010101" pitchFamily="2" charset="-122"/>
                <a:ea typeface="Arial Unicode MS" pitchFamily="34" charset="-122"/>
                <a:cs typeface="Arial Unicode MS" pitchFamily="34" charset="-122"/>
              </a:rPr>
              <a:t>章</a:t>
            </a:r>
            <a:r>
              <a:rPr lang="en-US" altLang="zh-CN" b="1" dirty="0" smtClean="0">
                <a:solidFill>
                  <a:schemeClr val="bg1">
                    <a:lumMod val="65000"/>
                  </a:schemeClr>
                </a:solidFill>
                <a:latin typeface="宋体" panose="02010600030101010101" pitchFamily="2" charset="-122"/>
                <a:ea typeface="Arial Unicode MS" pitchFamily="34" charset="-122"/>
                <a:cs typeface="Arial Unicode MS" pitchFamily="34" charset="-122"/>
              </a:rPr>
              <a:t>: </a:t>
            </a:r>
            <a:r>
              <a:rPr lang="zh-CN" altLang="en-US" b="1" dirty="0" smtClean="0">
                <a:solidFill>
                  <a:schemeClr val="bg1">
                    <a:lumMod val="65000"/>
                  </a:schemeClr>
                </a:solidFill>
                <a:latin typeface="宋体" panose="02010600030101010101" pitchFamily="2" charset="-122"/>
                <a:ea typeface="Arial Unicode MS" pitchFamily="34" charset="-122"/>
                <a:cs typeface="Arial Unicode MS" pitchFamily="34" charset="-122"/>
              </a:rPr>
              <a:t>远程</a:t>
            </a:r>
            <a:r>
              <a:rPr lang="zh-CN" altLang="en-US" b="1" dirty="0">
                <a:solidFill>
                  <a:schemeClr val="bg1">
                    <a:lumMod val="65000"/>
                  </a:schemeClr>
                </a:solidFill>
                <a:latin typeface="宋体" panose="02010600030101010101" pitchFamily="2" charset="-122"/>
                <a:ea typeface="Arial Unicode MS" pitchFamily="34" charset="-122"/>
                <a:cs typeface="Arial Unicode MS" pitchFamily="34" charset="-122"/>
              </a:rPr>
              <a:t>登录</a:t>
            </a:r>
            <a:r>
              <a:rPr lang="zh-CN" altLang="en-US" b="1" dirty="0" smtClean="0">
                <a:solidFill>
                  <a:schemeClr val="bg1">
                    <a:lumMod val="65000"/>
                  </a:schemeClr>
                </a:solidFill>
                <a:latin typeface="宋体" panose="02010600030101010101" pitchFamily="2" charset="-122"/>
                <a:ea typeface="Arial Unicode MS" pitchFamily="34" charset="-122"/>
                <a:cs typeface="Arial Unicode MS" pitchFamily="34" charset="-122"/>
              </a:rPr>
              <a:t>到</a:t>
            </a:r>
            <a:r>
              <a:rPr lang="en-US" altLang="zh-CN" b="1" dirty="0" smtClean="0">
                <a:solidFill>
                  <a:schemeClr val="bg1">
                    <a:lumMod val="65000"/>
                  </a:schemeClr>
                </a:solidFill>
                <a:latin typeface="宋体" panose="02010600030101010101" pitchFamily="2" charset="-122"/>
                <a:ea typeface="Arial Unicode MS" pitchFamily="34" charset="-122"/>
                <a:cs typeface="Arial Unicode MS" pitchFamily="34" charset="-122"/>
              </a:rPr>
              <a:t>Linux</a:t>
            </a:r>
            <a:r>
              <a:rPr lang="zh-CN" altLang="en-US" b="1" dirty="0" smtClean="0">
                <a:solidFill>
                  <a:schemeClr val="bg1">
                    <a:lumMod val="65000"/>
                  </a:schemeClr>
                </a:solidFill>
                <a:latin typeface="宋体" panose="02010600030101010101" pitchFamily="2" charset="-122"/>
                <a:ea typeface="Arial Unicode MS" pitchFamily="34" charset="-122"/>
                <a:cs typeface="Arial Unicode MS" pitchFamily="34" charset="-122"/>
              </a:rPr>
              <a:t>服务器</a:t>
            </a:r>
            <a:endParaRPr lang="en-US" altLang="zh-CN" b="1" dirty="0" smtClean="0">
              <a:solidFill>
                <a:schemeClr val="bg1">
                  <a:lumMod val="65000"/>
                </a:schemeClr>
              </a:solidFill>
              <a:latin typeface="宋体" panose="02010600030101010101" pitchFamily="2" charset="-122"/>
              <a:ea typeface="Arial Unicode MS" pitchFamily="34" charset="-122"/>
              <a:cs typeface="Arial Unicode MS" pitchFamily="34" charset="-122"/>
            </a:endParaRPr>
          </a:p>
          <a:p>
            <a:pPr lvl="0" eaLnBrk="1" hangingPunct="1">
              <a:lnSpc>
                <a:spcPct val="90000"/>
              </a:lnSpc>
              <a:spcBef>
                <a:spcPct val="20000"/>
              </a:spcBef>
              <a:buClr>
                <a:prstClr val="black"/>
              </a:buClr>
              <a:buSzPct val="70000"/>
              <a:defRPr/>
            </a:pPr>
            <a:endParaRPr lang="en-US" altLang="zh-CN" sz="1800" b="1" dirty="0">
              <a:solidFill>
                <a:srgbClr val="BFBFBF"/>
              </a:solidFill>
              <a:latin typeface="宋体" panose="02010600030101010101" pitchFamily="2" charset="-122"/>
              <a:ea typeface="Arial Unicode MS" pitchFamily="34" charset="-122"/>
              <a:cs typeface="Arial Unicode MS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9"/>
          <p:cNvSpPr txBox="1">
            <a:spLocks noChangeArrowheads="1"/>
          </p:cNvSpPr>
          <p:nvPr/>
        </p:nvSpPr>
        <p:spPr bwMode="auto">
          <a:xfrm>
            <a:off x="467544" y="849719"/>
            <a:ext cx="7272338" cy="3970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2B2B2">
                    <a:alpha val="50195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l"/>
            </a:pPr>
            <a:r>
              <a:rPr lang="zh-CN" altLang="en-US" sz="2200" b="1" smtClean="0"/>
              <a:t>为什么需要远程登录</a:t>
            </a:r>
            <a:r>
              <a:rPr lang="en-US" altLang="zh-CN" sz="2200" b="1" smtClean="0"/>
              <a:t>Linux</a:t>
            </a:r>
            <a:endParaRPr lang="en-US" altLang="zh-CN" sz="2200" b="1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467544" y="1424698"/>
            <a:ext cx="7776864" cy="333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AutoNum type="arabicPeriod"/>
              <a:defRPr/>
            </a:pPr>
            <a:endParaRPr lang="en-US" altLang="zh-CN" dirty="0"/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zh-CN" altLang="en-US" dirty="0"/>
              <a:t>说明</a:t>
            </a:r>
            <a:r>
              <a:rPr lang="en-US" altLang="zh-CN" dirty="0"/>
              <a:t>: </a:t>
            </a:r>
            <a:r>
              <a:rPr lang="zh-CN" altLang="en-US" dirty="0"/>
              <a:t>公司开发时候， 具体的情况是这样的</a:t>
            </a:r>
            <a:endParaRPr lang="en-US" altLang="zh-CN" dirty="0"/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en-US" altLang="zh-CN" dirty="0" smtClean="0"/>
              <a:t>1) linux</a:t>
            </a:r>
            <a:r>
              <a:rPr lang="zh-CN" altLang="en-US" dirty="0"/>
              <a:t>服务器是开发小组共享的</a:t>
            </a:r>
            <a:r>
              <a:rPr lang="en-US" altLang="zh-CN" dirty="0"/>
              <a:t>.</a:t>
            </a:r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en-US" altLang="zh-CN" dirty="0" smtClean="0"/>
              <a:t>2) </a:t>
            </a:r>
            <a:r>
              <a:rPr lang="zh-CN" altLang="en-US" dirty="0" smtClean="0"/>
              <a:t>正</a:t>
            </a:r>
            <a:r>
              <a:rPr lang="zh-CN" altLang="en-US" dirty="0"/>
              <a:t>式上线的项目是运行在公网的</a:t>
            </a:r>
            <a:r>
              <a:rPr lang="en-US" altLang="zh-CN" dirty="0"/>
              <a:t>.</a:t>
            </a:r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en-US" altLang="zh-CN" dirty="0" smtClean="0"/>
              <a:t>3) </a:t>
            </a:r>
            <a:r>
              <a:rPr lang="zh-CN" altLang="en-US" dirty="0" smtClean="0"/>
              <a:t>因</a:t>
            </a:r>
            <a:r>
              <a:rPr lang="zh-CN" altLang="en-US" dirty="0"/>
              <a:t>此程序员需要远程登录到</a:t>
            </a:r>
            <a:r>
              <a:rPr lang="en-US" altLang="zh-CN" dirty="0"/>
              <a:t>centos</a:t>
            </a:r>
            <a:r>
              <a:rPr lang="zh-CN" altLang="en-US" dirty="0"/>
              <a:t>进行项目管理或者开发</a:t>
            </a:r>
            <a:r>
              <a:rPr lang="en-US" altLang="zh-CN" dirty="0"/>
              <a:t>.</a:t>
            </a:r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en-US" altLang="zh-CN" dirty="0" smtClean="0"/>
              <a:t>4) </a:t>
            </a:r>
            <a:r>
              <a:rPr lang="zh-CN" altLang="en-US" dirty="0" smtClean="0"/>
              <a:t>画</a:t>
            </a:r>
            <a:r>
              <a:rPr lang="zh-CN" altLang="en-US" dirty="0"/>
              <a:t>出简单的网络拓扑示意图</a:t>
            </a:r>
            <a:r>
              <a:rPr lang="en-US" altLang="zh-CN" dirty="0"/>
              <a:t>(</a:t>
            </a:r>
            <a:r>
              <a:rPr lang="zh-CN" altLang="en-US" b="1" dirty="0"/>
              <a:t>帮助理解</a:t>
            </a:r>
            <a:r>
              <a:rPr lang="en-US" altLang="zh-CN" dirty="0"/>
              <a:t>)</a:t>
            </a:r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endParaRPr lang="en-US" altLang="zh-CN" dirty="0"/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en-US" altLang="zh-CN" dirty="0"/>
              <a:t> </a:t>
            </a:r>
            <a:r>
              <a:rPr lang="en-US" altLang="zh-CN" dirty="0" smtClean="0"/>
              <a:t>5) </a:t>
            </a:r>
            <a:r>
              <a:rPr lang="zh-CN" altLang="en-US" dirty="0" smtClean="0"/>
              <a:t>远</a:t>
            </a:r>
            <a:r>
              <a:rPr lang="zh-CN" altLang="en-US" dirty="0"/>
              <a:t>程登录客户端</a:t>
            </a:r>
            <a:r>
              <a:rPr lang="zh-CN" altLang="en-US" dirty="0" smtClean="0"/>
              <a:t>有</a:t>
            </a:r>
            <a:r>
              <a:rPr lang="en-US" altLang="zh-CN" dirty="0" smtClean="0"/>
              <a:t> Xshell5</a:t>
            </a:r>
            <a:r>
              <a:rPr lang="zh-CN" altLang="en-US" dirty="0" smtClean="0"/>
              <a:t>，</a:t>
            </a:r>
            <a:r>
              <a:rPr lang="en-US" altLang="zh-CN" dirty="0" smtClean="0"/>
              <a:t>Xftp5 secureCRT  </a:t>
            </a:r>
            <a:r>
              <a:rPr lang="en-US" altLang="zh-CN" dirty="0"/>
              <a:t>, </a:t>
            </a:r>
            <a:r>
              <a:rPr lang="zh-CN" altLang="en-US" dirty="0"/>
              <a:t>我</a:t>
            </a:r>
            <a:r>
              <a:rPr lang="zh-CN" altLang="en-US" dirty="0" smtClean="0"/>
              <a:t>们学习使用 </a:t>
            </a:r>
            <a:r>
              <a:rPr lang="en-US" altLang="zh-CN" dirty="0"/>
              <a:t>Xshell5 </a:t>
            </a:r>
            <a:r>
              <a:rPr lang="zh-CN" altLang="en-US" dirty="0" smtClean="0"/>
              <a:t>和 </a:t>
            </a:r>
            <a:r>
              <a:rPr lang="en-US" altLang="zh-CN" dirty="0" smtClean="0"/>
              <a:t>Xftp5  secureCRT</a:t>
            </a:r>
            <a:r>
              <a:rPr lang="en-US" altLang="zh-CN" dirty="0"/>
              <a:t>, </a:t>
            </a:r>
            <a:r>
              <a:rPr lang="zh-CN" altLang="en-US" dirty="0"/>
              <a:t>其它的远程工具大同小异</a:t>
            </a:r>
            <a:r>
              <a:rPr lang="en-US" altLang="zh-CN" dirty="0" smtClean="0"/>
              <a:t>.</a:t>
            </a:r>
            <a:endParaRPr lang="en-US" altLang="zh-CN" dirty="0"/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endParaRPr lang="en-US" altLang="zh-CN" dirty="0" smtClean="0"/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9"/>
          <p:cNvSpPr txBox="1">
            <a:spLocks noChangeArrowheads="1"/>
          </p:cNvSpPr>
          <p:nvPr/>
        </p:nvSpPr>
        <p:spPr bwMode="auto">
          <a:xfrm>
            <a:off x="467544" y="849719"/>
            <a:ext cx="7272338" cy="3970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2B2B2">
                    <a:alpha val="50195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l"/>
            </a:pPr>
            <a:r>
              <a:rPr lang="zh-CN" altLang="en-US" sz="2200" b="1" dirty="0" smtClean="0"/>
              <a:t>远程登录</a:t>
            </a:r>
            <a:r>
              <a:rPr lang="en-US" altLang="zh-CN" sz="2200" b="1" dirty="0" smtClean="0"/>
              <a:t>Linux-Xshell5</a:t>
            </a:r>
            <a:endParaRPr lang="en-US" altLang="zh-CN" sz="22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467544" y="1424696"/>
            <a:ext cx="7776864" cy="388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zh-CN" altLang="en-US" sz="2200" b="1" dirty="0">
                <a:solidFill>
                  <a:srgbClr val="0070C0"/>
                </a:solidFill>
              </a:rPr>
              <a:t>介绍</a:t>
            </a:r>
            <a:r>
              <a:rPr lang="en-US" altLang="zh-CN" sz="2200" b="1" dirty="0" smtClean="0">
                <a:solidFill>
                  <a:srgbClr val="0070C0"/>
                </a:solidFill>
              </a:rPr>
              <a:t>:</a:t>
            </a:r>
            <a:endParaRPr lang="en-US" altLang="zh-CN" sz="2200" b="1" dirty="0">
              <a:solidFill>
                <a:srgbClr val="0070C0"/>
              </a:solidFill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AutoNum type="arabicPeriod"/>
              <a:defRPr/>
            </a:pPr>
            <a:endParaRPr lang="en-US" altLang="zh-CN" dirty="0"/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zh-CN" altLang="en-US" dirty="0"/>
              <a:t>说明</a:t>
            </a:r>
            <a:r>
              <a:rPr lang="en-US" altLang="zh-CN" dirty="0"/>
              <a:t>: </a:t>
            </a:r>
            <a:r>
              <a:rPr lang="en-US" altLang="zh-CN" dirty="0" smtClean="0"/>
              <a:t>Xshell </a:t>
            </a:r>
            <a:r>
              <a:rPr lang="zh-CN" altLang="en-US" dirty="0" smtClean="0"/>
              <a:t>是目前最好的远程登录到</a:t>
            </a:r>
            <a:r>
              <a:rPr lang="en-US" altLang="zh-CN" dirty="0" smtClean="0"/>
              <a:t>Linux</a:t>
            </a:r>
            <a:r>
              <a:rPr lang="zh-CN" altLang="en-US" dirty="0" smtClean="0"/>
              <a:t>操作的软件，流畅的速度并且完美解决了</a:t>
            </a:r>
            <a:r>
              <a:rPr lang="zh-CN" altLang="en-US" dirty="0">
                <a:solidFill>
                  <a:srgbClr val="FF0000"/>
                </a:solidFill>
              </a:rPr>
              <a:t>中</a:t>
            </a:r>
            <a:r>
              <a:rPr lang="zh-CN" altLang="en-US" dirty="0" smtClean="0">
                <a:solidFill>
                  <a:srgbClr val="FF0000"/>
                </a:solidFill>
              </a:rPr>
              <a:t>文乱码</a:t>
            </a:r>
            <a:r>
              <a:rPr lang="zh-CN" altLang="en-US" dirty="0" smtClean="0"/>
              <a:t>的问题， 是目前程序员首选的软件。</a:t>
            </a:r>
            <a:endParaRPr lang="en-US" altLang="zh-CN" dirty="0" smtClean="0"/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endParaRPr lang="en-US" altLang="zh-CN" dirty="0"/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en-US" altLang="zh-CN" dirty="0"/>
              <a:t>Xshell </a:t>
            </a:r>
            <a:r>
              <a:rPr lang="en-US" altLang="zh-CN" baseline="30000" dirty="0"/>
              <a:t>[1]</a:t>
            </a:r>
            <a:r>
              <a:rPr lang="zh-CN" altLang="en-US" dirty="0"/>
              <a:t>  是一个强大的安全终端模拟软件，它支持</a:t>
            </a:r>
            <a:r>
              <a:rPr lang="en-US" altLang="zh-CN" dirty="0"/>
              <a:t>SSH1, SSH2, </a:t>
            </a:r>
            <a:r>
              <a:rPr lang="zh-CN" altLang="en-US" dirty="0"/>
              <a:t>以及</a:t>
            </a:r>
            <a:r>
              <a:rPr lang="en-US" altLang="zh-CN" dirty="0"/>
              <a:t>Microsoft Windows </a:t>
            </a:r>
            <a:r>
              <a:rPr lang="zh-CN" altLang="en-US" dirty="0"/>
              <a:t>平台的</a:t>
            </a:r>
            <a:r>
              <a:rPr lang="en-US" altLang="zh-CN" dirty="0"/>
              <a:t>TELNET </a:t>
            </a:r>
            <a:r>
              <a:rPr lang="zh-CN" altLang="en-US" dirty="0"/>
              <a:t>协议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endParaRPr lang="en-US" altLang="zh-CN" dirty="0"/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en-US" altLang="zh-CN" dirty="0"/>
              <a:t>Xshell</a:t>
            </a:r>
            <a:r>
              <a:rPr lang="zh-CN" altLang="en-US" dirty="0"/>
              <a:t>可以在</a:t>
            </a:r>
            <a:r>
              <a:rPr lang="en-US" altLang="zh-CN" dirty="0"/>
              <a:t>Windows</a:t>
            </a:r>
            <a:r>
              <a:rPr lang="zh-CN" altLang="en-US" dirty="0"/>
              <a:t>界面下用来访问远端不同系统下的服务器，从而比较好的达到远程控制终端的目</a:t>
            </a:r>
            <a:r>
              <a:rPr lang="zh-CN" altLang="en-US" dirty="0" smtClean="0"/>
              <a:t>的。</a:t>
            </a:r>
            <a:endParaRPr lang="en-US" altLang="zh-CN" dirty="0" smtClean="0"/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endParaRPr lang="en-US" altLang="zh-CN" dirty="0"/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endParaRPr lang="en-US" altLang="zh-CN" dirty="0" smtClean="0"/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endParaRPr lang="zh-CN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248" y="4432399"/>
            <a:ext cx="1245814" cy="879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9"/>
          <p:cNvSpPr txBox="1">
            <a:spLocks noChangeArrowheads="1"/>
          </p:cNvSpPr>
          <p:nvPr/>
        </p:nvSpPr>
        <p:spPr bwMode="auto">
          <a:xfrm>
            <a:off x="467544" y="849719"/>
            <a:ext cx="7272338" cy="3970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2B2B2">
                    <a:alpha val="50195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l"/>
            </a:pPr>
            <a:r>
              <a:rPr lang="zh-CN" altLang="en-US" sz="2200" b="1" smtClean="0"/>
              <a:t>远程登录</a:t>
            </a:r>
            <a:r>
              <a:rPr lang="en-US" altLang="zh-CN" sz="2200" b="1" smtClean="0"/>
              <a:t>Linux-Xshell5</a:t>
            </a:r>
            <a:endParaRPr lang="en-US" altLang="zh-CN" sz="2200" b="1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467544" y="1424698"/>
            <a:ext cx="7776864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zh-CN" altLang="en-US" sz="2000" b="1" dirty="0">
                <a:solidFill>
                  <a:srgbClr val="0070C0"/>
                </a:solidFill>
              </a:rPr>
              <a:t>安</a:t>
            </a:r>
            <a:r>
              <a:rPr lang="zh-CN" altLang="en-US" sz="2000" b="1" dirty="0" smtClean="0">
                <a:solidFill>
                  <a:srgbClr val="0070C0"/>
                </a:solidFill>
              </a:rPr>
              <a:t>装配置和使用</a:t>
            </a:r>
            <a:r>
              <a:rPr lang="en-US" altLang="zh-CN" sz="2000" b="1" dirty="0" smtClean="0">
                <a:solidFill>
                  <a:srgbClr val="0070C0"/>
                </a:solidFill>
              </a:rPr>
              <a:t>:</a:t>
            </a:r>
            <a:endParaRPr lang="en-US" altLang="zh-CN" sz="2000" b="1" dirty="0">
              <a:solidFill>
                <a:srgbClr val="0070C0"/>
              </a:solidFill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AutoNum type="arabicPeriod"/>
              <a:defRPr/>
            </a:pPr>
            <a:endParaRPr lang="en-US" altLang="zh-CN" dirty="0"/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zh-CN" altLang="en-US" dirty="0"/>
              <a:t>具</a:t>
            </a:r>
            <a:r>
              <a:rPr lang="zh-CN" altLang="en-US" dirty="0" smtClean="0"/>
              <a:t>体看老师的演示和操作！</a:t>
            </a:r>
            <a:endParaRPr lang="en-US" altLang="zh-CN" dirty="0"/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endParaRPr lang="en-US" altLang="zh-CN" dirty="0" smtClean="0"/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endParaRPr lang="en-US" altLang="zh-CN" dirty="0"/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endParaRPr lang="en-US" altLang="zh-CN" dirty="0" smtClean="0"/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endParaRPr lang="en-US" altLang="zh-CN" dirty="0"/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endParaRPr lang="en-US" altLang="zh-CN" dirty="0" smtClean="0"/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endParaRPr lang="en-US" altLang="zh-CN" dirty="0"/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endParaRPr lang="en-US" altLang="zh-CN" dirty="0" smtClean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731" y="2664272"/>
            <a:ext cx="1325973" cy="936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9"/>
          <p:cNvSpPr txBox="1">
            <a:spLocks noChangeArrowheads="1"/>
          </p:cNvSpPr>
          <p:nvPr/>
        </p:nvSpPr>
        <p:spPr bwMode="auto">
          <a:xfrm>
            <a:off x="467544" y="849719"/>
            <a:ext cx="7272338" cy="3970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2B2B2">
                    <a:alpha val="50195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l"/>
            </a:pPr>
            <a:r>
              <a:rPr lang="zh-CN" altLang="en-US" sz="2200" b="1" dirty="0" smtClean="0"/>
              <a:t>远程上传下载文件</a:t>
            </a:r>
            <a:r>
              <a:rPr lang="en-US" altLang="zh-CN" sz="2200" b="1" dirty="0" smtClean="0"/>
              <a:t>Xftp5</a:t>
            </a:r>
            <a:endParaRPr lang="en-US" altLang="zh-CN" sz="22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467544" y="1424697"/>
            <a:ext cx="7776864" cy="36379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zh-CN" altLang="en-US" sz="2200" b="1" dirty="0" smtClean="0">
                <a:solidFill>
                  <a:srgbClr val="0070C0"/>
                </a:solidFill>
              </a:rPr>
              <a:t>介绍</a:t>
            </a:r>
            <a:r>
              <a:rPr lang="en-US" altLang="zh-CN" sz="2200" b="1" dirty="0" smtClean="0">
                <a:solidFill>
                  <a:srgbClr val="0070C0"/>
                </a:solidFill>
              </a:rPr>
              <a:t>:</a:t>
            </a:r>
            <a:endParaRPr lang="en-US" altLang="zh-CN" sz="2200" b="1" dirty="0">
              <a:solidFill>
                <a:srgbClr val="0070C0"/>
              </a:solidFill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AutoNum type="arabicPeriod"/>
              <a:defRPr/>
            </a:pPr>
            <a:endParaRPr lang="en-US" altLang="zh-CN" dirty="0"/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zh-CN" altLang="en-US" dirty="0" smtClean="0"/>
              <a:t>是</a:t>
            </a:r>
            <a:r>
              <a:rPr lang="zh-CN" altLang="en-US" dirty="0"/>
              <a:t>一个基于 </a:t>
            </a:r>
            <a:r>
              <a:rPr lang="en-US" altLang="zh-CN" dirty="0"/>
              <a:t> </a:t>
            </a:r>
            <a:r>
              <a:rPr lang="en-US" altLang="zh-CN" dirty="0">
                <a:hlinkClick r:id="rId3"/>
              </a:rPr>
              <a:t>windows</a:t>
            </a:r>
            <a:r>
              <a:rPr lang="zh-CN" altLang="en-US" dirty="0"/>
              <a:t> 平台的功能强大的</a:t>
            </a:r>
            <a:r>
              <a:rPr lang="en-US" altLang="zh-CN" dirty="0">
                <a:hlinkClick r:id="rId4"/>
              </a:rPr>
              <a:t>SFTP</a:t>
            </a:r>
            <a:r>
              <a:rPr lang="zh-CN" altLang="en-US" dirty="0"/>
              <a:t>、</a:t>
            </a:r>
            <a:r>
              <a:rPr lang="en-US" altLang="zh-CN" dirty="0">
                <a:hlinkClick r:id="rId5"/>
              </a:rPr>
              <a:t>FTP</a:t>
            </a:r>
            <a:r>
              <a:rPr lang="zh-CN" altLang="en-US" dirty="0"/>
              <a:t> 文件传输软件。使用了 </a:t>
            </a:r>
            <a:r>
              <a:rPr lang="en-US" altLang="zh-CN" dirty="0"/>
              <a:t>Xftp </a:t>
            </a:r>
            <a:r>
              <a:rPr lang="zh-CN" altLang="en-US" dirty="0"/>
              <a:t>以后</a:t>
            </a:r>
            <a:r>
              <a:rPr lang="zh-CN" altLang="en-US" dirty="0" smtClean="0"/>
              <a:t>，</a:t>
            </a:r>
            <a:r>
              <a:rPr lang="en-US" altLang="zh-CN" dirty="0" smtClean="0"/>
              <a:t>windows </a:t>
            </a:r>
            <a:r>
              <a:rPr lang="zh-CN" altLang="en-US" dirty="0"/>
              <a:t>用户能安全地在 </a:t>
            </a:r>
            <a:r>
              <a:rPr lang="en-US" altLang="zh-CN" dirty="0">
                <a:hlinkClick r:id="rId6"/>
              </a:rPr>
              <a:t>UNIX</a:t>
            </a:r>
            <a:r>
              <a:rPr lang="en-US" altLang="zh-CN" dirty="0"/>
              <a:t>/</a:t>
            </a:r>
            <a:r>
              <a:rPr lang="en-US" altLang="zh-CN" dirty="0">
                <a:hlinkClick r:id="rId7"/>
              </a:rPr>
              <a:t>Linux</a:t>
            </a:r>
            <a:r>
              <a:rPr lang="zh-CN" altLang="en-US" dirty="0"/>
              <a:t> 和 </a:t>
            </a:r>
            <a:r>
              <a:rPr lang="en-US" altLang="zh-CN" dirty="0"/>
              <a:t>Windows PC </a:t>
            </a:r>
            <a:r>
              <a:rPr lang="zh-CN" altLang="en-US" dirty="0"/>
              <a:t>之间传输文件</a:t>
            </a:r>
            <a:r>
              <a:rPr lang="zh-CN" altLang="en-US" dirty="0" smtClean="0"/>
              <a:t>。</a:t>
            </a:r>
            <a:r>
              <a:rPr lang="en-US" altLang="zh-CN" dirty="0" smtClean="0"/>
              <a:t>(</a:t>
            </a:r>
            <a:r>
              <a:rPr lang="zh-CN" altLang="en-US" dirty="0" smtClean="0"/>
              <a:t>示意图</a:t>
            </a:r>
            <a:r>
              <a:rPr lang="en-US" altLang="zh-CN" dirty="0" smtClean="0"/>
              <a:t>)</a:t>
            </a:r>
            <a:endParaRPr lang="en-US" altLang="zh-CN" dirty="0"/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endParaRPr lang="en-US" altLang="zh-CN" dirty="0" smtClean="0"/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endParaRPr lang="en-US" altLang="zh-CN" dirty="0"/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endParaRPr lang="en-US" altLang="zh-CN" dirty="0" smtClean="0"/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endParaRPr lang="en-US" altLang="zh-CN" dirty="0"/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endParaRPr lang="en-US" altLang="zh-CN" dirty="0" smtClean="0"/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endParaRPr lang="en-US" altLang="zh-CN" dirty="0"/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endParaRPr lang="en-US" altLang="zh-CN" dirty="0" smtClean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2" y="3410954"/>
            <a:ext cx="1183431" cy="11934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9"/>
          <p:cNvSpPr txBox="1">
            <a:spLocks noChangeArrowheads="1"/>
          </p:cNvSpPr>
          <p:nvPr/>
        </p:nvSpPr>
        <p:spPr bwMode="auto">
          <a:xfrm>
            <a:off x="467544" y="849719"/>
            <a:ext cx="7272338" cy="3970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2B2B2">
                    <a:alpha val="50195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zh-CN" sz="2200" b="1" dirty="0" smtClean="0"/>
              <a:t>Linux</a:t>
            </a:r>
            <a:r>
              <a:rPr lang="zh-CN" altLang="en-US" sz="2200" b="1" dirty="0" smtClean="0"/>
              <a:t>的介绍</a:t>
            </a:r>
            <a:endParaRPr lang="en-US" altLang="zh-CN" sz="2200" b="1" dirty="0"/>
          </a:p>
        </p:txBody>
      </p:sp>
      <p:sp>
        <p:nvSpPr>
          <p:cNvPr id="8" name="Text Box 9"/>
          <p:cNvSpPr txBox="1">
            <a:spLocks noChangeArrowheads="1"/>
          </p:cNvSpPr>
          <p:nvPr/>
        </p:nvSpPr>
        <p:spPr bwMode="auto">
          <a:xfrm>
            <a:off x="503686" y="1369231"/>
            <a:ext cx="8532813" cy="3388620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None/>
              <a:defRPr/>
            </a:pPr>
            <a:r>
              <a:rPr lang="zh-CN" altLang="en-US" sz="2200" b="1" dirty="0" smtClean="0">
                <a:solidFill>
                  <a:srgbClr val="0070C0"/>
                </a:solidFill>
              </a:rPr>
              <a:t>概述</a:t>
            </a:r>
            <a:r>
              <a:rPr lang="en-US" altLang="zh-CN" sz="2200" b="1" dirty="0" smtClean="0">
                <a:solidFill>
                  <a:srgbClr val="0070C0"/>
                </a:solidFill>
              </a:rPr>
              <a:t>:</a:t>
            </a:r>
          </a:p>
          <a:p>
            <a:pPr marL="342900" indent="-342900"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AutoNum type="arabicPeriod"/>
              <a:defRPr/>
            </a:pPr>
            <a:r>
              <a:rPr lang="en-US" altLang="zh-CN" sz="1800" dirty="0" smtClean="0"/>
              <a:t>linux</a:t>
            </a:r>
            <a:r>
              <a:rPr lang="zh-CN" altLang="en-US" sz="1800" dirty="0" smtClean="0"/>
              <a:t>怎么读？ </a:t>
            </a:r>
            <a:endParaRPr lang="en-US" altLang="zh-CN" sz="1800" dirty="0" smtClean="0"/>
          </a:p>
          <a:p>
            <a:pPr marL="342900" indent="-342900"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AutoNum type="arabicPeriod"/>
              <a:defRPr/>
            </a:pPr>
            <a:r>
              <a:rPr lang="en-US" altLang="zh-CN" sz="1800" dirty="0" smtClean="0">
                <a:solidFill>
                  <a:srgbClr val="FF0000"/>
                </a:solidFill>
              </a:rPr>
              <a:t>linux</a:t>
            </a:r>
            <a:r>
              <a:rPr lang="zh-CN" altLang="en-US" sz="1800" dirty="0"/>
              <a:t>是一个开源、免费的</a:t>
            </a:r>
            <a:r>
              <a:rPr lang="zh-CN" altLang="en-US" sz="1800" dirty="0">
                <a:solidFill>
                  <a:srgbClr val="0070C0"/>
                </a:solidFill>
              </a:rPr>
              <a:t>操作系统</a:t>
            </a:r>
            <a:r>
              <a:rPr lang="zh-CN" altLang="en-US" sz="1800" dirty="0"/>
              <a:t>，其稳定性、安全性</a:t>
            </a:r>
            <a:r>
              <a:rPr lang="zh-CN" altLang="en-US" sz="1800" dirty="0" smtClean="0"/>
              <a:t>、处</a:t>
            </a:r>
            <a:r>
              <a:rPr lang="zh-CN" altLang="en-US" sz="1800" dirty="0"/>
              <a:t>理多并发已经得到业界的认可，目前很</a:t>
            </a:r>
            <a:r>
              <a:rPr lang="zh-CN" altLang="en-US" sz="1800" dirty="0" smtClean="0"/>
              <a:t>多企业级的项目都会部署到</a:t>
            </a:r>
            <a:r>
              <a:rPr lang="en-US" altLang="zh-CN" sz="1800" dirty="0" smtClean="0"/>
              <a:t>Linux/unix</a:t>
            </a:r>
            <a:r>
              <a:rPr lang="zh-CN" altLang="en-US" sz="1800" dirty="0" smtClean="0"/>
              <a:t>系统上。</a:t>
            </a:r>
            <a:endParaRPr lang="en-US" altLang="zh-CN" sz="1800" dirty="0" smtClean="0"/>
          </a:p>
          <a:p>
            <a:pPr marL="342900" indent="-342900"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AutoNum type="arabicPeriod"/>
              <a:defRPr/>
            </a:pPr>
            <a:r>
              <a:rPr lang="zh-CN" altLang="en-US" sz="1800" dirty="0" smtClean="0"/>
              <a:t>常见的操作系统</a:t>
            </a:r>
            <a:r>
              <a:rPr lang="en-US" altLang="zh-CN" sz="1800" dirty="0"/>
              <a:t>(win7</a:t>
            </a:r>
            <a:r>
              <a:rPr lang="zh-CN" altLang="en-US" sz="1800" dirty="0"/>
              <a:t>、</a:t>
            </a:r>
            <a:r>
              <a:rPr lang="en-US" altLang="zh-CN" sz="1800" dirty="0"/>
              <a:t>IOS</a:t>
            </a:r>
            <a:r>
              <a:rPr lang="zh-CN" altLang="en-US" sz="1800" dirty="0"/>
              <a:t>、</a:t>
            </a:r>
            <a:r>
              <a:rPr lang="en-US" altLang="zh-CN" sz="1800" dirty="0"/>
              <a:t>Android</a:t>
            </a:r>
            <a:r>
              <a:rPr lang="zh-CN" altLang="en-US" sz="1800" dirty="0"/>
              <a:t>、</a:t>
            </a:r>
            <a:r>
              <a:rPr lang="en-US" altLang="zh-CN" sz="1800" dirty="0"/>
              <a:t>Mac)</a:t>
            </a:r>
          </a:p>
          <a:p>
            <a:pPr marL="342900" indent="-342900"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AutoNum type="arabicPeriod"/>
              <a:defRPr/>
            </a:pPr>
            <a:endParaRPr lang="en-US" altLang="zh-CN" sz="1800" dirty="0"/>
          </a:p>
          <a:p>
            <a:pPr marL="342900" indent="-342900"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AutoNum type="arabicPeriod"/>
              <a:defRPr/>
            </a:pPr>
            <a:endParaRPr lang="en-US" altLang="zh-CN" sz="1800" dirty="0" smtClean="0"/>
          </a:p>
          <a:p>
            <a:pPr marL="342900" indent="-342900"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AutoNum type="arabicPeriod"/>
              <a:defRPr/>
            </a:pPr>
            <a:endParaRPr lang="en-US" altLang="zh-CN" sz="1800" dirty="0"/>
          </a:p>
          <a:p>
            <a:pPr marL="342900" indent="-342900"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AutoNum type="arabicPeriod"/>
              <a:defRPr/>
            </a:pPr>
            <a:endParaRPr lang="en-US" altLang="zh-CN" sz="1800" dirty="0" smtClean="0"/>
          </a:p>
          <a:p>
            <a:pPr marL="342900" indent="-342900"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AutoNum type="arabicPeriod"/>
              <a:defRPr/>
            </a:pPr>
            <a:endParaRPr lang="en-US" altLang="zh-CN" sz="1800" dirty="0"/>
          </a:p>
          <a:p>
            <a:pPr marL="342900" indent="-342900"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AutoNum type="arabicPeriod"/>
              <a:defRPr/>
            </a:pPr>
            <a:endParaRPr lang="en-US" altLang="zh-CN" sz="1800" dirty="0" smtClean="0"/>
          </a:p>
        </p:txBody>
      </p:sp>
      <p:pic>
        <p:nvPicPr>
          <p:cNvPr id="5" name="图片 4" descr="tim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3079941"/>
            <a:ext cx="2480118" cy="1383953"/>
          </a:xfrm>
          <a:prstGeom prst="rect">
            <a:avLst/>
          </a:prstGeom>
        </p:spPr>
      </p:pic>
      <p:pic>
        <p:nvPicPr>
          <p:cNvPr id="6" name="图片 5" descr="timg (1)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5816" y="3097760"/>
            <a:ext cx="2633663" cy="1978343"/>
          </a:xfrm>
          <a:prstGeom prst="rect">
            <a:avLst/>
          </a:prstGeom>
        </p:spPr>
      </p:pic>
      <p:pic>
        <p:nvPicPr>
          <p:cNvPr id="10" name="图片 9" descr="w_201005181410009486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47123" y="2969444"/>
            <a:ext cx="3145357" cy="235912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9"/>
          <p:cNvSpPr txBox="1">
            <a:spLocks noChangeArrowheads="1"/>
          </p:cNvSpPr>
          <p:nvPr/>
        </p:nvSpPr>
        <p:spPr bwMode="auto">
          <a:xfrm>
            <a:off x="467544" y="849719"/>
            <a:ext cx="7272338" cy="3970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2B2B2">
                    <a:alpha val="50195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l"/>
            </a:pPr>
            <a:r>
              <a:rPr lang="zh-CN" altLang="en-US" sz="2200" b="1" smtClean="0"/>
              <a:t>远程登录</a:t>
            </a:r>
            <a:r>
              <a:rPr lang="en-US" altLang="zh-CN" sz="2200" b="1" smtClean="0"/>
              <a:t>Linux-Xftp</a:t>
            </a:r>
            <a:endParaRPr lang="en-US" altLang="zh-CN" sz="2200" b="1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539552" y="1581893"/>
            <a:ext cx="7776864" cy="3444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en-US" altLang="zh-CN" sz="2200" b="1" smtClean="0">
                <a:solidFill>
                  <a:srgbClr val="0070C0"/>
                </a:solidFill>
              </a:rPr>
              <a:t>Xftp5</a:t>
            </a:r>
            <a:r>
              <a:rPr lang="zh-CN" altLang="en-US" sz="2200" b="1" smtClean="0">
                <a:solidFill>
                  <a:srgbClr val="0070C0"/>
                </a:solidFill>
              </a:rPr>
              <a:t>安装配置和使用</a:t>
            </a:r>
            <a:r>
              <a:rPr lang="en-US" altLang="zh-CN" sz="2200" b="1" smtClean="0">
                <a:solidFill>
                  <a:srgbClr val="0070C0"/>
                </a:solidFill>
              </a:rPr>
              <a:t>:</a:t>
            </a:r>
            <a:endParaRPr lang="en-US" altLang="zh-CN" sz="2200" b="1">
              <a:solidFill>
                <a:srgbClr val="0070C0"/>
              </a:solidFill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AutoNum type="arabicPeriod"/>
              <a:defRPr/>
            </a:pPr>
            <a:endParaRPr lang="en-US" altLang="zh-CN"/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zh-CN" altLang="en-US"/>
              <a:t>具</a:t>
            </a:r>
            <a:r>
              <a:rPr lang="zh-CN" altLang="en-US" smtClean="0"/>
              <a:t>体看老师的演示和操作！</a:t>
            </a:r>
            <a:endParaRPr lang="en-US" altLang="zh-CN" smtClean="0"/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endParaRPr lang="en-US" altLang="zh-CN" b="1" smtClean="0">
              <a:solidFill>
                <a:srgbClr val="0070C0"/>
              </a:solidFill>
            </a:endParaRPr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zh-CN" altLang="en-US" b="1" smtClean="0">
                <a:solidFill>
                  <a:srgbClr val="0070C0"/>
                </a:solidFill>
              </a:rPr>
              <a:t>细节讨论</a:t>
            </a:r>
            <a:endParaRPr lang="en-US" altLang="zh-CN" smtClean="0">
              <a:solidFill>
                <a:srgbClr val="0070C0"/>
              </a:solidFill>
            </a:endParaRPr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zh-CN" altLang="en-US" smtClean="0"/>
              <a:t>如何处理</a:t>
            </a:r>
            <a:r>
              <a:rPr lang="en-US" altLang="zh-CN" smtClean="0"/>
              <a:t>Xftp</a:t>
            </a:r>
            <a:r>
              <a:rPr lang="zh-CN" altLang="en-US" smtClean="0"/>
              <a:t>中文乱码问题。</a:t>
            </a:r>
            <a:endParaRPr lang="en-US" altLang="zh-CN"/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endParaRPr lang="en-US" altLang="zh-CN" smtClean="0"/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endParaRPr lang="en-US" altLang="zh-CN"/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endParaRPr lang="en-US" altLang="zh-CN" smtClean="0"/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endParaRPr lang="en-US" altLang="zh-CN"/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endParaRPr lang="en-US" altLang="zh-CN" smtClean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71" y="3663274"/>
            <a:ext cx="1080117" cy="10892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9"/>
          <p:cNvSpPr txBox="1">
            <a:spLocks noChangeArrowheads="1"/>
          </p:cNvSpPr>
          <p:nvPr/>
        </p:nvSpPr>
        <p:spPr bwMode="auto">
          <a:xfrm>
            <a:off x="467544" y="849719"/>
            <a:ext cx="7272338" cy="3970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2B2B2">
                    <a:alpha val="50195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zh-CN" sz="2200" b="1" smtClean="0"/>
              <a:t>Xftp5</a:t>
            </a:r>
            <a:r>
              <a:rPr lang="zh-CN" altLang="en-US" sz="2200" b="1" smtClean="0"/>
              <a:t>和</a:t>
            </a:r>
            <a:r>
              <a:rPr lang="en-US" altLang="zh-CN" sz="2200" b="1" smtClean="0"/>
              <a:t>XShell5</a:t>
            </a:r>
            <a:r>
              <a:rPr lang="zh-CN" altLang="en-US" sz="2200" b="1" smtClean="0"/>
              <a:t>的</a:t>
            </a:r>
            <a:r>
              <a:rPr lang="zh-CN" altLang="en-US" sz="2200" b="1"/>
              <a:t>使用</a:t>
            </a:r>
            <a:endParaRPr lang="en-US" altLang="zh-CN" sz="2200" b="1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539552" y="1612462"/>
            <a:ext cx="8352928" cy="13111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zh-CN" altLang="en-US" sz="2200" b="1">
                <a:solidFill>
                  <a:srgbClr val="0070C0"/>
                </a:solidFill>
              </a:rPr>
              <a:t>练习要求</a:t>
            </a:r>
            <a:r>
              <a:rPr lang="en-US" altLang="zh-CN" sz="2200" b="1">
                <a:solidFill>
                  <a:srgbClr val="0070C0"/>
                </a:solidFill>
              </a:rPr>
              <a:t>: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AutoNum type="arabicPeriod"/>
              <a:defRPr/>
            </a:pPr>
            <a:endParaRPr lang="en-US" altLang="zh-CN"/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Tx/>
              <a:buAutoNum type="arabicPeriod"/>
              <a:defRPr/>
            </a:pPr>
            <a:r>
              <a:rPr lang="zh-CN" altLang="en-US"/>
              <a:t>通</a:t>
            </a:r>
            <a:r>
              <a:rPr lang="zh-CN" altLang="en-US" smtClean="0"/>
              <a:t>过</a:t>
            </a:r>
            <a:r>
              <a:rPr lang="en-US" altLang="zh-CN" smtClean="0"/>
              <a:t>Xftp5</a:t>
            </a:r>
            <a:r>
              <a:rPr lang="zh-CN" altLang="en-US" smtClean="0"/>
              <a:t>软</a:t>
            </a:r>
            <a:r>
              <a:rPr lang="zh-CN" altLang="en-US"/>
              <a:t>件可以连接到</a:t>
            </a:r>
            <a:r>
              <a:rPr lang="en-US" altLang="zh-CN"/>
              <a:t>linux ,</a:t>
            </a:r>
            <a:r>
              <a:rPr lang="zh-CN" altLang="en-US"/>
              <a:t>并传输一个文件 到 </a:t>
            </a:r>
            <a:r>
              <a:rPr lang="en-US" altLang="zh-CN"/>
              <a:t>/root</a:t>
            </a:r>
            <a:r>
              <a:rPr lang="zh-CN" altLang="en-US"/>
              <a:t>目录</a:t>
            </a:r>
            <a:endParaRPr lang="en-US" altLang="zh-CN"/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Tx/>
              <a:buAutoNum type="arabicPeriod"/>
              <a:defRPr/>
            </a:pPr>
            <a:r>
              <a:rPr lang="zh-CN" altLang="en-US"/>
              <a:t>使用</a:t>
            </a:r>
            <a:r>
              <a:rPr lang="en-US" altLang="zh-CN"/>
              <a:t>xshell</a:t>
            </a:r>
            <a:r>
              <a:rPr lang="zh-CN" altLang="en-US"/>
              <a:t>可以连接到</a:t>
            </a:r>
            <a:r>
              <a:rPr lang="en-US" altLang="zh-CN"/>
              <a:t>linux ,</a:t>
            </a:r>
            <a:r>
              <a:rPr lang="zh-CN" altLang="en-US"/>
              <a:t>并且可以重新启动一把 </a:t>
            </a:r>
            <a:r>
              <a:rPr lang="en-US" altLang="zh-CN"/>
              <a:t>linux</a:t>
            </a:r>
            <a:r>
              <a:rPr lang="zh-CN" altLang="en-US"/>
              <a:t>系统 </a:t>
            </a:r>
            <a:r>
              <a:rPr lang="en-US" altLang="zh-CN"/>
              <a:t>【reboot】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9"/>
          <p:cNvSpPr txBox="1">
            <a:spLocks noChangeArrowheads="1"/>
          </p:cNvSpPr>
          <p:nvPr/>
        </p:nvSpPr>
        <p:spPr bwMode="auto">
          <a:xfrm>
            <a:off x="467544" y="849719"/>
            <a:ext cx="7272338" cy="3970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2B2B2">
                    <a:alpha val="50195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zh-CN" sz="2200" b="1" dirty="0" smtClean="0"/>
              <a:t>SecureCRT</a:t>
            </a:r>
            <a:r>
              <a:rPr lang="zh-CN" altLang="en-US" sz="2200" b="1" dirty="0" smtClean="0"/>
              <a:t>的安装和使</a:t>
            </a:r>
            <a:r>
              <a:rPr lang="zh-CN" altLang="en-US" sz="2200" b="1" dirty="0"/>
              <a:t>用</a:t>
            </a:r>
            <a:endParaRPr lang="en-US" altLang="zh-CN" sz="22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539552" y="1612462"/>
            <a:ext cx="8352928" cy="3843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zh-CN" altLang="en-US" sz="2200" b="1" dirty="0">
                <a:solidFill>
                  <a:srgbClr val="0070C0"/>
                </a:solidFill>
              </a:rPr>
              <a:t>说明</a:t>
            </a:r>
            <a:r>
              <a:rPr lang="en-US" altLang="zh-CN" sz="2200" b="1" dirty="0" smtClean="0">
                <a:solidFill>
                  <a:srgbClr val="0070C0"/>
                </a:solidFill>
              </a:rPr>
              <a:t>:</a:t>
            </a:r>
            <a:endParaRPr lang="en-US" altLang="zh-CN" sz="2200" b="1" dirty="0">
              <a:solidFill>
                <a:srgbClr val="0070C0"/>
              </a:solidFill>
            </a:endParaRPr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en-US" altLang="zh-CN" b="1" dirty="0" smtClean="0">
                <a:sym typeface="+mn-ea"/>
              </a:rPr>
              <a:t>SecureCRT </a:t>
            </a:r>
            <a:r>
              <a:rPr lang="zh-CN" altLang="en-US" b="1" dirty="0" smtClean="0">
                <a:sym typeface="+mn-ea"/>
              </a:rPr>
              <a:t>也是一款常用的远程登录</a:t>
            </a:r>
            <a:r>
              <a:rPr lang="en-US" altLang="zh-CN" b="1" dirty="0" smtClean="0">
                <a:sym typeface="+mn-ea"/>
              </a:rPr>
              <a:t>Linux</a:t>
            </a:r>
            <a:r>
              <a:rPr lang="zh-CN" altLang="en-US" b="1" dirty="0" smtClean="0">
                <a:sym typeface="+mn-ea"/>
              </a:rPr>
              <a:t>的软件，在</a:t>
            </a:r>
            <a:r>
              <a:rPr lang="zh-CN" altLang="en-US" b="1" dirty="0" smtClean="0">
                <a:solidFill>
                  <a:srgbClr val="FF0000"/>
                </a:solidFill>
                <a:sym typeface="+mn-ea"/>
              </a:rPr>
              <a:t>大数据开发</a:t>
            </a:r>
            <a:r>
              <a:rPr lang="zh-CN" altLang="en-US" b="1" dirty="0" smtClean="0">
                <a:sym typeface="+mn-ea"/>
              </a:rPr>
              <a:t>中使用较多。</a:t>
            </a:r>
            <a:endParaRPr lang="en-US" altLang="zh-CN" dirty="0" smtClean="0"/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endParaRPr lang="zh-CN" altLang="en-US" sz="2200" b="1" dirty="0">
              <a:solidFill>
                <a:srgbClr val="0070C0"/>
              </a:solidFill>
            </a:endParaRPr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zh-CN" altLang="en-US" sz="2200" b="1" dirty="0">
                <a:solidFill>
                  <a:srgbClr val="0070C0"/>
                </a:solidFill>
              </a:rPr>
              <a:t>安</a:t>
            </a:r>
            <a:r>
              <a:rPr lang="zh-CN" altLang="en-US" sz="2200" b="1" dirty="0" smtClean="0">
                <a:solidFill>
                  <a:srgbClr val="0070C0"/>
                </a:solidFill>
              </a:rPr>
              <a:t>装</a:t>
            </a:r>
            <a:r>
              <a:rPr lang="en-US" altLang="zh-CN" sz="2200" b="1" dirty="0" smtClean="0">
                <a:solidFill>
                  <a:srgbClr val="0070C0"/>
                </a:solidFill>
              </a:rPr>
              <a:t>:</a:t>
            </a:r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zh-CN" altLang="en-US" b="1" dirty="0" smtClean="0">
                <a:solidFill>
                  <a:schemeClr val="tx1"/>
                </a:solidFill>
              </a:rPr>
              <a:t>绿色安装版，拷贝即可使用</a:t>
            </a:r>
            <a:r>
              <a:rPr lang="en-US" altLang="zh-CN" b="1" dirty="0" smtClean="0">
                <a:solidFill>
                  <a:schemeClr val="tx1"/>
                </a:solidFill>
              </a:rPr>
              <a:t>.</a:t>
            </a:r>
            <a:endParaRPr lang="en-US" altLang="zh-CN" sz="2200" b="1" dirty="0" smtClean="0">
              <a:solidFill>
                <a:srgbClr val="0070C0"/>
              </a:solidFill>
            </a:endParaRPr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endParaRPr lang="en-US" altLang="zh-CN" sz="2200" b="1" dirty="0">
              <a:solidFill>
                <a:srgbClr val="0070C0"/>
              </a:solidFill>
            </a:endParaRPr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zh-CN" altLang="en-US" sz="2200" b="1" dirty="0" smtClean="0">
                <a:solidFill>
                  <a:srgbClr val="0070C0"/>
                </a:solidFill>
              </a:rPr>
              <a:t>使用</a:t>
            </a:r>
            <a:r>
              <a:rPr lang="en-US" altLang="zh-CN" sz="2200" b="1" dirty="0" smtClean="0">
                <a:solidFill>
                  <a:srgbClr val="0070C0"/>
                </a:solidFill>
              </a:rPr>
              <a:t>:</a:t>
            </a:r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zh-CN" altLang="en-US" b="1" dirty="0">
                <a:solidFill>
                  <a:schemeClr val="tx1"/>
                </a:solidFill>
              </a:rPr>
              <a:t>看我的演示，使用的方式和前面</a:t>
            </a:r>
            <a:r>
              <a:rPr lang="en-US" altLang="zh-CN" b="1" dirty="0">
                <a:solidFill>
                  <a:schemeClr val="tx1"/>
                </a:solidFill>
              </a:rPr>
              <a:t>Xshell</a:t>
            </a:r>
            <a:r>
              <a:rPr lang="zh-CN" altLang="en-US" b="1" dirty="0">
                <a:solidFill>
                  <a:schemeClr val="tx1"/>
                </a:solidFill>
              </a:rPr>
              <a:t>相似。</a:t>
            </a:r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endParaRPr lang="zh-CN" altLang="en-US" sz="2200" b="1" dirty="0">
              <a:solidFill>
                <a:schemeClr val="tx1"/>
              </a:solidFill>
            </a:endParaRPr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zh-CN" altLang="en-US" sz="2200" b="1" dirty="0">
                <a:solidFill>
                  <a:srgbClr val="0070C0"/>
                </a:solidFill>
              </a:rPr>
              <a:t>细节说明</a:t>
            </a:r>
            <a:r>
              <a:rPr lang="en-US" altLang="zh-CN" sz="2200" b="1" dirty="0">
                <a:solidFill>
                  <a:srgbClr val="0070C0"/>
                </a:solidFill>
              </a:rPr>
              <a:t>:</a:t>
            </a:r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zh-CN" altLang="en-US" b="1" dirty="0">
                <a:solidFill>
                  <a:schemeClr val="tx1"/>
                </a:solidFill>
              </a:rPr>
              <a:t>中文乱码</a:t>
            </a:r>
            <a:r>
              <a:rPr lang="en-US" altLang="zh-CN" b="1" dirty="0">
                <a:solidFill>
                  <a:schemeClr val="tx1"/>
                </a:solidFill>
              </a:rPr>
              <a:t>.</a:t>
            </a:r>
          </a:p>
        </p:txBody>
      </p:sp>
      <p:pic>
        <p:nvPicPr>
          <p:cNvPr id="146" name="图片 36" descr="graphi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99"/>
          <a:stretch>
            <a:fillRect/>
          </a:stretch>
        </p:blipFill>
        <p:spPr>
          <a:xfrm>
            <a:off x="5137150" y="2838450"/>
            <a:ext cx="3466465" cy="26168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2"/>
          <p:cNvSpPr txBox="1">
            <a:spLocks noChangeArrowheads="1"/>
          </p:cNvSpPr>
          <p:nvPr/>
        </p:nvSpPr>
        <p:spPr bwMode="auto">
          <a:xfrm>
            <a:off x="539552" y="1054572"/>
            <a:ext cx="8064896" cy="398570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None/>
              <a:defRPr/>
            </a:pPr>
            <a:endParaRPr lang="en-US" altLang="zh-CN" sz="2200" b="1" dirty="0" smtClean="0">
              <a:latin typeface="宋体" panose="02010600030101010101" pitchFamily="2" charset="-122"/>
              <a:ea typeface="Arial Unicode MS" pitchFamily="34" charset="-122"/>
              <a:cs typeface="Arial Unicode MS" pitchFamily="34" charset="-122"/>
            </a:endParaRP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None/>
              <a:defRPr/>
            </a:pPr>
            <a:endParaRPr lang="en-US" altLang="zh-CN" sz="2200" b="1" dirty="0" smtClean="0">
              <a:latin typeface="宋体" panose="02010600030101010101" pitchFamily="2" charset="-122"/>
              <a:ea typeface="Arial Unicode MS" pitchFamily="34" charset="-122"/>
              <a:cs typeface="Arial Unicode MS" pitchFamily="34" charset="-122"/>
            </a:endParaRP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None/>
              <a:defRPr/>
            </a:pPr>
            <a:endParaRPr lang="en-US" altLang="zh-CN" sz="2200" b="1" dirty="0" smtClean="0">
              <a:latin typeface="宋体" panose="02010600030101010101" pitchFamily="2" charset="-122"/>
              <a:ea typeface="Arial Unicode MS" pitchFamily="34" charset="-122"/>
              <a:cs typeface="Arial Unicode MS" pitchFamily="34" charset="-122"/>
            </a:endParaRP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None/>
              <a:defRPr/>
            </a:pPr>
            <a:endParaRPr lang="en-US" altLang="zh-CN" sz="2200" b="1" dirty="0" smtClean="0">
              <a:latin typeface="宋体" panose="02010600030101010101" pitchFamily="2" charset="-122"/>
              <a:ea typeface="Arial Unicode MS" pitchFamily="34" charset="-122"/>
              <a:cs typeface="Arial Unicode MS" pitchFamily="34" charset="-122"/>
            </a:endParaRP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None/>
              <a:defRPr/>
            </a:pPr>
            <a:endParaRPr lang="en-US" altLang="zh-CN" sz="2200" b="1" dirty="0" smtClean="0">
              <a:latin typeface="宋体" panose="02010600030101010101" pitchFamily="2" charset="-122"/>
              <a:ea typeface="Arial Unicode MS" pitchFamily="34" charset="-122"/>
              <a:cs typeface="Arial Unicode MS" pitchFamily="34" charset="-122"/>
            </a:endParaRP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None/>
              <a:defRPr/>
            </a:pPr>
            <a:endParaRPr lang="en-US" altLang="zh-CN" sz="2200" b="1" dirty="0" smtClean="0">
              <a:latin typeface="宋体" panose="02010600030101010101" pitchFamily="2" charset="-122"/>
              <a:ea typeface="Arial Unicode MS" pitchFamily="34" charset="-122"/>
              <a:cs typeface="Arial Unicode MS" pitchFamily="34" charset="-122"/>
            </a:endParaRP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None/>
              <a:defRPr/>
            </a:pPr>
            <a:endParaRPr lang="en-US" altLang="zh-CN" sz="2200" b="1" dirty="0" smtClean="0">
              <a:latin typeface="宋体" panose="02010600030101010101" pitchFamily="2" charset="-122"/>
              <a:ea typeface="Arial Unicode MS" pitchFamily="34" charset="-122"/>
              <a:cs typeface="Arial Unicode MS" pitchFamily="34" charset="-122"/>
            </a:endParaRP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None/>
              <a:defRPr/>
            </a:pPr>
            <a:endParaRPr lang="en-US" altLang="zh-CN" sz="2200" b="1" dirty="0">
              <a:latin typeface="宋体" panose="02010600030101010101" pitchFamily="2" charset="-122"/>
              <a:ea typeface="Arial Unicode MS" pitchFamily="34" charset="-122"/>
              <a:cs typeface="Arial Unicode MS" pitchFamily="34" charset="-122"/>
            </a:endParaRP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None/>
              <a:defRPr/>
            </a:pPr>
            <a:endParaRPr lang="en-US" altLang="zh-CN" sz="2200" b="1" dirty="0" smtClean="0">
              <a:latin typeface="宋体" panose="02010600030101010101" pitchFamily="2" charset="-122"/>
              <a:ea typeface="Arial Unicode MS" pitchFamily="34" charset="-122"/>
              <a:cs typeface="Arial Unicode MS" pitchFamily="34" charset="-122"/>
            </a:endParaRPr>
          </a:p>
          <a:p>
            <a:pPr lvl="0" eaLnBrk="1" hangingPunct="1">
              <a:lnSpc>
                <a:spcPct val="90000"/>
              </a:lnSpc>
              <a:spcBef>
                <a:spcPct val="20000"/>
              </a:spcBef>
              <a:buClr>
                <a:prstClr val="black"/>
              </a:buClr>
              <a:buSzPct val="70000"/>
              <a:defRPr/>
            </a:pPr>
            <a:r>
              <a:rPr lang="zh-CN" altLang="en-US" b="1" dirty="0" smtClean="0">
                <a:solidFill>
                  <a:schemeClr val="bg1">
                    <a:lumMod val="65000"/>
                  </a:schemeClr>
                </a:solidFill>
                <a:latin typeface="宋体" panose="02010600030101010101" pitchFamily="2" charset="-122"/>
                <a:ea typeface="Arial Unicode MS" pitchFamily="34" charset="-122"/>
                <a:cs typeface="Arial Unicode MS" pitchFamily="34" charset="-122"/>
              </a:rPr>
              <a:t>第</a:t>
            </a:r>
            <a:r>
              <a:rPr lang="en-US" altLang="zh-CN" b="1" dirty="0" smtClean="0">
                <a:solidFill>
                  <a:schemeClr val="bg1">
                    <a:lumMod val="65000"/>
                  </a:schemeClr>
                </a:solidFill>
                <a:latin typeface="宋体" panose="02010600030101010101" pitchFamily="2" charset="-122"/>
                <a:ea typeface="Arial Unicode MS" pitchFamily="34" charset="-122"/>
                <a:cs typeface="Arial Unicode MS" pitchFamily="34" charset="-122"/>
              </a:rPr>
              <a:t>5</a:t>
            </a:r>
            <a:r>
              <a:rPr lang="zh-CN" altLang="en-US" b="1" dirty="0" smtClean="0">
                <a:solidFill>
                  <a:schemeClr val="bg1">
                    <a:lumMod val="65000"/>
                  </a:schemeClr>
                </a:solidFill>
                <a:latin typeface="宋体" panose="02010600030101010101" pitchFamily="2" charset="-122"/>
                <a:ea typeface="Arial Unicode MS" pitchFamily="34" charset="-122"/>
                <a:cs typeface="Arial Unicode MS" pitchFamily="34" charset="-122"/>
              </a:rPr>
              <a:t>章</a:t>
            </a:r>
            <a:r>
              <a:rPr lang="en-US" altLang="zh-CN" b="1" dirty="0" smtClean="0">
                <a:solidFill>
                  <a:schemeClr val="bg1">
                    <a:lumMod val="65000"/>
                  </a:schemeClr>
                </a:solidFill>
                <a:latin typeface="宋体" panose="02010600030101010101" pitchFamily="2" charset="-122"/>
                <a:ea typeface="Arial Unicode MS" pitchFamily="34" charset="-122"/>
                <a:cs typeface="Arial Unicode MS" pitchFamily="34" charset="-122"/>
              </a:rPr>
              <a:t>: Vi</a:t>
            </a:r>
            <a:r>
              <a:rPr lang="zh-CN" altLang="en-US" b="1" dirty="0" smtClean="0">
                <a:solidFill>
                  <a:schemeClr val="bg1">
                    <a:lumMod val="65000"/>
                  </a:schemeClr>
                </a:solidFill>
                <a:latin typeface="宋体" panose="02010600030101010101" pitchFamily="2" charset="-122"/>
                <a:ea typeface="Arial Unicode MS" pitchFamily="34" charset="-122"/>
                <a:cs typeface="Arial Unicode MS" pitchFamily="34" charset="-122"/>
              </a:rPr>
              <a:t>和</a:t>
            </a:r>
            <a:r>
              <a:rPr lang="en-US" altLang="zh-CN" b="1" dirty="0" smtClean="0">
                <a:solidFill>
                  <a:schemeClr val="bg1">
                    <a:lumMod val="65000"/>
                  </a:schemeClr>
                </a:solidFill>
                <a:latin typeface="宋体" panose="02010600030101010101" pitchFamily="2" charset="-122"/>
                <a:ea typeface="Arial Unicode MS" pitchFamily="34" charset="-122"/>
                <a:cs typeface="Arial Unicode MS" pitchFamily="34" charset="-122"/>
              </a:rPr>
              <a:t>Vim</a:t>
            </a:r>
            <a:r>
              <a:rPr lang="zh-CN" altLang="en-US" b="1" dirty="0" smtClean="0">
                <a:solidFill>
                  <a:schemeClr val="bg1">
                    <a:lumMod val="65000"/>
                  </a:schemeClr>
                </a:solidFill>
                <a:latin typeface="宋体" panose="02010600030101010101" pitchFamily="2" charset="-122"/>
                <a:ea typeface="Arial Unicode MS" pitchFamily="34" charset="-122"/>
                <a:cs typeface="Arial Unicode MS" pitchFamily="34" charset="-122"/>
              </a:rPr>
              <a:t>编辑器</a:t>
            </a:r>
            <a:endParaRPr lang="en-US" altLang="zh-CN" b="1" dirty="0" smtClean="0">
              <a:solidFill>
                <a:schemeClr val="bg1">
                  <a:lumMod val="65000"/>
                </a:schemeClr>
              </a:solidFill>
              <a:latin typeface="宋体" panose="02010600030101010101" pitchFamily="2" charset="-122"/>
              <a:ea typeface="Arial Unicode MS" pitchFamily="34" charset="-122"/>
              <a:cs typeface="Arial Unicode MS" pitchFamily="34" charset="-122"/>
            </a:endParaRPr>
          </a:p>
          <a:p>
            <a:pPr lvl="0" eaLnBrk="1" hangingPunct="1">
              <a:lnSpc>
                <a:spcPct val="90000"/>
              </a:lnSpc>
              <a:spcBef>
                <a:spcPct val="20000"/>
              </a:spcBef>
              <a:buClr>
                <a:prstClr val="black"/>
              </a:buClr>
              <a:buSzPct val="70000"/>
              <a:defRPr/>
            </a:pPr>
            <a:endParaRPr lang="en-US" altLang="zh-CN" sz="1800" b="1" dirty="0">
              <a:solidFill>
                <a:srgbClr val="BFBFBF"/>
              </a:solidFill>
              <a:latin typeface="宋体" panose="02010600030101010101" pitchFamily="2" charset="-122"/>
              <a:ea typeface="Arial Unicode MS" pitchFamily="34" charset="-122"/>
              <a:cs typeface="Arial Unicode MS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9"/>
          <p:cNvSpPr txBox="1">
            <a:spLocks noChangeArrowheads="1"/>
          </p:cNvSpPr>
          <p:nvPr/>
        </p:nvSpPr>
        <p:spPr bwMode="auto">
          <a:xfrm>
            <a:off x="467544" y="849719"/>
            <a:ext cx="7272338" cy="3970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2B2B2">
                    <a:alpha val="50195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zh-CN" sz="2200" b="1" dirty="0" smtClean="0"/>
              <a:t>vi</a:t>
            </a:r>
            <a:r>
              <a:rPr lang="zh-CN" altLang="en-US" sz="2200" b="1" dirty="0"/>
              <a:t>和</a:t>
            </a:r>
            <a:r>
              <a:rPr lang="en-US" altLang="zh-CN" sz="2200" b="1" dirty="0" smtClean="0"/>
              <a:t>vim</a:t>
            </a:r>
            <a:r>
              <a:rPr lang="zh-CN" altLang="en-US" sz="2200" b="1" dirty="0" smtClean="0"/>
              <a:t>的基本介绍</a:t>
            </a:r>
            <a:endParaRPr lang="en-US" altLang="zh-CN" sz="22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539552" y="1612463"/>
            <a:ext cx="8496944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dirty="0" smtClean="0"/>
              <a:t>所</a:t>
            </a:r>
            <a:r>
              <a:rPr lang="zh-CN" altLang="en-US" dirty="0"/>
              <a:t>有的 </a:t>
            </a:r>
            <a:r>
              <a:rPr lang="en-US" altLang="zh-CN" dirty="0"/>
              <a:t>Linux </a:t>
            </a:r>
            <a:r>
              <a:rPr lang="zh-CN" altLang="en-US" dirty="0"/>
              <a:t>系统都会内建 </a:t>
            </a:r>
            <a:r>
              <a:rPr lang="en-US" altLang="zh-CN" dirty="0"/>
              <a:t>vi </a:t>
            </a:r>
            <a:r>
              <a:rPr lang="zh-CN" altLang="en-US" dirty="0"/>
              <a:t>文本编辑器。</a:t>
            </a:r>
          </a:p>
          <a:p>
            <a:pPr>
              <a:defRPr/>
            </a:pPr>
            <a:r>
              <a:rPr lang="zh-CN" altLang="en-US" dirty="0"/>
              <a:t> </a:t>
            </a:r>
            <a:endParaRPr lang="en-US" altLang="zh-CN" dirty="0" smtClean="0"/>
          </a:p>
          <a:p>
            <a:pPr>
              <a:defRPr/>
            </a:pPr>
            <a:endParaRPr lang="zh-CN" altLang="en-US" dirty="0"/>
          </a:p>
          <a:p>
            <a:pPr>
              <a:defRPr/>
            </a:pPr>
            <a:r>
              <a:rPr lang="en-US" altLang="zh-CN" dirty="0"/>
              <a:t>Vim </a:t>
            </a:r>
            <a:r>
              <a:rPr lang="zh-CN" altLang="en-US" dirty="0"/>
              <a:t>具有程序编辑的能力，可以看做是</a:t>
            </a:r>
            <a:r>
              <a:rPr lang="en-US" altLang="zh-CN" dirty="0"/>
              <a:t>Vi</a:t>
            </a:r>
            <a:r>
              <a:rPr lang="zh-CN" altLang="en-US" dirty="0"/>
              <a:t>的增强版本，可以主动的以字体颜色辨别语法的正确性，方便程序设计。代码补完、编译及错误跳转等方便编程的功能特别丰富，在程序员中被广泛使用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>
              <a:defRPr/>
            </a:pPr>
            <a:endParaRPr lang="zh-CN" alt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660232" y="1246751"/>
            <a:ext cx="1512168" cy="999637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9"/>
          <p:cNvSpPr txBox="1">
            <a:spLocks noChangeArrowheads="1"/>
          </p:cNvSpPr>
          <p:nvPr/>
        </p:nvSpPr>
        <p:spPr bwMode="auto">
          <a:xfrm>
            <a:off x="467544" y="849719"/>
            <a:ext cx="7272338" cy="3970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2B2B2">
                    <a:alpha val="50195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zh-CN" sz="2200" b="1" smtClean="0"/>
              <a:t>vi</a:t>
            </a:r>
            <a:r>
              <a:rPr lang="zh-CN" altLang="en-US" sz="2200" b="1"/>
              <a:t>和</a:t>
            </a:r>
            <a:r>
              <a:rPr lang="en-US" altLang="zh-CN" sz="2200" b="1" smtClean="0"/>
              <a:t>vim</a:t>
            </a:r>
            <a:r>
              <a:rPr lang="zh-CN" altLang="en-US" sz="2200" b="1"/>
              <a:t>常用的三种模式</a:t>
            </a:r>
            <a:endParaRPr lang="en-US" altLang="zh-CN" sz="2200" b="1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539552" y="1612462"/>
            <a:ext cx="8496944" cy="29546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endParaRPr lang="en-US" altLang="zh-CN" sz="2000" dirty="0"/>
          </a:p>
          <a:p>
            <a:pPr>
              <a:defRPr/>
            </a:pPr>
            <a:r>
              <a:rPr lang="zh-CN" altLang="en-US" b="1" dirty="0" smtClean="0">
                <a:solidFill>
                  <a:srgbClr val="0070C0"/>
                </a:solidFill>
              </a:rPr>
              <a:t>正</a:t>
            </a:r>
            <a:r>
              <a:rPr lang="zh-CN" altLang="en-US" b="1" dirty="0">
                <a:solidFill>
                  <a:srgbClr val="0070C0"/>
                </a:solidFill>
              </a:rPr>
              <a:t>常模式</a:t>
            </a:r>
            <a:r>
              <a:rPr lang="en-US" altLang="zh-CN" b="1" dirty="0"/>
              <a:t>: </a:t>
            </a:r>
          </a:p>
          <a:p>
            <a:pPr>
              <a:defRPr/>
            </a:pPr>
            <a:r>
              <a:rPr lang="zh-CN" altLang="en-US" sz="1600" dirty="0"/>
              <a:t>以 </a:t>
            </a:r>
            <a:r>
              <a:rPr lang="en-US" altLang="zh-CN" sz="1600" dirty="0"/>
              <a:t>vim </a:t>
            </a:r>
            <a:r>
              <a:rPr lang="zh-CN" altLang="en-US" sz="1600" dirty="0"/>
              <a:t>打开一</a:t>
            </a:r>
            <a:r>
              <a:rPr lang="zh-CN" altLang="en-US" sz="1600" dirty="0" smtClean="0"/>
              <a:t>个</a:t>
            </a:r>
            <a:r>
              <a:rPr lang="zh-CN" altLang="en-US" sz="1600" dirty="0"/>
              <a:t>文</a:t>
            </a:r>
            <a:r>
              <a:rPr lang="zh-CN" altLang="en-US" sz="1600" dirty="0" smtClean="0"/>
              <a:t>件就</a:t>
            </a:r>
            <a:r>
              <a:rPr lang="zh-CN" altLang="en-US" sz="1600" dirty="0"/>
              <a:t>直接进入</a:t>
            </a:r>
            <a:r>
              <a:rPr lang="zh-CN" altLang="en-US" sz="1600" b="1" dirty="0"/>
              <a:t>一般模式</a:t>
            </a:r>
            <a:r>
              <a:rPr lang="zh-CN" altLang="en-US" sz="1600" dirty="0"/>
              <a:t>了</a:t>
            </a:r>
            <a:r>
              <a:rPr lang="en-US" altLang="zh-CN" sz="1600" dirty="0"/>
              <a:t>(</a:t>
            </a:r>
            <a:r>
              <a:rPr lang="zh-CN" altLang="en-US" sz="1600" dirty="0"/>
              <a:t>这是</a:t>
            </a:r>
            <a:r>
              <a:rPr lang="zh-CN" altLang="en-US" sz="1600" b="1" dirty="0"/>
              <a:t>默认的模式</a:t>
            </a:r>
            <a:r>
              <a:rPr lang="en-US" altLang="zh-CN" sz="1600" dirty="0"/>
              <a:t>)</a:t>
            </a:r>
            <a:r>
              <a:rPr lang="zh-CN" altLang="en-US" sz="1600" dirty="0"/>
              <a:t>。在这个模式中， 你可以使用</a:t>
            </a:r>
            <a:r>
              <a:rPr lang="en-US" altLang="zh-CN" sz="1600" dirty="0"/>
              <a:t>『</a:t>
            </a:r>
            <a:r>
              <a:rPr lang="zh-CN" altLang="en-US" sz="1600" dirty="0"/>
              <a:t>上下左右</a:t>
            </a:r>
            <a:r>
              <a:rPr lang="en-US" altLang="zh-CN" sz="1600" dirty="0"/>
              <a:t>』</a:t>
            </a:r>
            <a:r>
              <a:rPr lang="zh-CN" altLang="en-US" sz="1600" dirty="0"/>
              <a:t>按键来移动光标，你可以使用</a:t>
            </a:r>
            <a:r>
              <a:rPr lang="en-US" altLang="zh-CN" sz="1600" dirty="0"/>
              <a:t>『</a:t>
            </a:r>
            <a:r>
              <a:rPr lang="zh-CN" altLang="en-US" sz="1600" dirty="0"/>
              <a:t>删除字符</a:t>
            </a:r>
            <a:r>
              <a:rPr lang="en-US" altLang="zh-CN" sz="1600" dirty="0"/>
              <a:t>』</a:t>
            </a:r>
            <a:r>
              <a:rPr lang="zh-CN" altLang="en-US" sz="1600" dirty="0"/>
              <a:t>或</a:t>
            </a:r>
            <a:r>
              <a:rPr lang="en-US" altLang="zh-CN" sz="1600" dirty="0"/>
              <a:t>『</a:t>
            </a:r>
            <a:r>
              <a:rPr lang="zh-CN" altLang="en-US" sz="1600" dirty="0"/>
              <a:t>删除整行</a:t>
            </a:r>
            <a:r>
              <a:rPr lang="en-US" altLang="zh-CN" sz="1600" dirty="0"/>
              <a:t>』</a:t>
            </a:r>
            <a:r>
              <a:rPr lang="zh-CN" altLang="en-US" sz="1600" dirty="0"/>
              <a:t>来处理档案内容， 也可以使用</a:t>
            </a:r>
            <a:r>
              <a:rPr lang="en-US" altLang="zh-CN" sz="1600" dirty="0"/>
              <a:t>『</a:t>
            </a:r>
            <a:r>
              <a:rPr lang="zh-CN" altLang="en-US" sz="1600" dirty="0"/>
              <a:t>复制、贴上</a:t>
            </a:r>
            <a:r>
              <a:rPr lang="en-US" altLang="zh-CN" sz="1600" dirty="0"/>
              <a:t>』</a:t>
            </a:r>
            <a:r>
              <a:rPr lang="zh-CN" altLang="en-US" sz="1600" dirty="0"/>
              <a:t>来处理你的文件数据</a:t>
            </a:r>
            <a:r>
              <a:rPr lang="zh-CN" altLang="en-US" sz="1600" dirty="0" smtClean="0"/>
              <a:t>。在正常模式下可以使用快捷键</a:t>
            </a:r>
            <a:endParaRPr lang="en-US" altLang="zh-CN" sz="1600" dirty="0"/>
          </a:p>
          <a:p>
            <a:pPr>
              <a:defRPr/>
            </a:pPr>
            <a:r>
              <a:rPr lang="zh-CN" altLang="en-US" b="1" dirty="0" smtClean="0">
                <a:solidFill>
                  <a:srgbClr val="0070C0"/>
                </a:solidFill>
              </a:rPr>
              <a:t>插</a:t>
            </a:r>
            <a:r>
              <a:rPr lang="zh-CN" altLang="en-US" b="1" dirty="0">
                <a:solidFill>
                  <a:srgbClr val="0070C0"/>
                </a:solidFill>
              </a:rPr>
              <a:t>入模</a:t>
            </a:r>
            <a:r>
              <a:rPr lang="zh-CN" altLang="en-US" b="1" dirty="0" smtClean="0">
                <a:solidFill>
                  <a:srgbClr val="0070C0"/>
                </a:solidFill>
              </a:rPr>
              <a:t>式</a:t>
            </a:r>
            <a:r>
              <a:rPr lang="en-US" altLang="zh-CN" b="1" dirty="0" smtClean="0">
                <a:solidFill>
                  <a:srgbClr val="0070C0"/>
                </a:solidFill>
              </a:rPr>
              <a:t>(</a:t>
            </a:r>
            <a:r>
              <a:rPr lang="zh-CN" altLang="en-US" b="1" dirty="0" smtClean="0">
                <a:solidFill>
                  <a:srgbClr val="0070C0"/>
                </a:solidFill>
              </a:rPr>
              <a:t>编辑模式</a:t>
            </a:r>
            <a:r>
              <a:rPr lang="en-US" altLang="zh-CN" b="1" dirty="0" smtClean="0">
                <a:solidFill>
                  <a:srgbClr val="0070C0"/>
                </a:solidFill>
              </a:rPr>
              <a:t>)</a:t>
            </a:r>
            <a:r>
              <a:rPr lang="en-US" altLang="zh-CN" b="1" dirty="0" smtClean="0"/>
              <a:t>:</a:t>
            </a:r>
            <a:endParaRPr lang="en-US" altLang="zh-CN" b="1" dirty="0"/>
          </a:p>
          <a:p>
            <a:pPr>
              <a:defRPr/>
            </a:pPr>
            <a:r>
              <a:rPr lang="zh-CN" altLang="en-US" sz="1600" dirty="0"/>
              <a:t>按下</a:t>
            </a:r>
            <a:r>
              <a:rPr lang="pt-BR" altLang="zh-CN" sz="1600" dirty="0" smtClean="0">
                <a:solidFill>
                  <a:srgbClr val="FF0000"/>
                </a:solidFill>
              </a:rPr>
              <a:t>i</a:t>
            </a:r>
            <a:r>
              <a:rPr lang="zh-CN" altLang="en-US" sz="1600" dirty="0" smtClean="0">
                <a:solidFill>
                  <a:srgbClr val="FF0000"/>
                </a:solidFill>
              </a:rPr>
              <a:t>（</a:t>
            </a:r>
            <a:r>
              <a:rPr lang="en-US" altLang="zh-CN" sz="1600" dirty="0" smtClean="0">
                <a:solidFill>
                  <a:srgbClr val="FF0000"/>
                </a:solidFill>
              </a:rPr>
              <a:t>insert</a:t>
            </a:r>
            <a:r>
              <a:rPr lang="zh-CN" altLang="en-US" sz="1600" dirty="0" smtClean="0">
                <a:solidFill>
                  <a:srgbClr val="FF0000"/>
                </a:solidFill>
              </a:rPr>
              <a:t>）</a:t>
            </a:r>
            <a:r>
              <a:rPr lang="pt-BR" altLang="zh-CN" sz="1600" dirty="0" smtClean="0"/>
              <a:t>, </a:t>
            </a:r>
            <a:r>
              <a:rPr lang="pt-BR" altLang="zh-CN" sz="1600" dirty="0"/>
              <a:t>I, o, O, a, A, r, R</a:t>
            </a:r>
            <a:r>
              <a:rPr lang="zh-CN" altLang="en-US" sz="1600" dirty="0"/>
              <a:t>等任何一个字母之后才会进入编辑模式</a:t>
            </a:r>
            <a:r>
              <a:rPr lang="en-US" altLang="zh-CN" sz="1600" dirty="0"/>
              <a:t>, </a:t>
            </a:r>
            <a:r>
              <a:rPr lang="zh-CN" altLang="en-US" sz="1600" dirty="0"/>
              <a:t>一般来说按</a:t>
            </a:r>
            <a:r>
              <a:rPr lang="en-US" altLang="zh-CN" sz="1600" b="1" dirty="0">
                <a:solidFill>
                  <a:srgbClr val="0070C0"/>
                </a:solidFill>
              </a:rPr>
              <a:t>i</a:t>
            </a:r>
            <a:r>
              <a:rPr lang="zh-CN" altLang="en-US" sz="1600" dirty="0"/>
              <a:t>即可</a:t>
            </a:r>
            <a:r>
              <a:rPr lang="en-US" altLang="zh-CN" sz="1600" dirty="0"/>
              <a:t>.</a:t>
            </a:r>
          </a:p>
          <a:p>
            <a:pPr>
              <a:defRPr/>
            </a:pPr>
            <a:endParaRPr lang="en-US" altLang="zh-CN" sz="1600" dirty="0" smtClean="0"/>
          </a:p>
          <a:p>
            <a:pPr>
              <a:defRPr/>
            </a:pPr>
            <a:r>
              <a:rPr lang="zh-CN" altLang="en-US" b="1" dirty="0" smtClean="0">
                <a:solidFill>
                  <a:srgbClr val="0070C0"/>
                </a:solidFill>
              </a:rPr>
              <a:t>命</a:t>
            </a:r>
            <a:r>
              <a:rPr lang="zh-CN" altLang="en-US" b="1" dirty="0">
                <a:solidFill>
                  <a:srgbClr val="0070C0"/>
                </a:solidFill>
              </a:rPr>
              <a:t>令行模式</a:t>
            </a:r>
            <a:endParaRPr lang="en-US" altLang="zh-CN" b="1" dirty="0">
              <a:solidFill>
                <a:srgbClr val="0070C0"/>
              </a:solidFill>
            </a:endParaRPr>
          </a:p>
          <a:p>
            <a:pPr>
              <a:defRPr/>
            </a:pPr>
            <a:r>
              <a:rPr lang="zh-CN" altLang="en-US" sz="1600" dirty="0"/>
              <a:t>在这个模式当中， 可以提供你相关指令，完成读取、存盘、替换、离开 </a:t>
            </a:r>
            <a:r>
              <a:rPr lang="en-US" altLang="zh-CN" sz="1600" dirty="0"/>
              <a:t>vim </a:t>
            </a:r>
            <a:r>
              <a:rPr lang="zh-CN" altLang="en-US" sz="1600" dirty="0"/>
              <a:t>、显示行号等的动作则是在此模式中达成的</a:t>
            </a:r>
            <a:r>
              <a:rPr lang="zh-CN" altLang="en-US" sz="1600" dirty="0" smtClean="0"/>
              <a:t>！</a:t>
            </a:r>
            <a:endParaRPr lang="en-US" altLang="zh-CN" sz="16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9"/>
          <p:cNvSpPr txBox="1">
            <a:spLocks noChangeArrowheads="1"/>
          </p:cNvSpPr>
          <p:nvPr/>
        </p:nvSpPr>
        <p:spPr bwMode="auto">
          <a:xfrm>
            <a:off x="467544" y="849719"/>
            <a:ext cx="7272338" cy="3970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2B2B2">
                    <a:alpha val="50195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zh-CN" sz="2200" b="1" smtClean="0"/>
              <a:t>vi</a:t>
            </a:r>
            <a:r>
              <a:rPr lang="zh-CN" altLang="en-US" sz="2200" b="1"/>
              <a:t>和</a:t>
            </a:r>
            <a:r>
              <a:rPr lang="en-US" altLang="zh-CN" sz="2200" b="1" smtClean="0"/>
              <a:t>vim</a:t>
            </a:r>
            <a:r>
              <a:rPr lang="zh-CN" altLang="en-US" sz="2200" b="1" smtClean="0"/>
              <a:t>基本使用</a:t>
            </a:r>
            <a:endParaRPr lang="en-US" altLang="zh-CN" sz="2200" b="1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539552" y="1471563"/>
            <a:ext cx="8496944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endParaRPr lang="en-US" altLang="zh-CN" sz="1600" dirty="0"/>
          </a:p>
          <a:p>
            <a:pPr>
              <a:defRPr/>
            </a:pPr>
            <a:r>
              <a:rPr lang="zh-CN" altLang="en-US" sz="1600" dirty="0" smtClean="0"/>
              <a:t>使</a:t>
            </a:r>
            <a:r>
              <a:rPr lang="zh-CN" altLang="en-US" sz="1600" dirty="0"/>
              <a:t>用  </a:t>
            </a:r>
            <a:r>
              <a:rPr lang="en-US" altLang="zh-CN" sz="1600" dirty="0"/>
              <a:t>vim </a:t>
            </a:r>
            <a:r>
              <a:rPr lang="zh-CN" altLang="en-US" sz="1600" dirty="0"/>
              <a:t>开发一个 </a:t>
            </a:r>
            <a:r>
              <a:rPr lang="en-US" altLang="zh-CN" sz="1600" dirty="0" smtClean="0"/>
              <a:t>Hello.java </a:t>
            </a:r>
            <a:r>
              <a:rPr lang="zh-CN" altLang="en-US" sz="1600" dirty="0"/>
              <a:t>程序</a:t>
            </a:r>
            <a:r>
              <a:rPr lang="en-US" altLang="zh-CN" sz="1600" dirty="0"/>
              <a:t>, </a:t>
            </a:r>
            <a:r>
              <a:rPr lang="zh-CN" altLang="en-US" sz="1600" dirty="0"/>
              <a:t>保存</a:t>
            </a:r>
            <a:r>
              <a:rPr lang="en-US" altLang="zh-CN" sz="1600" dirty="0" smtClean="0"/>
              <a:t>.</a:t>
            </a:r>
            <a:r>
              <a:rPr lang="zh-CN" altLang="en-US" sz="1600" dirty="0" smtClean="0"/>
              <a:t>步</a:t>
            </a:r>
            <a:r>
              <a:rPr lang="zh-CN" altLang="en-US" sz="1600" dirty="0"/>
              <a:t>骤说明和演示</a:t>
            </a:r>
            <a:r>
              <a:rPr lang="en-US" altLang="zh-CN" sz="1600" dirty="0"/>
              <a:t>:</a:t>
            </a:r>
          </a:p>
          <a:p>
            <a:pPr>
              <a:defRPr/>
            </a:pPr>
            <a:endParaRPr lang="en-US" altLang="zh-CN" sz="1600" dirty="0"/>
          </a:p>
          <a:p>
            <a:pPr>
              <a:defRPr/>
            </a:pPr>
            <a:endParaRPr lang="en-US" altLang="zh-CN" sz="1600" dirty="0" smtClean="0"/>
          </a:p>
          <a:p>
            <a:pPr>
              <a:defRPr/>
            </a:pPr>
            <a:endParaRPr lang="en-US" altLang="zh-CN" sz="1600" dirty="0"/>
          </a:p>
          <a:p>
            <a:pPr>
              <a:defRPr/>
            </a:pPr>
            <a:endParaRPr lang="en-US" altLang="zh-CN" sz="1600" dirty="0" smtClean="0"/>
          </a:p>
          <a:p>
            <a:pPr>
              <a:defRPr/>
            </a:pPr>
            <a:endParaRPr lang="en-US" altLang="zh-CN" sz="1600" dirty="0"/>
          </a:p>
          <a:p>
            <a:pPr>
              <a:defRPr/>
            </a:pPr>
            <a:endParaRPr lang="en-US" altLang="zh-CN" sz="1600" dirty="0" smtClean="0"/>
          </a:p>
          <a:p>
            <a:pPr>
              <a:defRPr/>
            </a:pPr>
            <a:endParaRPr lang="en-US" altLang="zh-CN" sz="1600" dirty="0"/>
          </a:p>
          <a:p>
            <a:pPr>
              <a:defRPr/>
            </a:pPr>
            <a:endParaRPr lang="en-US" altLang="zh-CN" sz="1600" dirty="0" smtClean="0"/>
          </a:p>
          <a:p>
            <a:pPr>
              <a:defRPr/>
            </a:pPr>
            <a:endParaRPr lang="en-US" altLang="zh-CN" sz="1600" dirty="0"/>
          </a:p>
          <a:p>
            <a:pPr>
              <a:defRPr/>
            </a:pPr>
            <a:endParaRPr lang="en-US" altLang="zh-CN" sz="1600" dirty="0" smtClean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318782"/>
            <a:ext cx="5019675" cy="1352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9"/>
          <p:cNvSpPr txBox="1">
            <a:spLocks noChangeArrowheads="1"/>
          </p:cNvSpPr>
          <p:nvPr/>
        </p:nvSpPr>
        <p:spPr bwMode="auto">
          <a:xfrm>
            <a:off x="467544" y="849719"/>
            <a:ext cx="7272338" cy="3970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2B2B2">
                    <a:alpha val="50195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zh-CN" sz="2200" b="1" smtClean="0"/>
              <a:t>vi</a:t>
            </a:r>
            <a:r>
              <a:rPr lang="zh-CN" altLang="en-US" sz="2200" b="1"/>
              <a:t>和</a:t>
            </a:r>
            <a:r>
              <a:rPr lang="en-US" altLang="zh-CN" sz="2200" b="1" smtClean="0"/>
              <a:t>vim</a:t>
            </a:r>
            <a:r>
              <a:rPr lang="zh-CN" altLang="en-US" sz="2200" b="1"/>
              <a:t>模式的相互切换</a:t>
            </a:r>
            <a:endParaRPr lang="en-US" altLang="zh-CN" sz="2200" b="1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611560" y="1310554"/>
            <a:ext cx="8496944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endParaRPr lang="en-US" altLang="zh-CN" sz="2000"/>
          </a:p>
          <a:p>
            <a:pPr>
              <a:defRPr/>
            </a:pPr>
            <a:endParaRPr lang="en-US" altLang="zh-CN" sz="1600" smtClean="0"/>
          </a:p>
          <a:p>
            <a:pPr>
              <a:defRPr/>
            </a:pPr>
            <a:endParaRPr lang="en-US" altLang="zh-CN" sz="1600" smtClean="0"/>
          </a:p>
          <a:p>
            <a:pPr>
              <a:defRPr/>
            </a:pPr>
            <a:endParaRPr lang="en-US" altLang="zh-CN" sz="1600"/>
          </a:p>
          <a:p>
            <a:pPr>
              <a:defRPr/>
            </a:pPr>
            <a:endParaRPr lang="en-US" altLang="zh-CN" sz="1600" smtClean="0"/>
          </a:p>
          <a:p>
            <a:pPr>
              <a:defRPr/>
            </a:pPr>
            <a:endParaRPr lang="en-US" altLang="zh-CN" sz="1600"/>
          </a:p>
          <a:p>
            <a:pPr>
              <a:defRPr/>
            </a:pPr>
            <a:endParaRPr lang="en-US" altLang="zh-CN" sz="1600"/>
          </a:p>
          <a:p>
            <a:pPr>
              <a:defRPr/>
            </a:pPr>
            <a:endParaRPr lang="en-US" altLang="zh-CN" sz="1600" smtClean="0"/>
          </a:p>
          <a:p>
            <a:pPr>
              <a:defRPr/>
            </a:pPr>
            <a:endParaRPr lang="en-US" altLang="zh-CN" sz="1600"/>
          </a:p>
          <a:p>
            <a:pPr>
              <a:defRPr/>
            </a:pPr>
            <a:endParaRPr lang="en-US" altLang="zh-CN" sz="1600" smtClean="0"/>
          </a:p>
          <a:p>
            <a:pPr>
              <a:defRPr/>
            </a:pPr>
            <a:endParaRPr lang="en-US" altLang="zh-CN" sz="1600"/>
          </a:p>
          <a:p>
            <a:pPr>
              <a:defRPr/>
            </a:pPr>
            <a:endParaRPr lang="en-US" altLang="zh-CN" sz="1600" smtClean="0"/>
          </a:p>
          <a:p>
            <a:pPr>
              <a:defRPr/>
            </a:pPr>
            <a:endParaRPr lang="en-US" altLang="zh-CN" sz="1600"/>
          </a:p>
          <a:p>
            <a:pPr>
              <a:defRPr/>
            </a:pPr>
            <a:endParaRPr lang="en-US" altLang="zh-CN" sz="1600" smtClean="0"/>
          </a:p>
        </p:txBody>
      </p:sp>
      <p:sp>
        <p:nvSpPr>
          <p:cNvPr id="6" name="矩形 5"/>
          <p:cNvSpPr/>
          <p:nvPr/>
        </p:nvSpPr>
        <p:spPr>
          <a:xfrm>
            <a:off x="3778744" y="2358360"/>
            <a:ext cx="1513336" cy="338915"/>
          </a:xfrm>
          <a:prstGeom prst="rect">
            <a:avLst/>
          </a:prstGeom>
          <a:solidFill>
            <a:srgbClr val="007C6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一般模</a:t>
            </a:r>
            <a:r>
              <a:rPr lang="zh-CN" altLang="en-US" sz="1600" dirty="0" smtClean="0"/>
              <a:t>式</a:t>
            </a:r>
            <a:r>
              <a:rPr lang="en-US" altLang="zh-CN" sz="1600" dirty="0" smtClean="0"/>
              <a:t>/</a:t>
            </a:r>
            <a:r>
              <a:rPr lang="zh-CN" altLang="en-US" sz="1600" dirty="0" smtClean="0"/>
              <a:t>正常</a:t>
            </a:r>
            <a:endParaRPr lang="zh-CN" altLang="en-US" sz="1600" dirty="0"/>
          </a:p>
        </p:txBody>
      </p:sp>
      <p:sp>
        <p:nvSpPr>
          <p:cNvPr id="8" name="矩形 7"/>
          <p:cNvSpPr/>
          <p:nvPr/>
        </p:nvSpPr>
        <p:spPr>
          <a:xfrm>
            <a:off x="1540060" y="4175052"/>
            <a:ext cx="1119759" cy="736488"/>
          </a:xfrm>
          <a:prstGeom prst="rect">
            <a:avLst/>
          </a:prstGeom>
          <a:solidFill>
            <a:srgbClr val="007C6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编辑模</a:t>
            </a:r>
            <a:r>
              <a:rPr lang="zh-CN" altLang="en-US" sz="1600" dirty="0" smtClean="0"/>
              <a:t>式</a:t>
            </a:r>
            <a:endParaRPr lang="en-US" altLang="zh-CN" sz="1600" dirty="0" smtClean="0"/>
          </a:p>
          <a:p>
            <a:pPr algn="ctr"/>
            <a:r>
              <a:rPr lang="zh-CN" altLang="en-US" sz="1600" dirty="0"/>
              <a:t>插</a:t>
            </a:r>
            <a:r>
              <a:rPr lang="zh-CN" altLang="en-US" sz="1600" dirty="0" smtClean="0"/>
              <a:t>入模式</a:t>
            </a:r>
            <a:endParaRPr lang="zh-CN" altLang="en-US" sz="1600" dirty="0"/>
          </a:p>
        </p:txBody>
      </p:sp>
      <p:sp>
        <p:nvSpPr>
          <p:cNvPr id="9" name="矩形 8"/>
          <p:cNvSpPr/>
          <p:nvPr/>
        </p:nvSpPr>
        <p:spPr>
          <a:xfrm>
            <a:off x="6003630" y="4122850"/>
            <a:ext cx="1062558" cy="346736"/>
          </a:xfrm>
          <a:prstGeom prst="rect">
            <a:avLst/>
          </a:prstGeom>
          <a:solidFill>
            <a:srgbClr val="007C6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命令模式</a:t>
            </a:r>
          </a:p>
        </p:txBody>
      </p:sp>
      <p:cxnSp>
        <p:nvCxnSpPr>
          <p:cNvPr id="10" name="直接箭头连接符 9"/>
          <p:cNvCxnSpPr/>
          <p:nvPr/>
        </p:nvCxnSpPr>
        <p:spPr>
          <a:xfrm flipH="1">
            <a:off x="1906536" y="2697275"/>
            <a:ext cx="1822778" cy="1374900"/>
          </a:xfrm>
          <a:prstGeom prst="straightConnector1">
            <a:avLst/>
          </a:prstGeom>
          <a:ln w="76200">
            <a:solidFill>
              <a:srgbClr val="007C6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>
            <a:stCxn id="9" idx="0"/>
          </p:cNvCxnSpPr>
          <p:nvPr/>
        </p:nvCxnSpPr>
        <p:spPr>
          <a:xfrm flipH="1" flipV="1">
            <a:off x="4848005" y="2697275"/>
            <a:ext cx="1686904" cy="1425575"/>
          </a:xfrm>
          <a:prstGeom prst="straightConnector1">
            <a:avLst/>
          </a:prstGeom>
          <a:ln w="76200">
            <a:solidFill>
              <a:srgbClr val="007C6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>
            <a:stCxn id="6" idx="3"/>
          </p:cNvCxnSpPr>
          <p:nvPr/>
        </p:nvCxnSpPr>
        <p:spPr>
          <a:xfrm>
            <a:off x="5292080" y="2527818"/>
            <a:ext cx="1774108" cy="1590183"/>
          </a:xfrm>
          <a:prstGeom prst="straightConnector1">
            <a:avLst/>
          </a:prstGeom>
          <a:ln w="76200">
            <a:solidFill>
              <a:srgbClr val="007C6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/>
          <p:nvPr/>
        </p:nvCxnSpPr>
        <p:spPr>
          <a:xfrm flipV="1">
            <a:off x="2375194" y="2735768"/>
            <a:ext cx="1842118" cy="1439284"/>
          </a:xfrm>
          <a:prstGeom prst="straightConnector1">
            <a:avLst/>
          </a:prstGeom>
          <a:ln w="76200">
            <a:solidFill>
              <a:srgbClr val="007C6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/>
          <p:nvPr/>
        </p:nvCxnSpPr>
        <p:spPr>
          <a:xfrm>
            <a:off x="2482600" y="1887464"/>
            <a:ext cx="1261292" cy="546390"/>
          </a:xfrm>
          <a:prstGeom prst="straightConnector1">
            <a:avLst/>
          </a:prstGeom>
          <a:ln w="76200">
            <a:solidFill>
              <a:srgbClr val="007C6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2803001" y="1535216"/>
            <a:ext cx="2016224" cy="4124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600" dirty="0">
                <a:solidFill>
                  <a:srgbClr val="007C6A"/>
                </a:solidFill>
              </a:rPr>
              <a:t>#</a:t>
            </a:r>
            <a:r>
              <a:rPr lang="en-US" altLang="zh-CN" sz="1600" dirty="0" smtClean="0">
                <a:solidFill>
                  <a:srgbClr val="007C6A"/>
                </a:solidFill>
              </a:rPr>
              <a:t>vim  hello.java</a:t>
            </a:r>
            <a:endParaRPr lang="en-US" altLang="zh-CN" sz="1600" dirty="0">
              <a:solidFill>
                <a:srgbClr val="007C6A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607852" y="3293092"/>
            <a:ext cx="874748" cy="4124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600" i="1" dirty="0" err="1">
                <a:solidFill>
                  <a:srgbClr val="007C6A"/>
                </a:solidFill>
              </a:rPr>
              <a:t>i</a:t>
            </a:r>
            <a:r>
              <a:rPr lang="en-US" altLang="zh-CN" sz="1600" i="1" dirty="0">
                <a:solidFill>
                  <a:srgbClr val="007C6A"/>
                </a:solidFill>
              </a:rPr>
              <a:t> </a:t>
            </a:r>
            <a:r>
              <a:rPr lang="zh-CN" altLang="en-US" sz="1600" i="1" dirty="0">
                <a:solidFill>
                  <a:srgbClr val="007C6A"/>
                </a:solidFill>
              </a:rPr>
              <a:t>或者</a:t>
            </a:r>
            <a:r>
              <a:rPr lang="en-US" altLang="zh-CN" sz="1600" i="1" dirty="0">
                <a:solidFill>
                  <a:srgbClr val="007C6A"/>
                </a:solidFill>
              </a:rPr>
              <a:t>a</a:t>
            </a:r>
          </a:p>
        </p:txBody>
      </p:sp>
      <p:sp>
        <p:nvSpPr>
          <p:cNvPr id="17" name="矩形 16"/>
          <p:cNvSpPr/>
          <p:nvPr/>
        </p:nvSpPr>
        <p:spPr>
          <a:xfrm>
            <a:off x="5196135" y="3276123"/>
            <a:ext cx="576064" cy="4124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600" dirty="0">
                <a:solidFill>
                  <a:srgbClr val="007C6A"/>
                </a:solidFill>
              </a:rPr>
              <a:t>ESC</a:t>
            </a:r>
          </a:p>
        </p:txBody>
      </p:sp>
      <p:sp>
        <p:nvSpPr>
          <p:cNvPr id="18" name="矩形 17"/>
          <p:cNvSpPr/>
          <p:nvPr/>
        </p:nvSpPr>
        <p:spPr>
          <a:xfrm>
            <a:off x="3374985" y="3293092"/>
            <a:ext cx="506896" cy="4124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600" dirty="0">
                <a:solidFill>
                  <a:srgbClr val="007C6A"/>
                </a:solidFill>
              </a:rPr>
              <a:t>ESC</a:t>
            </a:r>
          </a:p>
        </p:txBody>
      </p:sp>
      <p:sp>
        <p:nvSpPr>
          <p:cNvPr id="19" name="矩形 18"/>
          <p:cNvSpPr/>
          <p:nvPr/>
        </p:nvSpPr>
        <p:spPr>
          <a:xfrm>
            <a:off x="6529549" y="3234331"/>
            <a:ext cx="1022734" cy="4124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600" dirty="0">
                <a:solidFill>
                  <a:srgbClr val="007C6A"/>
                </a:solidFill>
              </a:rPr>
              <a:t>: </a:t>
            </a:r>
            <a:r>
              <a:rPr lang="zh-CN" altLang="en-US" sz="1600" dirty="0">
                <a:solidFill>
                  <a:srgbClr val="007C6A"/>
                </a:solidFill>
              </a:rPr>
              <a:t> 或者</a:t>
            </a:r>
            <a:r>
              <a:rPr lang="en-US" altLang="zh-CN" sz="1600" dirty="0">
                <a:solidFill>
                  <a:srgbClr val="007C6A"/>
                </a:solidFill>
              </a:rPr>
              <a:t>/</a:t>
            </a:r>
          </a:p>
        </p:txBody>
      </p:sp>
      <p:cxnSp>
        <p:nvCxnSpPr>
          <p:cNvPr id="20" name="直接箭头连接符 19"/>
          <p:cNvCxnSpPr/>
          <p:nvPr/>
        </p:nvCxnSpPr>
        <p:spPr>
          <a:xfrm>
            <a:off x="6529549" y="4531393"/>
            <a:ext cx="681070" cy="598380"/>
          </a:xfrm>
          <a:prstGeom prst="straightConnector1">
            <a:avLst/>
          </a:prstGeom>
          <a:ln w="76200">
            <a:solidFill>
              <a:srgbClr val="007C6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/>
          <p:cNvSpPr/>
          <p:nvPr/>
        </p:nvSpPr>
        <p:spPr>
          <a:xfrm>
            <a:off x="7308304" y="4980000"/>
            <a:ext cx="1152128" cy="4124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600" dirty="0">
                <a:solidFill>
                  <a:srgbClr val="007C6A"/>
                </a:solidFill>
              </a:rPr>
              <a:t>:</a:t>
            </a:r>
            <a:r>
              <a:rPr lang="en-US" altLang="zh-CN" sz="1600" dirty="0" err="1">
                <a:solidFill>
                  <a:srgbClr val="007C6A"/>
                </a:solidFill>
              </a:rPr>
              <a:t>wq</a:t>
            </a:r>
            <a:r>
              <a:rPr lang="en-US" altLang="zh-CN" sz="1600" dirty="0">
                <a:solidFill>
                  <a:srgbClr val="007C6A"/>
                </a:solidFill>
              </a:rPr>
              <a:t>  :q   :q!</a:t>
            </a:r>
          </a:p>
        </p:txBody>
      </p:sp>
      <p:sp>
        <p:nvSpPr>
          <p:cNvPr id="22" name="矩形 21"/>
          <p:cNvSpPr/>
          <p:nvPr/>
        </p:nvSpPr>
        <p:spPr>
          <a:xfrm>
            <a:off x="1262251" y="1535215"/>
            <a:ext cx="2016224" cy="4124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rgbClr val="007C6A"/>
                </a:solidFill>
              </a:rPr>
              <a:t>在命令行下</a:t>
            </a:r>
            <a:endParaRPr lang="en-US" altLang="zh-CN" sz="1600" dirty="0">
              <a:solidFill>
                <a:srgbClr val="007C6A"/>
              </a:solidFill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6008964" y="5027260"/>
            <a:ext cx="1284141" cy="4124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rgbClr val="007C6A"/>
                </a:solidFill>
              </a:rPr>
              <a:t>在命令行下</a:t>
            </a:r>
            <a:endParaRPr lang="en-US" altLang="zh-CN" sz="1600" dirty="0">
              <a:solidFill>
                <a:srgbClr val="007C6A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9"/>
          <p:cNvSpPr txBox="1">
            <a:spLocks noChangeArrowheads="1"/>
          </p:cNvSpPr>
          <p:nvPr/>
        </p:nvSpPr>
        <p:spPr bwMode="auto">
          <a:xfrm>
            <a:off x="467544" y="849719"/>
            <a:ext cx="7272338" cy="3970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2B2B2">
                    <a:alpha val="50195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zh-CN" sz="2200" b="1" smtClean="0"/>
              <a:t>vi</a:t>
            </a:r>
            <a:r>
              <a:rPr lang="zh-CN" altLang="en-US" sz="2200" b="1"/>
              <a:t>和</a:t>
            </a:r>
            <a:r>
              <a:rPr lang="en-US" altLang="zh-CN" sz="2200" b="1" smtClean="0"/>
              <a:t>vim</a:t>
            </a:r>
            <a:r>
              <a:rPr lang="zh-CN" altLang="en-US" sz="2200" b="1" smtClean="0"/>
              <a:t>快捷键</a:t>
            </a:r>
            <a:endParaRPr lang="en-US" altLang="zh-CN" sz="2200" b="1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539552" y="1471562"/>
            <a:ext cx="8496944" cy="34717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endParaRPr lang="en-US" altLang="zh-CN" dirty="0"/>
          </a:p>
          <a:p>
            <a:pPr>
              <a:defRPr/>
            </a:pPr>
            <a:r>
              <a:rPr lang="zh-CN" altLang="en-US" sz="2000" b="1" dirty="0">
                <a:solidFill>
                  <a:srgbClr val="0070C0"/>
                </a:solidFill>
              </a:rPr>
              <a:t>快捷键使</a:t>
            </a:r>
            <a:r>
              <a:rPr lang="zh-CN" altLang="en-US" sz="2000" b="1" dirty="0" smtClean="0">
                <a:solidFill>
                  <a:srgbClr val="0070C0"/>
                </a:solidFill>
              </a:rPr>
              <a:t>用练习</a:t>
            </a:r>
            <a:r>
              <a:rPr lang="en-US" altLang="zh-CN" sz="2000" b="1" dirty="0" smtClean="0">
                <a:solidFill>
                  <a:srgbClr val="0070C0"/>
                </a:solidFill>
              </a:rPr>
              <a:t>【</a:t>
            </a:r>
            <a:r>
              <a:rPr lang="zh-CN" altLang="en-US" sz="2000" b="1" dirty="0" smtClean="0">
                <a:solidFill>
                  <a:srgbClr val="0070C0"/>
                </a:solidFill>
              </a:rPr>
              <a:t>晚上练习</a:t>
            </a:r>
            <a:r>
              <a:rPr lang="en-US" altLang="zh-CN" sz="2000" b="1" dirty="0" smtClean="0">
                <a:solidFill>
                  <a:srgbClr val="0070C0"/>
                </a:solidFill>
              </a:rPr>
              <a:t>】</a:t>
            </a:r>
            <a:r>
              <a:rPr lang="en-US" altLang="zh-CN" sz="2000" dirty="0" smtClean="0"/>
              <a:t>:</a:t>
            </a:r>
          </a:p>
          <a:p>
            <a:pPr>
              <a:defRPr/>
            </a:pPr>
            <a:endParaRPr lang="en-US" altLang="zh-CN" sz="2000" dirty="0"/>
          </a:p>
          <a:p>
            <a:pPr>
              <a:defRPr/>
            </a:pPr>
            <a:r>
              <a:rPr lang="en-US" altLang="zh-CN" sz="1600" dirty="0" smtClean="0"/>
              <a:t>1) </a:t>
            </a:r>
            <a:r>
              <a:rPr lang="zh-CN" altLang="en-US" sz="1600" dirty="0" smtClean="0"/>
              <a:t>拷</a:t>
            </a:r>
            <a:r>
              <a:rPr lang="zh-CN" altLang="en-US" sz="1600" dirty="0"/>
              <a:t>贝当前行   </a:t>
            </a:r>
            <a:r>
              <a:rPr lang="en-US" altLang="zh-CN" sz="1600" dirty="0"/>
              <a:t>yy , </a:t>
            </a:r>
            <a:r>
              <a:rPr lang="zh-CN" altLang="en-US" sz="1600" dirty="0"/>
              <a:t>拷贝当前行向下的</a:t>
            </a:r>
            <a:r>
              <a:rPr lang="en-US" altLang="zh-CN" sz="1600" dirty="0"/>
              <a:t>5</a:t>
            </a:r>
            <a:r>
              <a:rPr lang="zh-CN" altLang="en-US" sz="1600" dirty="0"/>
              <a:t>行  </a:t>
            </a:r>
            <a:r>
              <a:rPr lang="en-US" altLang="zh-CN" sz="1600" dirty="0" smtClean="0"/>
              <a:t>5yy</a:t>
            </a:r>
            <a:r>
              <a:rPr lang="zh-CN" altLang="en-US" sz="1600" dirty="0" smtClean="0"/>
              <a:t>，并粘贴 </a:t>
            </a:r>
            <a:r>
              <a:rPr lang="en-US" altLang="zh-CN" sz="1600" dirty="0" smtClean="0"/>
              <a:t>p</a:t>
            </a:r>
            <a:r>
              <a:rPr lang="zh-CN" altLang="en-US" sz="1600" dirty="0" smtClean="0"/>
              <a:t>。</a:t>
            </a:r>
            <a:r>
              <a:rPr lang="en-US" altLang="zh-CN" sz="1600" dirty="0" smtClean="0"/>
              <a:t>【</a:t>
            </a:r>
            <a:r>
              <a:rPr lang="zh-CN" altLang="en-US" sz="1600" dirty="0" smtClean="0"/>
              <a:t>快捷键在正常模式下使用</a:t>
            </a:r>
            <a:r>
              <a:rPr lang="en-US" altLang="zh-CN" sz="1600" dirty="0" smtClean="0"/>
              <a:t>】</a:t>
            </a:r>
            <a:endParaRPr lang="en-US" altLang="zh-CN" sz="1600" dirty="0"/>
          </a:p>
          <a:p>
            <a:pPr>
              <a:defRPr/>
            </a:pPr>
            <a:r>
              <a:rPr lang="en-US" altLang="zh-CN" sz="1600" dirty="0" smtClean="0"/>
              <a:t>2) </a:t>
            </a:r>
            <a:r>
              <a:rPr lang="zh-CN" altLang="en-US" sz="1600" dirty="0" smtClean="0"/>
              <a:t>删</a:t>
            </a:r>
            <a:r>
              <a:rPr lang="zh-CN" altLang="en-US" sz="1600" dirty="0"/>
              <a:t>除当前行  </a:t>
            </a:r>
            <a:r>
              <a:rPr lang="en-US" altLang="zh-CN" sz="1600" dirty="0"/>
              <a:t>dd  , </a:t>
            </a:r>
            <a:r>
              <a:rPr lang="zh-CN" altLang="en-US" sz="1600" dirty="0"/>
              <a:t>删除当前行向下的</a:t>
            </a:r>
            <a:r>
              <a:rPr lang="en-US" altLang="zh-CN" sz="1600" dirty="0"/>
              <a:t>5</a:t>
            </a:r>
            <a:r>
              <a:rPr lang="zh-CN" altLang="en-US" sz="1600" dirty="0"/>
              <a:t>行 </a:t>
            </a:r>
            <a:r>
              <a:rPr lang="en-US" altLang="zh-CN" sz="1600" dirty="0"/>
              <a:t>5dd</a:t>
            </a:r>
          </a:p>
          <a:p>
            <a:pPr>
              <a:defRPr/>
            </a:pPr>
            <a:r>
              <a:rPr lang="en-US" altLang="zh-CN" sz="1600" dirty="0"/>
              <a:t>3</a:t>
            </a:r>
            <a:r>
              <a:rPr lang="en-US" altLang="zh-CN" sz="1600" dirty="0" smtClean="0"/>
              <a:t>) </a:t>
            </a:r>
            <a:r>
              <a:rPr lang="zh-CN" altLang="en-US" sz="1600" dirty="0" smtClean="0"/>
              <a:t>在</a:t>
            </a:r>
            <a:r>
              <a:rPr lang="zh-CN" altLang="en-US" sz="1600" dirty="0"/>
              <a:t>文件中查找某个单词 </a:t>
            </a:r>
            <a:r>
              <a:rPr lang="en-US" altLang="zh-CN" sz="1600" dirty="0"/>
              <a:t>[</a:t>
            </a:r>
            <a:r>
              <a:rPr lang="zh-CN" altLang="en-US" sz="1600" dirty="0"/>
              <a:t>命</a:t>
            </a:r>
            <a:r>
              <a:rPr lang="zh-CN" altLang="en-US" sz="1600" dirty="0" smtClean="0"/>
              <a:t>令</a:t>
            </a:r>
            <a:r>
              <a:rPr lang="zh-CN" altLang="en-US" sz="1600" dirty="0"/>
              <a:t>模式</a:t>
            </a:r>
            <a:r>
              <a:rPr lang="zh-CN" altLang="en-US" sz="1600" dirty="0" smtClean="0"/>
              <a:t>下 </a:t>
            </a:r>
            <a:r>
              <a:rPr lang="en-US" altLang="zh-CN" sz="1600" dirty="0"/>
              <a:t>/</a:t>
            </a:r>
            <a:r>
              <a:rPr lang="zh-CN" altLang="en-US" sz="1600" dirty="0">
                <a:solidFill>
                  <a:srgbClr val="FF0000"/>
                </a:solidFill>
              </a:rPr>
              <a:t>关键字</a:t>
            </a:r>
            <a:r>
              <a:rPr lang="zh-CN" altLang="en-US" sz="1600" dirty="0"/>
              <a:t> ， 回车 查找 </a:t>
            </a:r>
            <a:r>
              <a:rPr lang="en-US" altLang="zh-CN" sz="1600" dirty="0"/>
              <a:t>,  </a:t>
            </a:r>
            <a:r>
              <a:rPr lang="zh-CN" altLang="en-US" sz="1600" dirty="0"/>
              <a:t>输入 </a:t>
            </a:r>
            <a:r>
              <a:rPr lang="en-US" altLang="zh-CN" sz="1600" dirty="0"/>
              <a:t>n </a:t>
            </a:r>
            <a:r>
              <a:rPr lang="zh-CN" altLang="en-US" sz="1600" dirty="0"/>
              <a:t>就是查找下一个</a:t>
            </a:r>
            <a:r>
              <a:rPr lang="en-US" altLang="zh-CN" sz="1600" dirty="0"/>
              <a:t> </a:t>
            </a:r>
            <a:r>
              <a:rPr lang="en-US" altLang="zh-CN" sz="1600" dirty="0" smtClean="0"/>
              <a:t>]</a:t>
            </a:r>
          </a:p>
          <a:p>
            <a:pPr>
              <a:defRPr/>
            </a:pPr>
            <a:endParaRPr lang="en-US" altLang="zh-CN" sz="1600" dirty="0"/>
          </a:p>
          <a:p>
            <a:pPr>
              <a:defRPr/>
            </a:pPr>
            <a:r>
              <a:rPr lang="en-US" altLang="zh-CN" sz="1600" dirty="0"/>
              <a:t>4</a:t>
            </a:r>
            <a:r>
              <a:rPr lang="en-US" altLang="zh-CN" sz="1600" dirty="0" smtClean="0"/>
              <a:t>) </a:t>
            </a:r>
            <a:r>
              <a:rPr lang="zh-CN" altLang="en-US" sz="1600" dirty="0" smtClean="0"/>
              <a:t>设</a:t>
            </a:r>
            <a:r>
              <a:rPr lang="zh-CN" altLang="en-US" sz="1600" dirty="0"/>
              <a:t>置文件的行号，取消文件的行号</a:t>
            </a:r>
            <a:r>
              <a:rPr lang="en-US" altLang="zh-CN" sz="1600" dirty="0"/>
              <a:t>.[</a:t>
            </a:r>
            <a:r>
              <a:rPr lang="zh-CN" altLang="en-US" sz="1600" dirty="0"/>
              <a:t>命令行下  </a:t>
            </a:r>
            <a:r>
              <a:rPr lang="en-US" altLang="zh-CN" sz="1600" dirty="0"/>
              <a:t>: set nu </a:t>
            </a:r>
            <a:r>
              <a:rPr lang="zh-CN" altLang="en-US" sz="1600" dirty="0"/>
              <a:t>和  </a:t>
            </a:r>
            <a:r>
              <a:rPr lang="en-US" altLang="zh-CN" sz="1600" dirty="0"/>
              <a:t>:set nonu</a:t>
            </a:r>
            <a:r>
              <a:rPr lang="en-US" altLang="zh-CN" sz="1600" dirty="0" smtClean="0"/>
              <a:t>]</a:t>
            </a:r>
          </a:p>
          <a:p>
            <a:pPr>
              <a:defRPr/>
            </a:pPr>
            <a:r>
              <a:rPr lang="en-US" altLang="zh-CN" sz="1600" dirty="0"/>
              <a:t>5</a:t>
            </a:r>
            <a:r>
              <a:rPr lang="en-US" altLang="zh-CN" sz="1600" dirty="0" smtClean="0"/>
              <a:t>) </a:t>
            </a:r>
            <a:r>
              <a:rPr lang="zh-CN" altLang="en-US" sz="1600" dirty="0" smtClean="0"/>
              <a:t>编辑</a:t>
            </a:r>
            <a:r>
              <a:rPr lang="en-US" altLang="zh-CN" sz="1600" dirty="0"/>
              <a:t> </a:t>
            </a:r>
            <a:r>
              <a:rPr lang="en-US" altLang="zh-CN" sz="1600" dirty="0" smtClean="0"/>
              <a:t>/etc/profile </a:t>
            </a:r>
            <a:r>
              <a:rPr lang="zh-CN" altLang="en-US" sz="1600" dirty="0" smtClean="0"/>
              <a:t>文件，使用快捷键到底文档的最末行</a:t>
            </a:r>
            <a:r>
              <a:rPr lang="en-US" altLang="zh-CN" sz="1600" dirty="0" smtClean="0"/>
              <a:t>[G]</a:t>
            </a:r>
            <a:r>
              <a:rPr lang="zh-CN" altLang="en-US" sz="1600" dirty="0" smtClean="0"/>
              <a:t>和最首行</a:t>
            </a:r>
            <a:r>
              <a:rPr lang="en-US" altLang="zh-CN" sz="1600" dirty="0" smtClean="0"/>
              <a:t>[gg] 【</a:t>
            </a:r>
            <a:r>
              <a:rPr lang="zh-CN" altLang="en-US" sz="1600" dirty="0" smtClean="0"/>
              <a:t>正常模式下</a:t>
            </a:r>
            <a:r>
              <a:rPr lang="en-US" altLang="zh-CN" sz="1600" dirty="0" smtClean="0"/>
              <a:t>】</a:t>
            </a:r>
          </a:p>
          <a:p>
            <a:pPr>
              <a:defRPr/>
            </a:pPr>
            <a:r>
              <a:rPr lang="en-US" altLang="zh-CN" sz="1600" dirty="0"/>
              <a:t>6</a:t>
            </a:r>
            <a:r>
              <a:rPr lang="en-US" altLang="zh-CN" sz="1600" dirty="0" smtClean="0"/>
              <a:t>) </a:t>
            </a:r>
            <a:r>
              <a:rPr lang="zh-CN" altLang="en-US" sz="1600" dirty="0" smtClean="0"/>
              <a:t>在一个文件中输入 </a:t>
            </a:r>
            <a:r>
              <a:rPr lang="en-US" altLang="zh-CN" sz="1600" dirty="0" smtClean="0"/>
              <a:t>“hello” ,</a:t>
            </a:r>
            <a:r>
              <a:rPr lang="zh-CN" altLang="en-US" sz="1600" dirty="0" smtClean="0"/>
              <a:t>然后又撤销这个动作  </a:t>
            </a:r>
            <a:r>
              <a:rPr lang="en-US" altLang="zh-CN" sz="1600" dirty="0" smtClean="0"/>
              <a:t>u  【</a:t>
            </a:r>
            <a:r>
              <a:rPr lang="zh-CN" altLang="en-US" sz="1600" dirty="0" smtClean="0"/>
              <a:t>正常模式下</a:t>
            </a:r>
            <a:r>
              <a:rPr lang="en-US" altLang="zh-CN" sz="1600" dirty="0" smtClean="0"/>
              <a:t>】</a:t>
            </a:r>
          </a:p>
          <a:p>
            <a:pPr>
              <a:defRPr/>
            </a:pPr>
            <a:r>
              <a:rPr lang="en-US" altLang="zh-CN" sz="1600" dirty="0"/>
              <a:t>7</a:t>
            </a:r>
            <a:r>
              <a:rPr lang="en-US" altLang="zh-CN" sz="1600" dirty="0" smtClean="0"/>
              <a:t>) </a:t>
            </a:r>
            <a:r>
              <a:rPr lang="zh-CN" altLang="en-US" sz="1600" dirty="0" smtClean="0"/>
              <a:t>编辑  </a:t>
            </a:r>
            <a:r>
              <a:rPr lang="en-US" altLang="zh-CN" sz="1600" dirty="0" smtClean="0"/>
              <a:t>/etc/profile </a:t>
            </a:r>
            <a:r>
              <a:rPr lang="zh-CN" altLang="en-US" sz="1600" dirty="0" smtClean="0"/>
              <a:t>文件，并将光标移动到  </a:t>
            </a:r>
            <a:r>
              <a:rPr lang="en-US" altLang="zh-CN" sz="1600" dirty="0" smtClean="0"/>
              <a:t>20</a:t>
            </a:r>
            <a:r>
              <a:rPr lang="zh-CN" altLang="en-US" sz="1600" dirty="0" smtClean="0"/>
              <a:t>行 </a:t>
            </a:r>
            <a:r>
              <a:rPr lang="en-US" altLang="zh-CN" sz="1600" dirty="0" smtClean="0"/>
              <a:t>shift+g</a:t>
            </a:r>
            <a:endParaRPr lang="en-US" altLang="zh-CN" sz="1600" dirty="0"/>
          </a:p>
          <a:p>
            <a:pPr>
              <a:defRPr/>
            </a:pPr>
            <a:r>
              <a:rPr lang="en-US" altLang="zh-CN" sz="1600" dirty="0"/>
              <a:t>8</a:t>
            </a:r>
            <a:r>
              <a:rPr lang="en-US" altLang="zh-CN" sz="1600" dirty="0" smtClean="0"/>
              <a:t>) </a:t>
            </a:r>
            <a:r>
              <a:rPr lang="zh-CN" altLang="en-US" sz="1600" dirty="0" smtClean="0"/>
              <a:t>更</a:t>
            </a:r>
            <a:r>
              <a:rPr lang="zh-CN" altLang="en-US" sz="1600" dirty="0"/>
              <a:t>多</a:t>
            </a:r>
            <a:r>
              <a:rPr lang="zh-CN" altLang="en-US" sz="1600" dirty="0" smtClean="0"/>
              <a:t>的看</a:t>
            </a:r>
            <a:r>
              <a:rPr lang="zh-CN" altLang="en-US" sz="1600" dirty="0"/>
              <a:t>整理的文档 </a:t>
            </a:r>
            <a:endParaRPr lang="en-US" altLang="zh-CN" sz="1600" dirty="0"/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endParaRPr lang="en-US" altLang="zh-CN" sz="1600" dirty="0"/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50339997"/>
              </p:ext>
            </p:extLst>
          </p:nvPr>
        </p:nvGraphicFramePr>
        <p:xfrm>
          <a:off x="5940152" y="1506094"/>
          <a:ext cx="2293938" cy="779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84" name="包装程序外壳对象" showAsIcon="1" r:id="rId4" imgW="2313720" imgH="711360" progId="Package">
                  <p:embed/>
                </p:oleObj>
              </mc:Choice>
              <mc:Fallback>
                <p:oleObj name="包装程序外壳对象" showAsIcon="1" r:id="rId4" imgW="2313720" imgH="711360" progId="Package">
                  <p:embed/>
                  <p:pic>
                    <p:nvPicPr>
                      <p:cNvPr id="0" name="对象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40152" y="1506094"/>
                        <a:ext cx="2293938" cy="779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9"/>
          <p:cNvSpPr txBox="1">
            <a:spLocks noChangeArrowheads="1"/>
          </p:cNvSpPr>
          <p:nvPr/>
        </p:nvSpPr>
        <p:spPr bwMode="auto">
          <a:xfrm>
            <a:off x="467544" y="849719"/>
            <a:ext cx="7272338" cy="3970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2B2B2">
                    <a:alpha val="50195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zh-CN" sz="2200" b="1" smtClean="0"/>
              <a:t>vi</a:t>
            </a:r>
            <a:r>
              <a:rPr lang="zh-CN" altLang="en-US" sz="2200" b="1"/>
              <a:t>和</a:t>
            </a:r>
            <a:r>
              <a:rPr lang="en-US" altLang="zh-CN" sz="2200" b="1"/>
              <a:t>vim</a:t>
            </a:r>
            <a:endParaRPr lang="en-US" altLang="zh-CN" sz="2200" b="1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539552" y="1471561"/>
            <a:ext cx="8496944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en-US" altLang="zh-CN" sz="2000" b="1" smtClean="0">
                <a:solidFill>
                  <a:srgbClr val="0070C0"/>
                </a:solidFill>
              </a:rPr>
              <a:t>vi</a:t>
            </a:r>
            <a:r>
              <a:rPr lang="zh-CN" altLang="en-US" sz="2000" b="1" smtClean="0">
                <a:solidFill>
                  <a:srgbClr val="0070C0"/>
                </a:solidFill>
              </a:rPr>
              <a:t>和</a:t>
            </a:r>
            <a:r>
              <a:rPr lang="en-US" altLang="zh-CN" sz="2000" b="1" smtClean="0">
                <a:solidFill>
                  <a:srgbClr val="0070C0"/>
                </a:solidFill>
              </a:rPr>
              <a:t>vim</a:t>
            </a:r>
            <a:r>
              <a:rPr lang="zh-CN" altLang="en-US" sz="2000" b="1" smtClean="0">
                <a:solidFill>
                  <a:srgbClr val="0070C0"/>
                </a:solidFill>
              </a:rPr>
              <a:t>的键盘图</a:t>
            </a:r>
            <a:r>
              <a:rPr lang="en-US" altLang="zh-CN" sz="2000" smtClean="0"/>
              <a:t>:</a:t>
            </a:r>
            <a:endParaRPr lang="en-US" altLang="zh-CN" sz="2000"/>
          </a:p>
          <a:p>
            <a:pPr>
              <a:defRPr/>
            </a:pPr>
            <a:endParaRPr lang="en-US" altLang="zh-CN"/>
          </a:p>
          <a:p>
            <a:pPr>
              <a:defRPr/>
            </a:pPr>
            <a:endParaRPr lang="en-US" altLang="zh-CN" sz="1600"/>
          </a:p>
          <a:p>
            <a:pPr>
              <a:defRPr/>
            </a:pPr>
            <a:endParaRPr lang="en-US" altLang="zh-CN" sz="1600" smtClean="0"/>
          </a:p>
          <a:p>
            <a:pPr>
              <a:defRPr/>
            </a:pPr>
            <a:endParaRPr lang="en-US" altLang="zh-CN" sz="1600"/>
          </a:p>
          <a:p>
            <a:pPr>
              <a:defRPr/>
            </a:pPr>
            <a:endParaRPr lang="en-US" altLang="zh-CN" sz="1600" smtClean="0"/>
          </a:p>
          <a:p>
            <a:pPr>
              <a:defRPr/>
            </a:pPr>
            <a:endParaRPr lang="en-US" altLang="zh-CN" sz="1600"/>
          </a:p>
          <a:p>
            <a:pPr>
              <a:defRPr/>
            </a:pPr>
            <a:endParaRPr lang="en-US" altLang="zh-CN" sz="1600" smtClean="0"/>
          </a:p>
          <a:p>
            <a:pPr>
              <a:defRPr/>
            </a:pPr>
            <a:endParaRPr lang="en-US" altLang="zh-CN" sz="1600"/>
          </a:p>
          <a:p>
            <a:pPr>
              <a:defRPr/>
            </a:pPr>
            <a:endParaRPr lang="en-US" altLang="zh-CN" sz="1600" smtClean="0"/>
          </a:p>
          <a:p>
            <a:pPr>
              <a:defRPr/>
            </a:pPr>
            <a:endParaRPr lang="en-US" altLang="zh-CN" sz="1600"/>
          </a:p>
          <a:p>
            <a:pPr>
              <a:defRPr/>
            </a:pPr>
            <a:endParaRPr lang="en-US" altLang="zh-CN" sz="1600" smtClean="0"/>
          </a:p>
          <a:p>
            <a:pPr>
              <a:defRPr/>
            </a:pPr>
            <a:endParaRPr lang="en-US" altLang="zh-CN" sz="1600"/>
          </a:p>
          <a:p>
            <a:pPr>
              <a:defRPr/>
            </a:pPr>
            <a:endParaRPr lang="en-US" altLang="zh-CN" sz="160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051" y="88980"/>
            <a:ext cx="7776864" cy="547139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9"/>
          <p:cNvSpPr txBox="1">
            <a:spLocks noChangeArrowheads="1"/>
          </p:cNvSpPr>
          <p:nvPr/>
        </p:nvSpPr>
        <p:spPr bwMode="auto">
          <a:xfrm>
            <a:off x="467544" y="849719"/>
            <a:ext cx="7272338" cy="3970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2B2B2">
                    <a:alpha val="50195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zh-CN" sz="2200" b="1" smtClean="0"/>
              <a:t>Linux</a:t>
            </a:r>
            <a:r>
              <a:rPr lang="zh-CN" altLang="en-US" sz="2200" b="1" smtClean="0"/>
              <a:t>的介绍</a:t>
            </a:r>
            <a:endParaRPr lang="en-US" altLang="zh-CN" sz="2200" b="1"/>
          </a:p>
        </p:txBody>
      </p:sp>
      <p:sp>
        <p:nvSpPr>
          <p:cNvPr id="8" name="Text Box 9"/>
          <p:cNvSpPr txBox="1">
            <a:spLocks noChangeArrowheads="1"/>
          </p:cNvSpPr>
          <p:nvPr/>
        </p:nvSpPr>
        <p:spPr bwMode="auto">
          <a:xfrm>
            <a:off x="503686" y="1369231"/>
            <a:ext cx="8532813" cy="2529923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None/>
              <a:defRPr/>
            </a:pPr>
            <a:r>
              <a:rPr lang="zh-CN" altLang="en-US" sz="2200" b="1" smtClean="0">
                <a:solidFill>
                  <a:srgbClr val="0070C0"/>
                </a:solidFill>
              </a:rPr>
              <a:t>概述</a:t>
            </a:r>
            <a:r>
              <a:rPr lang="en-US" altLang="zh-CN" sz="2200" b="1" smtClean="0">
                <a:solidFill>
                  <a:srgbClr val="0070C0"/>
                </a:solidFill>
              </a:rPr>
              <a:t>:</a:t>
            </a: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en-US" altLang="zh-CN" sz="1800" smtClean="0"/>
              <a:t>4. Linux </a:t>
            </a:r>
            <a:r>
              <a:rPr lang="zh-CN" altLang="en-US" sz="1800" smtClean="0"/>
              <a:t>吉祥物</a:t>
            </a:r>
            <a:endParaRPr lang="en-US" altLang="zh-CN" sz="1800" smtClean="0"/>
          </a:p>
          <a:p>
            <a:pPr marL="342900" indent="-342900"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AutoNum type="arabicPeriod" startAt="4"/>
              <a:defRPr/>
            </a:pPr>
            <a:endParaRPr lang="en-US" altLang="zh-CN" sz="1800"/>
          </a:p>
          <a:p>
            <a:pPr marL="342900" indent="-342900"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AutoNum type="arabicPeriod" startAt="4"/>
              <a:defRPr/>
            </a:pPr>
            <a:endParaRPr lang="en-US" altLang="zh-CN" sz="1800" smtClean="0"/>
          </a:p>
          <a:p>
            <a:pPr marL="342900" indent="-342900"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AutoNum type="arabicPeriod" startAt="4"/>
              <a:defRPr/>
            </a:pPr>
            <a:endParaRPr lang="en-US" altLang="zh-CN" sz="1800"/>
          </a:p>
          <a:p>
            <a:pPr marL="342900" indent="-342900"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AutoNum type="arabicPeriod" startAt="4"/>
              <a:defRPr/>
            </a:pPr>
            <a:endParaRPr lang="en-US" altLang="zh-CN" sz="1800" smtClean="0"/>
          </a:p>
          <a:p>
            <a:pPr marL="342900" indent="-342900"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AutoNum type="arabicPeriod" startAt="4"/>
              <a:defRPr/>
            </a:pPr>
            <a:endParaRPr lang="en-US" altLang="zh-CN" sz="1800"/>
          </a:p>
          <a:p>
            <a:pPr marL="342900" indent="-342900"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AutoNum type="arabicPeriod" startAt="4"/>
              <a:defRPr/>
            </a:pPr>
            <a:endParaRPr lang="en-US" altLang="zh-CN" sz="1800" smtClean="0"/>
          </a:p>
        </p:txBody>
      </p:sp>
      <p:pic>
        <p:nvPicPr>
          <p:cNvPr id="9" name="Picture 7" descr="linux-is-the-bes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2304231"/>
            <a:ext cx="1303046" cy="1808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331904" y="4248447"/>
            <a:ext cx="503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mtClean="0"/>
              <a:t>Tux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9"/>
          <p:cNvSpPr txBox="1">
            <a:spLocks noChangeArrowheads="1"/>
          </p:cNvSpPr>
          <p:nvPr/>
        </p:nvSpPr>
        <p:spPr bwMode="auto">
          <a:xfrm>
            <a:off x="467544" y="849719"/>
            <a:ext cx="7272338" cy="3970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2B2B2">
                    <a:alpha val="50195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zh-CN" sz="2200" b="1" dirty="0" smtClean="0"/>
              <a:t>vi</a:t>
            </a:r>
            <a:r>
              <a:rPr lang="zh-CN" altLang="en-US" sz="2200" b="1" dirty="0"/>
              <a:t>和</a:t>
            </a:r>
            <a:r>
              <a:rPr lang="en-US" altLang="zh-CN" sz="2200" b="1" dirty="0" smtClean="0"/>
              <a:t>vim</a:t>
            </a:r>
            <a:r>
              <a:rPr lang="zh-CN" altLang="en-US" sz="2200" b="1" dirty="0" smtClean="0"/>
              <a:t>课堂练习</a:t>
            </a:r>
            <a:endParaRPr lang="en-US" altLang="zh-CN" sz="22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539552" y="1471563"/>
            <a:ext cx="8496944" cy="12249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endParaRPr lang="en-US" altLang="zh-CN" dirty="0"/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AutoNum type="arabicParenR"/>
              <a:defRPr/>
            </a:pPr>
            <a:r>
              <a:rPr lang="zh-CN" altLang="en-US" dirty="0" smtClean="0"/>
              <a:t>使</a:t>
            </a:r>
            <a:r>
              <a:rPr lang="zh-CN" altLang="en-US" dirty="0"/>
              <a:t>用</a:t>
            </a:r>
            <a:r>
              <a:rPr lang="en-US" altLang="zh-CN" dirty="0"/>
              <a:t>vim </a:t>
            </a:r>
            <a:r>
              <a:rPr lang="zh-CN" altLang="en-US" dirty="0"/>
              <a:t>编写一</a:t>
            </a:r>
            <a:r>
              <a:rPr lang="zh-CN" altLang="en-US" dirty="0" smtClean="0"/>
              <a:t>个</a:t>
            </a:r>
            <a:r>
              <a:rPr lang="en-US" altLang="zh-CN" dirty="0" smtClean="0"/>
              <a:t>Person.java ,</a:t>
            </a:r>
            <a:r>
              <a:rPr lang="zh-CN" altLang="en-US" dirty="0" smtClean="0"/>
              <a:t>显示个人信息 </a:t>
            </a:r>
            <a:r>
              <a:rPr lang="en-US" altLang="zh-CN" dirty="0" smtClean="0"/>
              <a:t>【</a:t>
            </a:r>
            <a:r>
              <a:rPr lang="zh-CN" altLang="en-US" sz="1400" dirty="0" smtClean="0">
                <a:solidFill>
                  <a:srgbClr val="CC0000"/>
                </a:solidFill>
              </a:rPr>
              <a:t>姓名 年龄 职业 爱好</a:t>
            </a:r>
            <a:r>
              <a:rPr lang="en-US" altLang="zh-CN" dirty="0" smtClean="0"/>
              <a:t>】 </a:t>
            </a:r>
            <a:endParaRPr lang="en-US" altLang="zh-CN" dirty="0"/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AutoNum type="arabicParenR"/>
              <a:defRPr/>
            </a:pPr>
            <a:r>
              <a:rPr lang="zh-CN" altLang="en-US" dirty="0" smtClean="0"/>
              <a:t>把老师课堂讲的各种快捷键自己练习一把即可</a:t>
            </a:r>
            <a:endParaRPr lang="en-US" altLang="zh-CN" dirty="0"/>
          </a:p>
          <a:p>
            <a:pPr>
              <a:defRPr/>
            </a:pPr>
            <a:endParaRPr lang="en-US" altLang="zh-CN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2"/>
          <p:cNvSpPr txBox="1">
            <a:spLocks noChangeArrowheads="1"/>
          </p:cNvSpPr>
          <p:nvPr/>
        </p:nvSpPr>
        <p:spPr bwMode="auto">
          <a:xfrm>
            <a:off x="539552" y="1054572"/>
            <a:ext cx="8064896" cy="364715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None/>
              <a:defRPr/>
            </a:pPr>
            <a:endParaRPr lang="en-US" altLang="zh-CN" sz="2200" b="1" dirty="0" smtClean="0">
              <a:latin typeface="宋体" panose="02010600030101010101" pitchFamily="2" charset="-122"/>
              <a:ea typeface="Arial Unicode MS" pitchFamily="34" charset="-122"/>
              <a:cs typeface="Arial Unicode MS" pitchFamily="34" charset="-122"/>
            </a:endParaRP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None/>
              <a:defRPr/>
            </a:pPr>
            <a:endParaRPr lang="en-US" altLang="zh-CN" sz="2200" b="1" dirty="0" smtClean="0">
              <a:latin typeface="宋体" panose="02010600030101010101" pitchFamily="2" charset="-122"/>
              <a:ea typeface="Arial Unicode MS" pitchFamily="34" charset="-122"/>
              <a:cs typeface="Arial Unicode MS" pitchFamily="34" charset="-122"/>
            </a:endParaRP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None/>
              <a:defRPr/>
            </a:pPr>
            <a:endParaRPr lang="en-US" altLang="zh-CN" sz="2200" b="1" dirty="0" smtClean="0">
              <a:latin typeface="宋体" panose="02010600030101010101" pitchFamily="2" charset="-122"/>
              <a:ea typeface="Arial Unicode MS" pitchFamily="34" charset="-122"/>
              <a:cs typeface="Arial Unicode MS" pitchFamily="34" charset="-122"/>
            </a:endParaRP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None/>
              <a:defRPr/>
            </a:pPr>
            <a:endParaRPr lang="en-US" altLang="zh-CN" sz="2200" b="1" dirty="0" smtClean="0">
              <a:latin typeface="宋体" panose="02010600030101010101" pitchFamily="2" charset="-122"/>
              <a:ea typeface="Arial Unicode MS" pitchFamily="34" charset="-122"/>
              <a:cs typeface="Arial Unicode MS" pitchFamily="34" charset="-122"/>
            </a:endParaRP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None/>
              <a:defRPr/>
            </a:pPr>
            <a:endParaRPr lang="en-US" altLang="zh-CN" sz="2200" b="1" dirty="0" smtClean="0">
              <a:latin typeface="宋体" panose="02010600030101010101" pitchFamily="2" charset="-122"/>
              <a:ea typeface="Arial Unicode MS" pitchFamily="34" charset="-122"/>
              <a:cs typeface="Arial Unicode MS" pitchFamily="34" charset="-122"/>
            </a:endParaRP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None/>
              <a:defRPr/>
            </a:pPr>
            <a:endParaRPr lang="en-US" altLang="zh-CN" sz="2200" b="1" dirty="0" smtClean="0">
              <a:latin typeface="宋体" panose="02010600030101010101" pitchFamily="2" charset="-122"/>
              <a:ea typeface="Arial Unicode MS" pitchFamily="34" charset="-122"/>
              <a:cs typeface="Arial Unicode MS" pitchFamily="34" charset="-122"/>
            </a:endParaRP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None/>
              <a:defRPr/>
            </a:pPr>
            <a:endParaRPr lang="en-US" altLang="zh-CN" sz="2200" b="1" dirty="0" smtClean="0">
              <a:latin typeface="宋体" panose="02010600030101010101" pitchFamily="2" charset="-122"/>
              <a:ea typeface="Arial Unicode MS" pitchFamily="34" charset="-122"/>
              <a:cs typeface="Arial Unicode MS" pitchFamily="34" charset="-122"/>
            </a:endParaRP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None/>
              <a:defRPr/>
            </a:pPr>
            <a:endParaRPr lang="en-US" altLang="zh-CN" sz="2200" b="1" dirty="0" smtClean="0">
              <a:latin typeface="宋体" panose="02010600030101010101" pitchFamily="2" charset="-122"/>
              <a:ea typeface="Arial Unicode MS" pitchFamily="34" charset="-122"/>
              <a:cs typeface="Arial Unicode MS" pitchFamily="34" charset="-122"/>
            </a:endParaRPr>
          </a:p>
          <a:p>
            <a:pPr lvl="0" eaLnBrk="1" hangingPunct="1">
              <a:lnSpc>
                <a:spcPct val="90000"/>
              </a:lnSpc>
              <a:spcBef>
                <a:spcPct val="20000"/>
              </a:spcBef>
              <a:buClr>
                <a:prstClr val="black"/>
              </a:buClr>
              <a:buSzPct val="70000"/>
              <a:defRPr/>
            </a:pPr>
            <a:r>
              <a:rPr lang="zh-CN" altLang="en-US" b="1" dirty="0" smtClean="0">
                <a:solidFill>
                  <a:schemeClr val="bg1">
                    <a:lumMod val="65000"/>
                  </a:schemeClr>
                </a:solidFill>
                <a:latin typeface="宋体" panose="02010600030101010101" pitchFamily="2" charset="-122"/>
                <a:ea typeface="Arial Unicode MS" pitchFamily="34" charset="-122"/>
                <a:cs typeface="Arial Unicode MS" pitchFamily="34" charset="-122"/>
              </a:rPr>
              <a:t>第</a:t>
            </a:r>
            <a:r>
              <a:rPr lang="en-US" altLang="zh-CN" b="1" dirty="0" smtClean="0">
                <a:solidFill>
                  <a:schemeClr val="bg1">
                    <a:lumMod val="65000"/>
                  </a:schemeClr>
                </a:solidFill>
                <a:latin typeface="宋体" panose="02010600030101010101" pitchFamily="2" charset="-122"/>
                <a:ea typeface="Arial Unicode MS" pitchFamily="34" charset="-122"/>
                <a:cs typeface="Arial Unicode MS" pitchFamily="34" charset="-122"/>
              </a:rPr>
              <a:t>6</a:t>
            </a:r>
            <a:r>
              <a:rPr lang="zh-CN" altLang="en-US" b="1" dirty="0" smtClean="0">
                <a:solidFill>
                  <a:schemeClr val="bg1">
                    <a:lumMod val="65000"/>
                  </a:schemeClr>
                </a:solidFill>
                <a:latin typeface="宋体" panose="02010600030101010101" pitchFamily="2" charset="-122"/>
                <a:ea typeface="Arial Unicode MS" pitchFamily="34" charset="-122"/>
                <a:cs typeface="Arial Unicode MS" pitchFamily="34" charset="-122"/>
              </a:rPr>
              <a:t>章</a:t>
            </a:r>
            <a:r>
              <a:rPr lang="en-US" altLang="zh-CN" b="1" dirty="0" smtClean="0">
                <a:solidFill>
                  <a:schemeClr val="bg1">
                    <a:lumMod val="65000"/>
                  </a:schemeClr>
                </a:solidFill>
                <a:latin typeface="宋体" panose="02010600030101010101" pitchFamily="2" charset="-122"/>
                <a:ea typeface="Arial Unicode MS" pitchFamily="34" charset="-122"/>
                <a:cs typeface="Arial Unicode MS" pitchFamily="34" charset="-122"/>
              </a:rPr>
              <a:t>: </a:t>
            </a:r>
            <a:r>
              <a:rPr lang="zh-CN" altLang="en-US" b="1" dirty="0" smtClean="0">
                <a:solidFill>
                  <a:schemeClr val="bg1">
                    <a:lumMod val="65000"/>
                  </a:schemeClr>
                </a:solidFill>
                <a:latin typeface="宋体" panose="02010600030101010101" pitchFamily="2" charset="-122"/>
                <a:ea typeface="Arial Unicode MS" pitchFamily="34" charset="-122"/>
                <a:cs typeface="Arial Unicode MS" pitchFamily="34" charset="-122"/>
              </a:rPr>
              <a:t>开机、重启和用户登录注销</a:t>
            </a:r>
            <a:endParaRPr lang="en-US" altLang="zh-CN" b="1" dirty="0" smtClean="0">
              <a:solidFill>
                <a:schemeClr val="bg1">
                  <a:lumMod val="65000"/>
                </a:schemeClr>
              </a:solidFill>
              <a:latin typeface="宋体" panose="02010600030101010101" pitchFamily="2" charset="-122"/>
              <a:ea typeface="Arial Unicode MS" pitchFamily="34" charset="-122"/>
              <a:cs typeface="Arial Unicode MS" pitchFamily="34" charset="-122"/>
            </a:endParaRPr>
          </a:p>
          <a:p>
            <a:pPr lvl="0" eaLnBrk="1" hangingPunct="1">
              <a:lnSpc>
                <a:spcPct val="90000"/>
              </a:lnSpc>
              <a:spcBef>
                <a:spcPct val="20000"/>
              </a:spcBef>
              <a:buClr>
                <a:prstClr val="black"/>
              </a:buClr>
              <a:buSzPct val="70000"/>
              <a:defRPr/>
            </a:pPr>
            <a:endParaRPr lang="en-US" altLang="zh-CN" sz="1800" b="1" dirty="0" smtClean="0">
              <a:solidFill>
                <a:srgbClr val="BFBFBF"/>
              </a:solidFill>
              <a:latin typeface="宋体" panose="02010600030101010101" pitchFamily="2" charset="-122"/>
              <a:ea typeface="Arial Unicode MS" pitchFamily="34" charset="-122"/>
              <a:cs typeface="Arial Unicode MS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9"/>
          <p:cNvSpPr txBox="1">
            <a:spLocks noChangeArrowheads="1"/>
          </p:cNvSpPr>
          <p:nvPr/>
        </p:nvSpPr>
        <p:spPr bwMode="auto">
          <a:xfrm>
            <a:off x="467544" y="849719"/>
            <a:ext cx="7272338" cy="3970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2B2B2">
                    <a:alpha val="50195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l"/>
            </a:pPr>
            <a:r>
              <a:rPr lang="zh-CN" altLang="en-US" sz="2200" b="1" dirty="0" smtClean="0"/>
              <a:t>关</a:t>
            </a:r>
            <a:r>
              <a:rPr lang="zh-CN" altLang="en-US" sz="2200" b="1" dirty="0"/>
              <a:t>机</a:t>
            </a:r>
            <a:r>
              <a:rPr lang="en-US" altLang="zh-CN" sz="2200" b="1" dirty="0"/>
              <a:t>&amp;</a:t>
            </a:r>
            <a:r>
              <a:rPr lang="zh-CN" altLang="en-US" sz="2200" b="1" dirty="0"/>
              <a:t>重启命令</a:t>
            </a:r>
            <a:endParaRPr lang="en-US" altLang="zh-CN" sz="22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539552" y="1612461"/>
            <a:ext cx="8352928" cy="29854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zh-CN" altLang="en-US" sz="2000" b="1" dirty="0">
                <a:solidFill>
                  <a:srgbClr val="0070C0"/>
                </a:solidFill>
              </a:rPr>
              <a:t>基本介绍</a:t>
            </a:r>
            <a:r>
              <a:rPr lang="en-US" altLang="zh-CN" sz="2000" b="1" dirty="0"/>
              <a:t>:</a:t>
            </a:r>
          </a:p>
          <a:p>
            <a:pPr>
              <a:defRPr/>
            </a:pPr>
            <a:r>
              <a:rPr lang="en-US" altLang="zh-CN" sz="1600" dirty="0"/>
              <a:t>shutdown    –h    now   </a:t>
            </a:r>
            <a:r>
              <a:rPr lang="en-US" altLang="zh-CN" sz="1600" dirty="0" smtClean="0"/>
              <a:t>	 </a:t>
            </a:r>
            <a:r>
              <a:rPr lang="zh-CN" altLang="en-US" sz="1600" dirty="0" smtClean="0"/>
              <a:t>立该进行关机  </a:t>
            </a:r>
            <a:r>
              <a:rPr lang="en-US" altLang="zh-CN" sz="1600" dirty="0" smtClean="0"/>
              <a:t>【halt】</a:t>
            </a:r>
            <a:endParaRPr lang="en-US" altLang="zh-CN" sz="1600" dirty="0"/>
          </a:p>
          <a:p>
            <a:pPr>
              <a:defRPr/>
            </a:pPr>
            <a:r>
              <a:rPr lang="en-US" altLang="zh-CN" sz="1600" dirty="0" smtClean="0"/>
              <a:t>shudown      -</a:t>
            </a:r>
            <a:r>
              <a:rPr lang="en-US" altLang="zh-CN" sz="1600" dirty="0"/>
              <a:t>h     1   </a:t>
            </a:r>
            <a:r>
              <a:rPr lang="en-US" altLang="zh-CN" sz="1600" dirty="0" smtClean="0"/>
              <a:t> “hello,</a:t>
            </a:r>
            <a:r>
              <a:rPr lang="zh-CN" altLang="en-US" sz="1600" dirty="0" smtClean="0"/>
              <a:t>关机</a:t>
            </a:r>
            <a:r>
              <a:rPr lang="en-US" altLang="zh-CN" sz="1600" dirty="0" smtClean="0"/>
              <a:t>"	"hello, 1 </a:t>
            </a:r>
            <a:r>
              <a:rPr lang="zh-CN" altLang="en-US" sz="1600" dirty="0" smtClean="0"/>
              <a:t>分钟后会关机了</a:t>
            </a:r>
            <a:r>
              <a:rPr lang="en-US" altLang="zh-CN" sz="1600" dirty="0" smtClean="0"/>
              <a:t>"</a:t>
            </a:r>
            <a:endParaRPr lang="en-US" altLang="zh-CN" sz="1600" dirty="0"/>
          </a:p>
          <a:p>
            <a:pPr>
              <a:defRPr/>
            </a:pPr>
            <a:r>
              <a:rPr lang="en-US" altLang="zh-CN" sz="1600" dirty="0"/>
              <a:t>shutdown    –r     now  </a:t>
            </a:r>
            <a:r>
              <a:rPr lang="en-US" altLang="zh-CN" sz="1600" dirty="0" smtClean="0"/>
              <a:t>	 </a:t>
            </a:r>
            <a:r>
              <a:rPr lang="zh-CN" altLang="en-US" sz="1600" dirty="0"/>
              <a:t>现在重新启动计算机 </a:t>
            </a:r>
            <a:r>
              <a:rPr lang="zh-CN" altLang="en-US" sz="1600" dirty="0" smtClean="0"/>
              <a:t> </a:t>
            </a:r>
            <a:r>
              <a:rPr lang="en-US" altLang="zh-CN" sz="1600" dirty="0" smtClean="0"/>
              <a:t>[reboot]</a:t>
            </a:r>
            <a:endParaRPr lang="zh-CN" altLang="en-US" sz="1600" dirty="0"/>
          </a:p>
          <a:p>
            <a:pPr>
              <a:defRPr/>
            </a:pPr>
            <a:r>
              <a:rPr lang="en-US" altLang="zh-CN" sz="1600" dirty="0"/>
              <a:t>halt		        	</a:t>
            </a:r>
            <a:r>
              <a:rPr lang="zh-CN" altLang="en-US" sz="1600" dirty="0"/>
              <a:t>关机，作用和上面一样</a:t>
            </a:r>
            <a:r>
              <a:rPr lang="en-US" altLang="zh-CN" sz="1600" dirty="0" smtClean="0"/>
              <a:t>.</a:t>
            </a:r>
          </a:p>
          <a:p>
            <a:pPr>
              <a:defRPr/>
            </a:pPr>
            <a:r>
              <a:rPr lang="en-US" altLang="zh-CN" sz="1600" dirty="0" smtClean="0"/>
              <a:t>reboot                     		</a:t>
            </a:r>
            <a:r>
              <a:rPr lang="zh-CN" altLang="en-US" sz="1600" dirty="0" smtClean="0"/>
              <a:t>现</a:t>
            </a:r>
            <a:r>
              <a:rPr lang="zh-CN" altLang="en-US" sz="1600" dirty="0"/>
              <a:t>在重新启动计算机</a:t>
            </a:r>
            <a:endParaRPr lang="en-US" altLang="zh-CN" sz="1600" dirty="0"/>
          </a:p>
          <a:p>
            <a:pPr>
              <a:defRPr/>
            </a:pPr>
            <a:r>
              <a:rPr lang="en-US" altLang="zh-CN" sz="1600" dirty="0"/>
              <a:t>sync 		</a:t>
            </a:r>
            <a:r>
              <a:rPr lang="en-US" altLang="zh-CN" sz="1600" dirty="0" smtClean="0"/>
              <a:t>	</a:t>
            </a:r>
            <a:r>
              <a:rPr lang="zh-CN" altLang="en-US" sz="1600" dirty="0" smtClean="0"/>
              <a:t>把</a:t>
            </a:r>
            <a:r>
              <a:rPr lang="zh-CN" altLang="en-US" sz="1600" dirty="0"/>
              <a:t>内存的数据同步到磁盘</a:t>
            </a:r>
            <a:r>
              <a:rPr lang="en-US" altLang="zh-CN" sz="1600" dirty="0"/>
              <a:t>.</a:t>
            </a:r>
          </a:p>
          <a:p>
            <a:pPr>
              <a:defRPr/>
            </a:pPr>
            <a:endParaRPr lang="en-US" altLang="zh-CN" dirty="0"/>
          </a:p>
          <a:p>
            <a:pPr>
              <a:defRPr/>
            </a:pPr>
            <a:r>
              <a:rPr lang="zh-CN" altLang="en-US" sz="2000" b="1" dirty="0">
                <a:solidFill>
                  <a:srgbClr val="0070C0"/>
                </a:solidFill>
              </a:rPr>
              <a:t>注意细节</a:t>
            </a:r>
            <a:r>
              <a:rPr lang="en-US" altLang="zh-CN" sz="2000" b="1" dirty="0" smtClean="0"/>
              <a:t>:</a:t>
            </a:r>
          </a:p>
          <a:p>
            <a:pPr>
              <a:defRPr/>
            </a:pPr>
            <a:endParaRPr lang="zh-CN" altLang="en-US" sz="2000" b="1" dirty="0"/>
          </a:p>
          <a:p>
            <a:pPr>
              <a:defRPr/>
            </a:pPr>
            <a:r>
              <a:rPr lang="zh-CN" altLang="en-US" sz="1600" dirty="0"/>
              <a:t>不管是重启系统还是关闭系统，首先要运行</a:t>
            </a:r>
            <a:r>
              <a:rPr lang="en-US" altLang="zh-CN" sz="1600" dirty="0"/>
              <a:t>sync</a:t>
            </a:r>
            <a:r>
              <a:rPr lang="zh-CN" altLang="en-US" sz="1600" dirty="0"/>
              <a:t>命令</a:t>
            </a:r>
            <a:r>
              <a:rPr lang="zh-CN" altLang="en-US" sz="1600" dirty="0" smtClean="0"/>
              <a:t>，把</a:t>
            </a:r>
            <a:r>
              <a:rPr lang="zh-CN" altLang="en-US" sz="1600" dirty="0"/>
              <a:t>内存中的数据写到磁盘中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9"/>
          <p:cNvSpPr txBox="1">
            <a:spLocks noChangeArrowheads="1"/>
          </p:cNvSpPr>
          <p:nvPr/>
        </p:nvSpPr>
        <p:spPr bwMode="auto">
          <a:xfrm>
            <a:off x="467544" y="849719"/>
            <a:ext cx="7272338" cy="3970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2B2B2">
                    <a:alpha val="50195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l"/>
            </a:pPr>
            <a:r>
              <a:rPr lang="zh-CN" altLang="en-US" sz="2200" b="1" smtClean="0"/>
              <a:t>用</a:t>
            </a:r>
            <a:r>
              <a:rPr lang="zh-CN" altLang="en-US" sz="2200" b="1"/>
              <a:t>户登录和注销</a:t>
            </a:r>
            <a:endParaRPr lang="en-US" altLang="zh-CN" sz="2200" b="1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539552" y="1612462"/>
            <a:ext cx="8352928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zh-CN" altLang="en-US" sz="2000" b="1" dirty="0">
                <a:solidFill>
                  <a:srgbClr val="0070C0"/>
                </a:solidFill>
              </a:rPr>
              <a:t>基本介绍</a:t>
            </a:r>
            <a:r>
              <a:rPr lang="en-US" altLang="zh-CN" sz="2000" b="1" dirty="0"/>
              <a:t>:</a:t>
            </a:r>
          </a:p>
          <a:p>
            <a:pPr marL="342900" indent="-342900">
              <a:buAutoNum type="arabicParenR"/>
              <a:defRPr/>
            </a:pPr>
            <a:r>
              <a:rPr lang="zh-CN" altLang="en-US" dirty="0" smtClean="0"/>
              <a:t>登</a:t>
            </a:r>
            <a:r>
              <a:rPr lang="zh-CN" altLang="en-US" dirty="0"/>
              <a:t>录时尽量少用</a:t>
            </a:r>
            <a:r>
              <a:rPr lang="en-US" altLang="zh-CN" dirty="0"/>
              <a:t>root</a:t>
            </a:r>
            <a:r>
              <a:rPr lang="zh-CN" altLang="en-US" dirty="0"/>
              <a:t>帐号登录，因为它是系统管理员，最大的权限，避免操作失误。可以利用普通用户登录，登录后再用”</a:t>
            </a:r>
            <a:r>
              <a:rPr lang="en-US" altLang="zh-CN" b="1" dirty="0">
                <a:solidFill>
                  <a:srgbClr val="FF0000"/>
                </a:solidFill>
              </a:rPr>
              <a:t>su - </a:t>
            </a:r>
            <a:r>
              <a:rPr lang="zh-CN" altLang="en-US" b="1" dirty="0">
                <a:solidFill>
                  <a:srgbClr val="FF0000"/>
                </a:solidFill>
              </a:rPr>
              <a:t>用户名</a:t>
            </a:r>
            <a:r>
              <a:rPr lang="en-US" altLang="zh-CN" dirty="0"/>
              <a:t>’</a:t>
            </a:r>
            <a:r>
              <a:rPr lang="zh-CN" altLang="en-US" dirty="0"/>
              <a:t>命令来切换成系统管理员身份</a:t>
            </a:r>
            <a:r>
              <a:rPr lang="en-US" altLang="zh-CN" dirty="0" smtClean="0"/>
              <a:t>.</a:t>
            </a:r>
          </a:p>
          <a:p>
            <a:pPr marL="342900" indent="-342900">
              <a:buAutoNum type="arabicParenR"/>
              <a:defRPr/>
            </a:pPr>
            <a:r>
              <a:rPr lang="zh-CN" altLang="en-US" dirty="0" smtClean="0"/>
              <a:t>在</a:t>
            </a:r>
            <a:r>
              <a:rPr lang="zh-CN" altLang="en-US" dirty="0"/>
              <a:t>提示符下输入 </a:t>
            </a:r>
            <a:r>
              <a:rPr lang="en-US" altLang="zh-CN" dirty="0"/>
              <a:t>logout</a:t>
            </a:r>
            <a:r>
              <a:rPr lang="zh-CN" altLang="en-US" dirty="0"/>
              <a:t> 即可注销用</a:t>
            </a:r>
            <a:r>
              <a:rPr lang="zh-CN" altLang="en-US" dirty="0" smtClean="0"/>
              <a:t>户</a:t>
            </a:r>
            <a:r>
              <a:rPr lang="en-US" altLang="zh-CN" dirty="0" smtClean="0"/>
              <a:t>【</a:t>
            </a:r>
            <a:r>
              <a:rPr lang="zh-CN" altLang="en-US" dirty="0" smtClean="0"/>
              <a:t>不同的</a:t>
            </a:r>
            <a:r>
              <a:rPr lang="en-US" altLang="zh-CN" dirty="0" smtClean="0"/>
              <a:t>shell </a:t>
            </a:r>
            <a:r>
              <a:rPr lang="zh-CN" altLang="en-US" dirty="0" smtClean="0"/>
              <a:t>可能不同</a:t>
            </a:r>
            <a:r>
              <a:rPr lang="en-US" altLang="zh-CN" dirty="0" smtClean="0"/>
              <a:t>(logout  exit)】</a:t>
            </a:r>
            <a:endParaRPr lang="zh-CN" altLang="en-US" dirty="0"/>
          </a:p>
          <a:p>
            <a:pPr>
              <a:defRPr/>
            </a:pPr>
            <a:endParaRPr lang="en-US" altLang="zh-CN" dirty="0" smtClean="0"/>
          </a:p>
          <a:p>
            <a:pPr>
              <a:defRPr/>
            </a:pPr>
            <a:endParaRPr lang="zh-CN" altLang="en-US" dirty="0"/>
          </a:p>
          <a:p>
            <a:pPr>
              <a:defRPr/>
            </a:pPr>
            <a:r>
              <a:rPr lang="zh-CN" altLang="en-US" sz="2000" b="1" dirty="0">
                <a:solidFill>
                  <a:srgbClr val="0070C0"/>
                </a:solidFill>
              </a:rPr>
              <a:t>使用细节</a:t>
            </a:r>
            <a:r>
              <a:rPr lang="en-US" altLang="zh-CN" sz="2000" b="1" dirty="0"/>
              <a:t>:</a:t>
            </a:r>
          </a:p>
          <a:p>
            <a:pPr marL="342900" indent="-342900">
              <a:buAutoNum type="arabicParenR"/>
              <a:defRPr/>
            </a:pPr>
            <a:r>
              <a:rPr lang="en-US" altLang="zh-CN" dirty="0" smtClean="0"/>
              <a:t>logout </a:t>
            </a:r>
            <a:r>
              <a:rPr lang="zh-CN" altLang="en-US" dirty="0"/>
              <a:t>注销指令在图形</a:t>
            </a:r>
            <a:r>
              <a:rPr lang="zh-CN" altLang="en-US" b="1" dirty="0">
                <a:solidFill>
                  <a:srgbClr val="0070C0"/>
                </a:solidFill>
              </a:rPr>
              <a:t>运行级</a:t>
            </a:r>
            <a:r>
              <a:rPr lang="zh-CN" altLang="en-US" b="1" dirty="0" smtClean="0">
                <a:solidFill>
                  <a:srgbClr val="0070C0"/>
                </a:solidFill>
              </a:rPr>
              <a:t>别</a:t>
            </a:r>
            <a:r>
              <a:rPr lang="en-US" altLang="zh-CN" b="1" dirty="0" smtClean="0">
                <a:solidFill>
                  <a:srgbClr val="0070C0"/>
                </a:solidFill>
              </a:rPr>
              <a:t>(</a:t>
            </a:r>
            <a:r>
              <a:rPr lang="zh-CN" altLang="en-US" b="1" dirty="0" smtClean="0">
                <a:solidFill>
                  <a:srgbClr val="0070C0"/>
                </a:solidFill>
              </a:rPr>
              <a:t>简单提一下：</a:t>
            </a:r>
            <a:r>
              <a:rPr lang="en-US" altLang="zh-CN" b="1" dirty="0" smtClean="0">
                <a:solidFill>
                  <a:srgbClr val="0070C0"/>
                </a:solidFill>
              </a:rPr>
              <a:t>0-6</a:t>
            </a:r>
            <a:r>
              <a:rPr lang="zh-CN" altLang="en-US" b="1" dirty="0" smtClean="0">
                <a:solidFill>
                  <a:srgbClr val="0070C0"/>
                </a:solidFill>
              </a:rPr>
              <a:t>个级别</a:t>
            </a:r>
            <a:r>
              <a:rPr lang="en-US" altLang="zh-CN" b="1" dirty="0" smtClean="0">
                <a:solidFill>
                  <a:srgbClr val="0070C0"/>
                </a:solidFill>
              </a:rPr>
              <a:t>)</a:t>
            </a:r>
            <a:r>
              <a:rPr lang="zh-CN" altLang="en-US" dirty="0" smtClean="0"/>
              <a:t>无</a:t>
            </a:r>
            <a:r>
              <a:rPr lang="zh-CN" altLang="en-US" dirty="0"/>
              <a:t>效，在 </a:t>
            </a:r>
            <a:r>
              <a:rPr lang="zh-CN" altLang="en-US" b="1" dirty="0">
                <a:solidFill>
                  <a:srgbClr val="FF0000"/>
                </a:solidFill>
              </a:rPr>
              <a:t>运行级别</a:t>
            </a:r>
            <a:r>
              <a:rPr lang="zh-CN" altLang="en-US" dirty="0"/>
              <a:t> </a:t>
            </a:r>
            <a:r>
              <a:rPr lang="en-US" altLang="zh-CN" b="1" dirty="0"/>
              <a:t>3</a:t>
            </a:r>
            <a:r>
              <a:rPr lang="zh-CN" altLang="en-US" dirty="0"/>
              <a:t>下有效</a:t>
            </a:r>
            <a:r>
              <a:rPr lang="en-US" altLang="zh-CN" dirty="0" smtClean="0"/>
              <a:t>.</a:t>
            </a:r>
            <a:endParaRPr lang="en-US" altLang="zh-CN" dirty="0"/>
          </a:p>
          <a:p>
            <a:pPr marL="342900" indent="-342900">
              <a:buAutoNum type="arabicParenR"/>
              <a:defRPr/>
            </a:pPr>
            <a:r>
              <a:rPr lang="zh-CN" altLang="en-US" dirty="0" smtClean="0"/>
              <a:t>运</a:t>
            </a:r>
            <a:r>
              <a:rPr lang="zh-CN" altLang="en-US" dirty="0"/>
              <a:t>行级别这个概念，后面给大家介绍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2"/>
          <p:cNvSpPr txBox="1">
            <a:spLocks noChangeArrowheads="1"/>
          </p:cNvSpPr>
          <p:nvPr/>
        </p:nvSpPr>
        <p:spPr bwMode="auto">
          <a:xfrm>
            <a:off x="539552" y="1054572"/>
            <a:ext cx="8064896" cy="364715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None/>
              <a:defRPr/>
            </a:pPr>
            <a:endParaRPr lang="en-US" altLang="zh-CN" sz="2200" b="1" dirty="0" smtClean="0">
              <a:latin typeface="宋体" panose="02010600030101010101" pitchFamily="2" charset="-122"/>
              <a:ea typeface="Arial Unicode MS" pitchFamily="34" charset="-122"/>
              <a:cs typeface="Arial Unicode MS" pitchFamily="34" charset="-122"/>
            </a:endParaRP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None/>
              <a:defRPr/>
            </a:pPr>
            <a:endParaRPr lang="en-US" altLang="zh-CN" sz="2200" b="1" dirty="0" smtClean="0">
              <a:latin typeface="宋体" panose="02010600030101010101" pitchFamily="2" charset="-122"/>
              <a:ea typeface="Arial Unicode MS" pitchFamily="34" charset="-122"/>
              <a:cs typeface="Arial Unicode MS" pitchFamily="34" charset="-122"/>
            </a:endParaRP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None/>
              <a:defRPr/>
            </a:pPr>
            <a:endParaRPr lang="en-US" altLang="zh-CN" sz="2200" b="1" dirty="0" smtClean="0">
              <a:latin typeface="宋体" panose="02010600030101010101" pitchFamily="2" charset="-122"/>
              <a:ea typeface="Arial Unicode MS" pitchFamily="34" charset="-122"/>
              <a:cs typeface="Arial Unicode MS" pitchFamily="34" charset="-122"/>
            </a:endParaRP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None/>
              <a:defRPr/>
            </a:pPr>
            <a:endParaRPr lang="en-US" altLang="zh-CN" sz="2200" b="1" dirty="0" smtClean="0">
              <a:latin typeface="宋体" panose="02010600030101010101" pitchFamily="2" charset="-122"/>
              <a:ea typeface="Arial Unicode MS" pitchFamily="34" charset="-122"/>
              <a:cs typeface="Arial Unicode MS" pitchFamily="34" charset="-122"/>
            </a:endParaRP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None/>
              <a:defRPr/>
            </a:pPr>
            <a:endParaRPr lang="en-US" altLang="zh-CN" sz="2200" b="1" dirty="0" smtClean="0">
              <a:latin typeface="宋体" panose="02010600030101010101" pitchFamily="2" charset="-122"/>
              <a:ea typeface="Arial Unicode MS" pitchFamily="34" charset="-122"/>
              <a:cs typeface="Arial Unicode MS" pitchFamily="34" charset="-122"/>
            </a:endParaRP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None/>
              <a:defRPr/>
            </a:pPr>
            <a:endParaRPr lang="en-US" altLang="zh-CN" sz="2200" b="1" dirty="0" smtClean="0">
              <a:latin typeface="宋体" panose="02010600030101010101" pitchFamily="2" charset="-122"/>
              <a:ea typeface="Arial Unicode MS" pitchFamily="34" charset="-122"/>
              <a:cs typeface="Arial Unicode MS" pitchFamily="34" charset="-122"/>
            </a:endParaRP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None/>
              <a:defRPr/>
            </a:pPr>
            <a:endParaRPr lang="en-US" altLang="zh-CN" sz="2200" b="1" dirty="0" smtClean="0">
              <a:latin typeface="宋体" panose="02010600030101010101" pitchFamily="2" charset="-122"/>
              <a:ea typeface="Arial Unicode MS" pitchFamily="34" charset="-122"/>
              <a:cs typeface="Arial Unicode MS" pitchFamily="34" charset="-122"/>
            </a:endParaRP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None/>
              <a:defRPr/>
            </a:pPr>
            <a:endParaRPr lang="en-US" altLang="zh-CN" sz="2200" b="1" dirty="0" smtClean="0">
              <a:latin typeface="宋体" panose="02010600030101010101" pitchFamily="2" charset="-122"/>
              <a:ea typeface="Arial Unicode MS" pitchFamily="34" charset="-122"/>
              <a:cs typeface="Arial Unicode MS" pitchFamily="34" charset="-122"/>
            </a:endParaRPr>
          </a:p>
          <a:p>
            <a:pPr lvl="0" eaLnBrk="1" hangingPunct="1">
              <a:lnSpc>
                <a:spcPct val="90000"/>
              </a:lnSpc>
              <a:spcBef>
                <a:spcPct val="20000"/>
              </a:spcBef>
              <a:buClr>
                <a:prstClr val="black"/>
              </a:buClr>
              <a:buSzPct val="70000"/>
              <a:defRPr/>
            </a:pPr>
            <a:r>
              <a:rPr lang="zh-CN" altLang="en-US" b="1" dirty="0" smtClean="0">
                <a:solidFill>
                  <a:schemeClr val="bg1">
                    <a:lumMod val="65000"/>
                  </a:schemeClr>
                </a:solidFill>
                <a:latin typeface="宋体" panose="02010600030101010101" pitchFamily="2" charset="-122"/>
                <a:ea typeface="Arial Unicode MS" pitchFamily="34" charset="-122"/>
                <a:cs typeface="Arial Unicode MS" pitchFamily="34" charset="-122"/>
              </a:rPr>
              <a:t>第</a:t>
            </a:r>
            <a:r>
              <a:rPr lang="en-US" altLang="zh-CN" b="1" dirty="0" smtClean="0">
                <a:solidFill>
                  <a:schemeClr val="bg1">
                    <a:lumMod val="65000"/>
                  </a:schemeClr>
                </a:solidFill>
                <a:latin typeface="宋体" panose="02010600030101010101" pitchFamily="2" charset="-122"/>
                <a:ea typeface="Arial Unicode MS" pitchFamily="34" charset="-122"/>
                <a:cs typeface="Arial Unicode MS" pitchFamily="34" charset="-122"/>
              </a:rPr>
              <a:t>7</a:t>
            </a:r>
            <a:r>
              <a:rPr lang="zh-CN" altLang="en-US" b="1" dirty="0" smtClean="0">
                <a:solidFill>
                  <a:schemeClr val="bg1">
                    <a:lumMod val="65000"/>
                  </a:schemeClr>
                </a:solidFill>
                <a:latin typeface="宋体" panose="02010600030101010101" pitchFamily="2" charset="-122"/>
                <a:ea typeface="Arial Unicode MS" pitchFamily="34" charset="-122"/>
                <a:cs typeface="Arial Unicode MS" pitchFamily="34" charset="-122"/>
              </a:rPr>
              <a:t>章</a:t>
            </a:r>
            <a:r>
              <a:rPr lang="en-US" altLang="zh-CN" b="1" dirty="0" smtClean="0">
                <a:solidFill>
                  <a:schemeClr val="bg1">
                    <a:lumMod val="65000"/>
                  </a:schemeClr>
                </a:solidFill>
                <a:latin typeface="宋体" panose="02010600030101010101" pitchFamily="2" charset="-122"/>
                <a:ea typeface="Arial Unicode MS" pitchFamily="34" charset="-122"/>
                <a:cs typeface="Arial Unicode MS" pitchFamily="34" charset="-122"/>
              </a:rPr>
              <a:t>: </a:t>
            </a:r>
            <a:r>
              <a:rPr lang="zh-CN" altLang="en-US" b="1" dirty="0" smtClean="0">
                <a:solidFill>
                  <a:schemeClr val="bg1">
                    <a:lumMod val="65000"/>
                  </a:schemeClr>
                </a:solidFill>
                <a:latin typeface="宋体" panose="02010600030101010101" pitchFamily="2" charset="-122"/>
                <a:ea typeface="Arial Unicode MS" pitchFamily="34" charset="-122"/>
                <a:cs typeface="Arial Unicode MS" pitchFamily="34" charset="-122"/>
              </a:rPr>
              <a:t>用户管理</a:t>
            </a:r>
            <a:endParaRPr lang="en-US" altLang="zh-CN" b="1" dirty="0">
              <a:solidFill>
                <a:srgbClr val="BFBFBF"/>
              </a:solidFill>
              <a:latin typeface="宋体" panose="02010600030101010101" pitchFamily="2" charset="-122"/>
              <a:ea typeface="Arial Unicode MS" pitchFamily="34" charset="-122"/>
              <a:cs typeface="Arial Unicode MS" pitchFamily="34" charset="-122"/>
            </a:endParaRPr>
          </a:p>
          <a:p>
            <a:pPr lvl="0" eaLnBrk="1" hangingPunct="1">
              <a:lnSpc>
                <a:spcPct val="90000"/>
              </a:lnSpc>
              <a:spcBef>
                <a:spcPct val="20000"/>
              </a:spcBef>
              <a:buClr>
                <a:prstClr val="black"/>
              </a:buClr>
              <a:buSzPct val="70000"/>
              <a:defRPr/>
            </a:pPr>
            <a:endParaRPr lang="en-US" altLang="zh-CN" sz="1800" b="1" dirty="0" smtClean="0">
              <a:solidFill>
                <a:schemeClr val="bg1">
                  <a:lumMod val="65000"/>
                </a:schemeClr>
              </a:solidFill>
              <a:latin typeface="宋体" panose="02010600030101010101" pitchFamily="2" charset="-122"/>
              <a:ea typeface="Arial Unicode MS" pitchFamily="34" charset="-122"/>
              <a:cs typeface="Arial Unicode MS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9"/>
          <p:cNvSpPr txBox="1">
            <a:spLocks noChangeArrowheads="1"/>
          </p:cNvSpPr>
          <p:nvPr/>
        </p:nvSpPr>
        <p:spPr bwMode="auto">
          <a:xfrm>
            <a:off x="467544" y="849719"/>
            <a:ext cx="7272338" cy="3970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2B2B2">
                    <a:alpha val="50195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l"/>
            </a:pPr>
            <a:r>
              <a:rPr lang="zh-CN" altLang="en-US" sz="2200" b="1" dirty="0" smtClean="0"/>
              <a:t>基本介绍</a:t>
            </a:r>
            <a:endParaRPr lang="en-US" altLang="zh-CN" sz="22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67544" y="1471562"/>
            <a:ext cx="842493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en-US" altLang="zh-CN" dirty="0"/>
              <a:t>Linux</a:t>
            </a:r>
            <a:r>
              <a:rPr lang="zh-CN" altLang="en-US" dirty="0"/>
              <a:t>系统是一个多用户多任务的操作系统，任何一个要使用系统资源的用户，都必须首先向</a:t>
            </a:r>
            <a:r>
              <a:rPr lang="zh-CN" altLang="en-US" b="1" dirty="0"/>
              <a:t>系统管理员申请一个账</a:t>
            </a:r>
            <a:r>
              <a:rPr lang="zh-CN" altLang="en-US" dirty="0"/>
              <a:t>号，然后以这个账号的身份进入系</a:t>
            </a:r>
            <a:r>
              <a:rPr lang="zh-CN" altLang="en-US" dirty="0" smtClean="0"/>
              <a:t>统。</a:t>
            </a:r>
            <a:r>
              <a:rPr lang="en-US" altLang="zh-CN" dirty="0" smtClean="0"/>
              <a:t>[</a:t>
            </a:r>
            <a:r>
              <a:rPr lang="zh-CN" altLang="en-US" sz="1400" dirty="0" smtClean="0"/>
              <a:t>示意图</a:t>
            </a:r>
            <a:r>
              <a:rPr lang="en-US" altLang="zh-CN" dirty="0" smtClean="0"/>
              <a:t>]</a:t>
            </a:r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endParaRPr lang="en-US" altLang="zh-CN" dirty="0"/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2331606"/>
            <a:ext cx="8424936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l"/>
              <a:defRPr/>
            </a:pPr>
            <a:r>
              <a:rPr lang="zh-CN" altLang="en-US" sz="2200" b="1" dirty="0"/>
              <a:t>添</a:t>
            </a:r>
            <a:r>
              <a:rPr lang="zh-CN" altLang="en-US" sz="2200" b="1" dirty="0" smtClean="0"/>
              <a:t>加用户</a:t>
            </a:r>
            <a:endParaRPr lang="en-US" altLang="zh-CN" sz="2200" b="1" dirty="0" smtClean="0"/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zh-CN" altLang="en-US" b="1" dirty="0">
                <a:solidFill>
                  <a:srgbClr val="0070C0"/>
                </a:solidFill>
              </a:rPr>
              <a:t>基</a:t>
            </a:r>
            <a:r>
              <a:rPr lang="zh-CN" altLang="en-US" b="1" dirty="0" smtClean="0">
                <a:solidFill>
                  <a:srgbClr val="0070C0"/>
                </a:solidFill>
              </a:rPr>
              <a:t>本语法</a:t>
            </a:r>
            <a:endParaRPr lang="en-US" altLang="zh-CN" b="1" dirty="0" smtClean="0">
              <a:solidFill>
                <a:srgbClr val="0070C0"/>
              </a:solidFill>
            </a:endParaRPr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en-US" altLang="zh-CN" b="1" dirty="0" smtClean="0"/>
              <a:t>useradd   </a:t>
            </a:r>
            <a:r>
              <a:rPr lang="zh-CN" altLang="en-US" b="1" dirty="0" smtClean="0"/>
              <a:t>用户名</a:t>
            </a:r>
            <a:endParaRPr lang="en-US" altLang="zh-CN" b="1" dirty="0" smtClean="0"/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zh-CN" altLang="en-US" b="1" dirty="0">
                <a:solidFill>
                  <a:srgbClr val="0070C0"/>
                </a:solidFill>
              </a:rPr>
              <a:t>应</a:t>
            </a:r>
            <a:r>
              <a:rPr lang="zh-CN" altLang="en-US" b="1" dirty="0" smtClean="0">
                <a:solidFill>
                  <a:srgbClr val="0070C0"/>
                </a:solidFill>
              </a:rPr>
              <a:t>用案例</a:t>
            </a:r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en-US" altLang="zh-CN" dirty="0" smtClean="0"/>
              <a:t>1)</a:t>
            </a:r>
            <a:r>
              <a:rPr lang="zh-CN" altLang="en-US" dirty="0" smtClean="0"/>
              <a:t>案例</a:t>
            </a:r>
            <a:r>
              <a:rPr lang="en-US" altLang="zh-CN" dirty="0" smtClean="0"/>
              <a:t>1:</a:t>
            </a:r>
            <a:r>
              <a:rPr lang="zh-CN" altLang="en-US" dirty="0" smtClean="0"/>
              <a:t>添加一个用户</a:t>
            </a:r>
            <a:r>
              <a:rPr lang="en-US" altLang="zh-CN" dirty="0" smtClean="0"/>
              <a:t> xiaoming</a:t>
            </a:r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zh-CN" altLang="en-US" b="1" dirty="0">
                <a:solidFill>
                  <a:srgbClr val="0070C0"/>
                </a:solidFill>
              </a:rPr>
              <a:t>细</a:t>
            </a:r>
            <a:r>
              <a:rPr lang="zh-CN" altLang="en-US" b="1" dirty="0" smtClean="0">
                <a:solidFill>
                  <a:srgbClr val="0070C0"/>
                </a:solidFill>
              </a:rPr>
              <a:t>节说明</a:t>
            </a:r>
            <a:endParaRPr lang="en-US" altLang="zh-CN" b="1" dirty="0" smtClean="0">
              <a:solidFill>
                <a:srgbClr val="0070C0"/>
              </a:solidFill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AutoNum type="arabicParenR"/>
              <a:defRPr/>
            </a:pPr>
            <a:r>
              <a:rPr lang="zh-CN" altLang="en-US" sz="1600" dirty="0" smtClean="0"/>
              <a:t>当</a:t>
            </a:r>
            <a:r>
              <a:rPr lang="zh-CN" altLang="en-US" sz="1600" dirty="0"/>
              <a:t>创建用户成功后，会自动的创建和用户同名的家目</a:t>
            </a:r>
            <a:r>
              <a:rPr lang="zh-CN" altLang="en-US" sz="1600" dirty="0" smtClean="0"/>
              <a:t>录 </a:t>
            </a:r>
            <a:r>
              <a:rPr lang="en-US" altLang="zh-CN" sz="1600" dirty="0" smtClean="0"/>
              <a:t>【/home/xiaoming】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AutoNum type="arabicParenR"/>
              <a:defRPr/>
            </a:pPr>
            <a:r>
              <a:rPr lang="zh-CN" altLang="en-US" sz="1600" dirty="0"/>
              <a:t>也可以通过 </a:t>
            </a:r>
            <a:r>
              <a:rPr lang="en-US" altLang="zh-CN" sz="1600" b="1" dirty="0"/>
              <a:t>useradd -d  </a:t>
            </a:r>
            <a:r>
              <a:rPr lang="en-US" altLang="zh-CN" sz="1600" b="1" dirty="0" smtClean="0"/>
              <a:t>/home/skyorder2</a:t>
            </a:r>
            <a:r>
              <a:rPr lang="zh-CN" altLang="en-US" sz="1600" b="1" dirty="0" smtClean="0"/>
              <a:t>   </a:t>
            </a:r>
            <a:r>
              <a:rPr lang="zh-CN" altLang="en-US" sz="1600" b="1" dirty="0"/>
              <a:t>新的用户</a:t>
            </a:r>
            <a:r>
              <a:rPr lang="zh-CN" altLang="en-US" sz="1600" b="1" dirty="0" smtClean="0"/>
              <a:t>名</a:t>
            </a:r>
            <a:r>
              <a:rPr lang="en-US" altLang="zh-CN" sz="1600" b="1" dirty="0" smtClean="0"/>
              <a:t>jack2</a:t>
            </a:r>
            <a:r>
              <a:rPr lang="zh-CN" altLang="en-US" sz="1600" dirty="0" smtClean="0"/>
              <a:t>，</a:t>
            </a:r>
            <a:r>
              <a:rPr lang="zh-CN" altLang="en-US" sz="1600" dirty="0"/>
              <a:t>给新创建的用户指定家目录</a:t>
            </a:r>
            <a:endParaRPr lang="en-US" altLang="zh-CN" sz="1600" dirty="0" smtClean="0"/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41001805"/>
              </p:ext>
            </p:extLst>
          </p:nvPr>
        </p:nvGraphicFramePr>
        <p:xfrm>
          <a:off x="7020272" y="2210226"/>
          <a:ext cx="1093787" cy="71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80" name="包装程序外壳对象" showAsIcon="1" r:id="rId4" imgW="1093320" imgH="711360" progId="Package">
                  <p:embed/>
                </p:oleObj>
              </mc:Choice>
              <mc:Fallback>
                <p:oleObj name="包装程序外壳对象" showAsIcon="1" r:id="rId4" imgW="1093320" imgH="71136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020272" y="2210226"/>
                        <a:ext cx="1093787" cy="711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67544" y="792063"/>
            <a:ext cx="8424936" cy="43581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l"/>
              <a:defRPr/>
            </a:pPr>
            <a:r>
              <a:rPr lang="zh-CN" altLang="en-US" sz="2200" b="1" dirty="0" smtClean="0"/>
              <a:t>指定</a:t>
            </a:r>
            <a:r>
              <a:rPr lang="en-US" altLang="zh-CN" sz="2200" b="1" dirty="0" smtClean="0"/>
              <a:t>/</a:t>
            </a:r>
            <a:r>
              <a:rPr lang="zh-CN" altLang="en-US" sz="2200" b="1" dirty="0" smtClean="0"/>
              <a:t>修改密码</a:t>
            </a:r>
            <a:endParaRPr lang="en-US" altLang="zh-CN" sz="2200" b="1" dirty="0" smtClean="0"/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zh-CN" altLang="en-US" b="1" dirty="0">
                <a:solidFill>
                  <a:srgbClr val="0070C0"/>
                </a:solidFill>
              </a:rPr>
              <a:t>基</a:t>
            </a:r>
            <a:r>
              <a:rPr lang="zh-CN" altLang="en-US" b="1" dirty="0" smtClean="0">
                <a:solidFill>
                  <a:srgbClr val="0070C0"/>
                </a:solidFill>
              </a:rPr>
              <a:t>本语法</a:t>
            </a:r>
            <a:endParaRPr lang="en-US" altLang="zh-CN" b="1" dirty="0" smtClean="0">
              <a:solidFill>
                <a:srgbClr val="0070C0"/>
              </a:solidFill>
            </a:endParaRPr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en-US" altLang="zh-CN" b="1" dirty="0" smtClean="0"/>
              <a:t>passwd    </a:t>
            </a:r>
            <a:r>
              <a:rPr lang="zh-CN" altLang="en-US" b="1" dirty="0" smtClean="0"/>
              <a:t>用户名    </a:t>
            </a:r>
            <a:r>
              <a:rPr lang="en-US" altLang="zh-CN" b="1" dirty="0" smtClean="0"/>
              <a:t>// </a:t>
            </a:r>
            <a:r>
              <a:rPr lang="zh-CN" altLang="en-US" b="1" dirty="0" smtClean="0"/>
              <a:t>如果没有带用户名，则是给当前登录的用户修改密码</a:t>
            </a:r>
            <a:endParaRPr lang="en-US" altLang="zh-CN" dirty="0"/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zh-CN" altLang="en-US" b="1" dirty="0" smtClean="0">
                <a:solidFill>
                  <a:srgbClr val="0070C0"/>
                </a:solidFill>
              </a:rPr>
              <a:t>应用案例</a:t>
            </a:r>
            <a:endParaRPr lang="en-US" altLang="zh-CN" b="1" dirty="0" smtClean="0">
              <a:solidFill>
                <a:srgbClr val="0070C0"/>
              </a:solidFill>
            </a:endParaRPr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en-US" altLang="zh-CN" dirty="0" smtClean="0"/>
              <a:t>1) </a:t>
            </a:r>
            <a:r>
              <a:rPr lang="zh-CN" altLang="en-US" dirty="0" smtClean="0"/>
              <a:t>给</a:t>
            </a:r>
            <a:r>
              <a:rPr lang="en-US" altLang="zh-CN" dirty="0" smtClean="0"/>
              <a:t>xiaoming </a:t>
            </a:r>
            <a:r>
              <a:rPr lang="zh-CN" altLang="en-US" dirty="0" smtClean="0"/>
              <a:t>指定密码</a:t>
            </a:r>
            <a:endParaRPr lang="en-US" altLang="zh-CN" dirty="0" smtClean="0"/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endParaRPr lang="en-US" altLang="zh-CN" sz="1600" b="1" dirty="0" smtClean="0"/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l"/>
              <a:defRPr/>
            </a:pPr>
            <a:r>
              <a:rPr lang="zh-CN" altLang="en-US" sz="2200" b="1" dirty="0" smtClean="0"/>
              <a:t>删除用户</a:t>
            </a:r>
            <a:endParaRPr lang="en-US" altLang="zh-CN" sz="2200" b="1" dirty="0"/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zh-CN" altLang="en-US" b="1" dirty="0" smtClean="0">
                <a:solidFill>
                  <a:srgbClr val="0070C0"/>
                </a:solidFill>
              </a:rPr>
              <a:t>基本语法</a:t>
            </a:r>
            <a:endParaRPr lang="en-US" altLang="zh-CN" b="1" dirty="0">
              <a:solidFill>
                <a:srgbClr val="0070C0"/>
              </a:solidFill>
            </a:endParaRPr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en-US" altLang="zh-CN" sz="1600" b="1" dirty="0" smtClean="0"/>
              <a:t>userdel   </a:t>
            </a:r>
            <a:r>
              <a:rPr lang="zh-CN" altLang="en-US" sz="1600" b="1" dirty="0" smtClean="0"/>
              <a:t>用户名</a:t>
            </a:r>
            <a:endParaRPr lang="en-US" altLang="zh-CN" sz="1600" b="1" dirty="0" smtClean="0"/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zh-CN" altLang="en-US" b="1" dirty="0">
                <a:solidFill>
                  <a:srgbClr val="0070C0"/>
                </a:solidFill>
              </a:rPr>
              <a:t>应</a:t>
            </a:r>
            <a:r>
              <a:rPr lang="zh-CN" altLang="en-US" b="1" dirty="0" smtClean="0">
                <a:solidFill>
                  <a:srgbClr val="0070C0"/>
                </a:solidFill>
              </a:rPr>
              <a:t>用案例</a:t>
            </a:r>
            <a:endParaRPr lang="en-US" altLang="zh-CN" b="1" dirty="0">
              <a:solidFill>
                <a:srgbClr val="0070C0"/>
              </a:solidFill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Ø"/>
              <a:defRPr/>
            </a:pPr>
            <a:r>
              <a:rPr lang="zh-CN" altLang="en-US" dirty="0" smtClean="0"/>
              <a:t>删</a:t>
            </a:r>
            <a:r>
              <a:rPr lang="zh-CN" altLang="en-US" dirty="0"/>
              <a:t>除用户</a:t>
            </a:r>
            <a:r>
              <a:rPr lang="en-US" altLang="zh-CN" dirty="0"/>
              <a:t>xiaoming</a:t>
            </a:r>
            <a:r>
              <a:rPr lang="zh-CN" altLang="en-US" dirty="0"/>
              <a:t>，但是要保留家目</a:t>
            </a:r>
            <a:r>
              <a:rPr lang="zh-CN" altLang="en-US" dirty="0" smtClean="0"/>
              <a:t>录  </a:t>
            </a:r>
            <a:r>
              <a:rPr lang="en-US" altLang="zh-CN" dirty="0" smtClean="0"/>
              <a:t>userdel </a:t>
            </a:r>
            <a:r>
              <a:rPr lang="zh-CN" altLang="en-US" dirty="0" smtClean="0"/>
              <a:t>用户名 </a:t>
            </a:r>
            <a:r>
              <a:rPr lang="en-US" altLang="zh-CN" dirty="0" smtClean="0"/>
              <a:t>//userdel xiaoming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Ø"/>
              <a:defRPr/>
            </a:pPr>
            <a:r>
              <a:rPr lang="zh-CN" altLang="en-US" dirty="0"/>
              <a:t>删除用户以及用户主目</a:t>
            </a:r>
            <a:r>
              <a:rPr lang="zh-CN" altLang="en-US" dirty="0" smtClean="0"/>
              <a:t>录   </a:t>
            </a:r>
            <a:r>
              <a:rPr lang="en-US" altLang="zh-CN" dirty="0" smtClean="0"/>
              <a:t>// userdel –r xiaoming</a:t>
            </a:r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zh-CN" altLang="en-US" b="1" dirty="0">
                <a:solidFill>
                  <a:srgbClr val="0070C0"/>
                </a:solidFill>
              </a:rPr>
              <a:t>细</a:t>
            </a:r>
            <a:r>
              <a:rPr lang="zh-CN" altLang="en-US" b="1" dirty="0" smtClean="0">
                <a:solidFill>
                  <a:srgbClr val="0070C0"/>
                </a:solidFill>
              </a:rPr>
              <a:t>节说明</a:t>
            </a:r>
            <a:endParaRPr lang="en-US" altLang="zh-CN" b="1" dirty="0" smtClean="0">
              <a:solidFill>
                <a:srgbClr val="0070C0"/>
              </a:solidFill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AutoNum type="arabicParenR"/>
              <a:defRPr/>
            </a:pPr>
            <a:r>
              <a:rPr lang="zh-CN" altLang="en-US" sz="1600" dirty="0" smtClean="0"/>
              <a:t>是否保留家目录的讨论？ </a:t>
            </a:r>
            <a:r>
              <a:rPr lang="en-US" altLang="zh-CN" sz="1600" dirty="0" smtClean="0"/>
              <a:t>[</a:t>
            </a:r>
            <a:r>
              <a:rPr lang="zh-CN" altLang="en-US" sz="1600" dirty="0" smtClean="0"/>
              <a:t>一般保留</a:t>
            </a:r>
            <a:r>
              <a:rPr lang="en-US" altLang="zh-CN" sz="1600" dirty="0" smtClean="0"/>
              <a:t>]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04056" y="861235"/>
            <a:ext cx="863994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l"/>
              <a:defRPr/>
            </a:pPr>
            <a:r>
              <a:rPr lang="zh-CN" altLang="en-US" sz="2200" b="1" dirty="0"/>
              <a:t>查</a:t>
            </a:r>
            <a:r>
              <a:rPr lang="zh-CN" altLang="en-US" sz="2200" b="1" dirty="0" smtClean="0"/>
              <a:t>询用户信息指令</a:t>
            </a:r>
            <a:endParaRPr lang="en-US" altLang="zh-CN" sz="2200" b="1" dirty="0" smtClean="0"/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zh-CN" altLang="en-US" b="1" dirty="0" smtClean="0">
                <a:solidFill>
                  <a:srgbClr val="0070C0"/>
                </a:solidFill>
              </a:rPr>
              <a:t>基本语法</a:t>
            </a:r>
            <a:endParaRPr lang="en-US" altLang="zh-CN" b="1" dirty="0" smtClean="0">
              <a:solidFill>
                <a:srgbClr val="0070C0"/>
              </a:solidFill>
            </a:endParaRPr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en-US" altLang="zh-CN" b="1" dirty="0" smtClean="0"/>
              <a:t>id  </a:t>
            </a:r>
            <a:r>
              <a:rPr lang="zh-CN" altLang="en-US" b="1" dirty="0"/>
              <a:t>用户</a:t>
            </a:r>
            <a:r>
              <a:rPr lang="zh-CN" altLang="en-US" b="1" dirty="0" smtClean="0"/>
              <a:t>名</a:t>
            </a:r>
            <a:endParaRPr lang="en-US" altLang="zh-CN" b="1" dirty="0" smtClean="0"/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endParaRPr lang="en-US" altLang="zh-CN" b="1" dirty="0" smtClean="0"/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zh-CN" altLang="en-US" b="1" dirty="0">
                <a:solidFill>
                  <a:srgbClr val="0070C0"/>
                </a:solidFill>
              </a:rPr>
              <a:t>应</a:t>
            </a:r>
            <a:r>
              <a:rPr lang="zh-CN" altLang="en-US" b="1" dirty="0" smtClean="0">
                <a:solidFill>
                  <a:srgbClr val="0070C0"/>
                </a:solidFill>
              </a:rPr>
              <a:t>用实例</a:t>
            </a:r>
            <a:endParaRPr lang="en-US" altLang="zh-CN" b="1" dirty="0" smtClean="0">
              <a:solidFill>
                <a:srgbClr val="0070C0"/>
              </a:solidFill>
            </a:endParaRPr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zh-CN" altLang="en-US" sz="1600" dirty="0"/>
              <a:t>案</a:t>
            </a:r>
            <a:r>
              <a:rPr lang="zh-CN" altLang="en-US" sz="1600" dirty="0" smtClean="0"/>
              <a:t>例</a:t>
            </a:r>
            <a:r>
              <a:rPr lang="en-US" altLang="zh-CN" sz="1600" dirty="0" smtClean="0"/>
              <a:t>1</a:t>
            </a:r>
            <a:r>
              <a:rPr lang="zh-CN" altLang="en-US" sz="1600" dirty="0" smtClean="0"/>
              <a:t>：请查询</a:t>
            </a:r>
            <a:r>
              <a:rPr lang="en-US" altLang="zh-CN" sz="1600" dirty="0" smtClean="0"/>
              <a:t>root </a:t>
            </a:r>
            <a:r>
              <a:rPr lang="zh-CN" altLang="en-US" sz="1600" dirty="0"/>
              <a:t> </a:t>
            </a:r>
            <a:r>
              <a:rPr lang="zh-CN" altLang="en-US" sz="1600" dirty="0" smtClean="0"/>
              <a:t>信息</a:t>
            </a:r>
            <a:endParaRPr lang="en-US" altLang="zh-CN" sz="1600" dirty="0" smtClean="0"/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endParaRPr lang="en-US" altLang="zh-CN" b="1" dirty="0" smtClean="0">
              <a:solidFill>
                <a:srgbClr val="0070C0"/>
              </a:solidFill>
            </a:endParaRPr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zh-CN" altLang="en-US" b="1" dirty="0" smtClean="0">
                <a:solidFill>
                  <a:srgbClr val="0070C0"/>
                </a:solidFill>
              </a:rPr>
              <a:t>细节说明</a:t>
            </a:r>
            <a:endParaRPr lang="en-US" altLang="zh-CN" b="1" dirty="0" smtClean="0">
              <a:solidFill>
                <a:srgbClr val="0070C0"/>
              </a:solidFill>
            </a:endParaRPr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en-US" altLang="zh-CN" sz="1600" dirty="0" smtClean="0"/>
              <a:t>1) </a:t>
            </a:r>
            <a:r>
              <a:rPr lang="zh-CN" altLang="en-US" sz="1600" dirty="0" smtClean="0"/>
              <a:t>当用户不存在时，返回</a:t>
            </a:r>
            <a:r>
              <a:rPr lang="zh-CN" altLang="en-US" sz="1600" dirty="0"/>
              <a:t>无</a:t>
            </a:r>
            <a:r>
              <a:rPr lang="zh-CN" altLang="en-US" sz="1600" dirty="0" smtClean="0"/>
              <a:t>此用户</a:t>
            </a:r>
            <a:endParaRPr lang="en-US" altLang="zh-CN" b="1" dirty="0" smtClean="0">
              <a:solidFill>
                <a:srgbClr val="0070C0"/>
              </a:solidFill>
            </a:endParaRPr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endParaRPr lang="en-US" altLang="zh-CN" sz="22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04056" y="861235"/>
            <a:ext cx="8639944" cy="42904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l"/>
              <a:defRPr/>
            </a:pPr>
            <a:r>
              <a:rPr lang="zh-CN" altLang="en-US" sz="2200" b="1" dirty="0" smtClean="0"/>
              <a:t>切换用户</a:t>
            </a:r>
            <a:endParaRPr lang="en-US" altLang="zh-CN" sz="2200" b="1" dirty="0"/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zh-CN" altLang="en-US" b="1" dirty="0">
                <a:solidFill>
                  <a:srgbClr val="0070C0"/>
                </a:solidFill>
              </a:rPr>
              <a:t>介</a:t>
            </a:r>
            <a:r>
              <a:rPr lang="zh-CN" altLang="en-US" b="1" dirty="0" smtClean="0">
                <a:solidFill>
                  <a:srgbClr val="0070C0"/>
                </a:solidFill>
              </a:rPr>
              <a:t>绍 </a:t>
            </a:r>
            <a:endParaRPr lang="en-US" altLang="zh-CN" b="1" dirty="0" smtClean="0">
              <a:solidFill>
                <a:srgbClr val="0070C0"/>
              </a:solidFill>
            </a:endParaRPr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zh-CN" altLang="en-US" sz="1600" dirty="0" smtClean="0"/>
              <a:t>在操作</a:t>
            </a:r>
            <a:r>
              <a:rPr lang="en-US" altLang="zh-CN" sz="1600" dirty="0" smtClean="0"/>
              <a:t>Linux</a:t>
            </a:r>
            <a:r>
              <a:rPr lang="zh-CN" altLang="en-US" sz="1600" dirty="0" smtClean="0"/>
              <a:t>中，如果当前用户的权限不够，可以通过 </a:t>
            </a:r>
            <a:r>
              <a:rPr lang="en-US" altLang="zh-CN" sz="1600" dirty="0" smtClean="0"/>
              <a:t>su - </a:t>
            </a:r>
            <a:r>
              <a:rPr lang="zh-CN" altLang="en-US" sz="1600" dirty="0" smtClean="0"/>
              <a:t>指令，切换到高权限用户，比如</a:t>
            </a:r>
            <a:r>
              <a:rPr lang="en-US" altLang="zh-CN" sz="1600" dirty="0" smtClean="0"/>
              <a:t>root</a:t>
            </a:r>
            <a:endParaRPr lang="en-US" altLang="zh-CN" sz="1600" dirty="0"/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zh-CN" altLang="en-US" b="1" dirty="0">
                <a:solidFill>
                  <a:srgbClr val="0070C0"/>
                </a:solidFill>
              </a:rPr>
              <a:t>基</a:t>
            </a:r>
            <a:r>
              <a:rPr lang="zh-CN" altLang="en-US" b="1" dirty="0" smtClean="0">
                <a:solidFill>
                  <a:srgbClr val="0070C0"/>
                </a:solidFill>
              </a:rPr>
              <a:t>本语法</a:t>
            </a:r>
            <a:endParaRPr lang="zh-CN" altLang="en-US" b="1" dirty="0">
              <a:solidFill>
                <a:srgbClr val="0070C0"/>
              </a:solidFill>
            </a:endParaRPr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en-US" altLang="zh-CN" b="1" dirty="0" smtClean="0"/>
              <a:t>su  </a:t>
            </a:r>
            <a:r>
              <a:rPr lang="en-US" altLang="zh-CN" b="1" dirty="0"/>
              <a:t>–  </a:t>
            </a:r>
            <a:r>
              <a:rPr lang="zh-CN" altLang="en-US" b="1" dirty="0"/>
              <a:t>切换用户</a:t>
            </a:r>
            <a:r>
              <a:rPr lang="zh-CN" altLang="en-US" b="1" dirty="0" smtClean="0"/>
              <a:t>名</a:t>
            </a:r>
            <a:endParaRPr lang="en-US" altLang="zh-CN" b="1" dirty="0" smtClean="0"/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endParaRPr lang="en-US" altLang="zh-CN" b="1" dirty="0" smtClean="0">
              <a:solidFill>
                <a:srgbClr val="0070C0"/>
              </a:solidFill>
            </a:endParaRPr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zh-CN" altLang="en-US" b="1" dirty="0" smtClean="0">
                <a:solidFill>
                  <a:srgbClr val="0070C0"/>
                </a:solidFill>
              </a:rPr>
              <a:t>应用实例</a:t>
            </a:r>
            <a:endParaRPr lang="en-US" altLang="zh-CN" b="1" dirty="0" smtClean="0">
              <a:solidFill>
                <a:srgbClr val="0070C0"/>
              </a:solidFill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AutoNum type="arabicParenR"/>
              <a:defRPr/>
            </a:pPr>
            <a:r>
              <a:rPr lang="zh-CN" altLang="en-US" dirty="0" smtClean="0"/>
              <a:t>创建一个用户</a:t>
            </a:r>
            <a:r>
              <a:rPr lang="en-US" altLang="zh-CN" dirty="0" smtClean="0"/>
              <a:t>milan, </a:t>
            </a:r>
            <a:r>
              <a:rPr lang="zh-CN" altLang="en-US" dirty="0" smtClean="0"/>
              <a:t>，指定密码，然后切换到 </a:t>
            </a:r>
            <a:r>
              <a:rPr lang="en-US" altLang="zh-CN" dirty="0" smtClean="0"/>
              <a:t>milan.</a:t>
            </a:r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zh-CN" altLang="en-US" b="1" dirty="0">
                <a:solidFill>
                  <a:srgbClr val="0070C0"/>
                </a:solidFill>
              </a:rPr>
              <a:t>细</a:t>
            </a:r>
            <a:r>
              <a:rPr lang="zh-CN" altLang="en-US" b="1" dirty="0" smtClean="0">
                <a:solidFill>
                  <a:srgbClr val="0070C0"/>
                </a:solidFill>
              </a:rPr>
              <a:t>节说明</a:t>
            </a:r>
            <a:endParaRPr lang="en-US" altLang="zh-CN" b="1" dirty="0" smtClean="0">
              <a:solidFill>
                <a:srgbClr val="0070C0"/>
              </a:solidFill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AutoNum type="arabicParenR"/>
              <a:defRPr/>
            </a:pPr>
            <a:r>
              <a:rPr lang="zh-CN" altLang="en-US" sz="1600" dirty="0" smtClean="0"/>
              <a:t>从权限高的用户切换到权限低的用户，不需要输入密码，反之需要。</a:t>
            </a:r>
            <a:endParaRPr lang="en-US" altLang="zh-CN" sz="1600" dirty="0" smtClean="0"/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AutoNum type="arabicParenR"/>
              <a:defRPr/>
            </a:pPr>
            <a:r>
              <a:rPr lang="zh-CN" altLang="en-US" sz="1600" dirty="0" smtClean="0"/>
              <a:t>当需要返回到原来用户时，使用</a:t>
            </a:r>
            <a:r>
              <a:rPr lang="en-US" altLang="zh-CN" sz="1600" dirty="0" smtClean="0"/>
              <a:t>exit</a:t>
            </a:r>
            <a:r>
              <a:rPr lang="zh-CN" altLang="en-US" sz="1600" dirty="0" smtClean="0"/>
              <a:t>指令</a:t>
            </a:r>
            <a:endParaRPr lang="en-US" altLang="zh-CN" sz="1600" dirty="0" smtClean="0"/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AutoNum type="arabicParenR"/>
              <a:defRPr/>
            </a:pPr>
            <a:r>
              <a:rPr lang="zh-CN" altLang="en-US" sz="1600" dirty="0"/>
              <a:t>如</a:t>
            </a:r>
            <a:r>
              <a:rPr lang="zh-CN" altLang="en-US" sz="1600" dirty="0" smtClean="0"/>
              <a:t>果 </a:t>
            </a:r>
            <a:r>
              <a:rPr lang="en-US" altLang="zh-CN" sz="1600" dirty="0" smtClean="0"/>
              <a:t>su – </a:t>
            </a:r>
            <a:r>
              <a:rPr lang="zh-CN" altLang="en-US" sz="1600" dirty="0" smtClean="0"/>
              <a:t>没有带用户名，则默认切换到</a:t>
            </a:r>
            <a:r>
              <a:rPr lang="en-US" altLang="zh-CN" sz="1600" dirty="0" smtClean="0"/>
              <a:t>root</a:t>
            </a:r>
            <a:r>
              <a:rPr lang="zh-CN" altLang="en-US" sz="1600" dirty="0" smtClean="0"/>
              <a:t>用户</a:t>
            </a:r>
            <a:endParaRPr lang="en-US" altLang="zh-CN" sz="1600" dirty="0"/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endParaRPr lang="zh-CN" altLang="en-US" b="1" dirty="0"/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endParaRPr lang="en-US" altLang="zh-CN" sz="22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51520" y="861235"/>
            <a:ext cx="8424936" cy="13111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l"/>
              <a:defRPr/>
            </a:pPr>
            <a:r>
              <a:rPr lang="zh-CN" altLang="en-US" sz="2200" b="1" dirty="0" smtClean="0"/>
              <a:t>查</a:t>
            </a:r>
            <a:r>
              <a:rPr lang="zh-CN" altLang="en-US" sz="2200" b="1" dirty="0"/>
              <a:t>看当前用户</a:t>
            </a:r>
            <a:r>
              <a:rPr lang="en-US" altLang="zh-CN" sz="2200" b="1" dirty="0"/>
              <a:t>/</a:t>
            </a:r>
            <a:r>
              <a:rPr lang="zh-CN" altLang="en-US" sz="2200" b="1" dirty="0"/>
              <a:t>登录用户</a:t>
            </a:r>
            <a:endParaRPr lang="zh-CN" altLang="en-US" b="1" dirty="0">
              <a:solidFill>
                <a:srgbClr val="0070C0"/>
              </a:solidFill>
            </a:endParaRPr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endParaRPr lang="en-US" altLang="zh-CN" b="1" dirty="0" smtClean="0">
              <a:solidFill>
                <a:srgbClr val="0070C0"/>
              </a:solidFill>
            </a:endParaRPr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zh-CN" altLang="en-US" b="1" dirty="0" smtClean="0">
                <a:solidFill>
                  <a:srgbClr val="0070C0"/>
                </a:solidFill>
              </a:rPr>
              <a:t>基本语法</a:t>
            </a:r>
            <a:r>
              <a:rPr lang="zh-CN" altLang="en-US" dirty="0" smtClean="0"/>
              <a:t> </a:t>
            </a:r>
            <a:endParaRPr lang="en-US" altLang="zh-CN" dirty="0" smtClean="0"/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en-US" altLang="zh-CN" b="1" dirty="0" smtClean="0"/>
              <a:t>whoami</a:t>
            </a:r>
            <a:r>
              <a:rPr lang="en-US" altLang="zh-CN" b="1" dirty="0"/>
              <a:t>/ who am </a:t>
            </a:r>
            <a:r>
              <a:rPr lang="en-US" altLang="zh-CN" b="1" dirty="0" smtClean="0"/>
              <a:t>I</a:t>
            </a:r>
            <a:endParaRPr lang="en-US" altLang="zh-CN" b="1" dirty="0"/>
          </a:p>
        </p:txBody>
      </p:sp>
      <p:sp>
        <p:nvSpPr>
          <p:cNvPr id="6" name="TextBox 5"/>
          <p:cNvSpPr txBox="1"/>
          <p:nvPr/>
        </p:nvSpPr>
        <p:spPr>
          <a:xfrm>
            <a:off x="251520" y="2376239"/>
            <a:ext cx="8424936" cy="23514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l"/>
              <a:defRPr/>
            </a:pPr>
            <a:r>
              <a:rPr lang="zh-CN" altLang="en-US" sz="2200" b="1" dirty="0" smtClean="0"/>
              <a:t>用户组</a:t>
            </a:r>
            <a:endParaRPr lang="en-US" altLang="zh-CN" sz="2200" b="1" dirty="0" smtClean="0"/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zh-CN" altLang="en-US" b="1" dirty="0" smtClean="0">
                <a:solidFill>
                  <a:srgbClr val="0070C0"/>
                </a:solidFill>
              </a:rPr>
              <a:t>介绍</a:t>
            </a:r>
            <a:endParaRPr lang="en-US" altLang="zh-CN" b="1" dirty="0">
              <a:solidFill>
                <a:srgbClr val="0070C0"/>
              </a:solidFill>
            </a:endParaRPr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zh-CN" altLang="en-US" sz="1600" dirty="0" smtClean="0"/>
              <a:t>类</a:t>
            </a:r>
            <a:r>
              <a:rPr lang="zh-CN" altLang="en-US" sz="1600" dirty="0"/>
              <a:t>似于角色，系统可以对有共性的多个用户进行统一的管理</a:t>
            </a:r>
            <a:r>
              <a:rPr lang="zh-CN" altLang="en-US" sz="1600" dirty="0" smtClean="0"/>
              <a:t>。</a:t>
            </a:r>
            <a:endParaRPr lang="en-US" altLang="zh-CN" sz="1600" dirty="0"/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zh-CN" altLang="en-US" sz="1600" b="1" dirty="0" smtClean="0">
                <a:solidFill>
                  <a:srgbClr val="0070C0"/>
                </a:solidFill>
              </a:rPr>
              <a:t>新增组</a:t>
            </a:r>
            <a:endParaRPr lang="en-US" altLang="zh-CN" sz="1600" b="1" dirty="0" smtClean="0">
              <a:solidFill>
                <a:srgbClr val="0070C0"/>
              </a:solidFill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 smtClean="0"/>
              <a:t>指令</a:t>
            </a:r>
            <a:endParaRPr lang="en-US" altLang="zh-CN" sz="1600" dirty="0"/>
          </a:p>
          <a:p>
            <a:pPr lvl="1">
              <a:lnSpc>
                <a:spcPct val="150000"/>
              </a:lnSpc>
            </a:pPr>
            <a:r>
              <a:rPr lang="en-US" altLang="zh-CN" sz="1600" dirty="0" smtClean="0"/>
              <a:t>groupadd </a:t>
            </a:r>
            <a:r>
              <a:rPr lang="zh-CN" altLang="en-US" sz="1600" dirty="0"/>
              <a:t>组</a:t>
            </a:r>
            <a:r>
              <a:rPr lang="zh-CN" altLang="en-US" sz="1600" dirty="0" smtClean="0"/>
              <a:t>名   </a:t>
            </a:r>
            <a:endParaRPr lang="en-US" altLang="zh-CN" sz="1600" dirty="0" smtClean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案</a:t>
            </a:r>
            <a:r>
              <a:rPr lang="zh-CN" altLang="en-US" sz="1600" dirty="0" smtClean="0"/>
              <a:t>例演示 </a:t>
            </a:r>
            <a:r>
              <a:rPr lang="en-US" altLang="zh-CN" sz="1600" dirty="0" smtClean="0"/>
              <a:t>[</a:t>
            </a:r>
            <a:r>
              <a:rPr lang="zh-CN" altLang="en-US" sz="1600" dirty="0" smtClean="0"/>
              <a:t>增加 </a:t>
            </a:r>
            <a:r>
              <a:rPr lang="en-US" altLang="zh-CN" sz="1600" dirty="0" smtClean="0"/>
              <a:t>wudang  ] </a:t>
            </a:r>
            <a:r>
              <a:rPr lang="zh-CN" altLang="en-US" sz="1600" dirty="0" smtClean="0"/>
              <a:t>武当</a:t>
            </a:r>
            <a:endParaRPr lang="en-US" altLang="zh-CN" sz="16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9"/>
          <p:cNvSpPr txBox="1">
            <a:spLocks noChangeArrowheads="1"/>
          </p:cNvSpPr>
          <p:nvPr/>
        </p:nvSpPr>
        <p:spPr bwMode="auto">
          <a:xfrm>
            <a:off x="467544" y="849719"/>
            <a:ext cx="7272338" cy="3970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2B2B2">
                    <a:alpha val="50195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zh-CN" sz="2200" b="1" smtClean="0"/>
              <a:t>Linux</a:t>
            </a:r>
            <a:r>
              <a:rPr lang="zh-CN" altLang="en-US" sz="2200" b="1" smtClean="0"/>
              <a:t>的介绍</a:t>
            </a:r>
            <a:endParaRPr lang="en-US" altLang="zh-CN" sz="2200" b="1"/>
          </a:p>
        </p:txBody>
      </p:sp>
      <p:sp>
        <p:nvSpPr>
          <p:cNvPr id="5" name="Text Box 9"/>
          <p:cNvSpPr txBox="1">
            <a:spLocks noChangeArrowheads="1"/>
          </p:cNvSpPr>
          <p:nvPr/>
        </p:nvSpPr>
        <p:spPr bwMode="auto">
          <a:xfrm>
            <a:off x="287340" y="1510755"/>
            <a:ext cx="8605143" cy="344402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None/>
              <a:defRPr/>
            </a:pPr>
            <a:r>
              <a:rPr lang="zh-CN" altLang="en-US" sz="2200" b="1" smtClean="0">
                <a:solidFill>
                  <a:srgbClr val="0070C0"/>
                </a:solidFill>
              </a:rPr>
              <a:t>概述</a:t>
            </a:r>
            <a:r>
              <a:rPr lang="en-US" altLang="zh-CN" sz="2200" b="1" smtClean="0">
                <a:solidFill>
                  <a:srgbClr val="0070C0"/>
                </a:solidFill>
              </a:rPr>
              <a:t>:</a:t>
            </a:r>
          </a:p>
          <a:p>
            <a:pPr marL="342900" indent="-342900"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AutoNum type="arabicPeriod"/>
              <a:defRPr/>
            </a:pPr>
            <a:endParaRPr lang="en-US" altLang="zh-CN" sz="1800" smtClean="0"/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en-US" altLang="zh-CN" sz="1800"/>
              <a:t>5</a:t>
            </a:r>
            <a:r>
              <a:rPr lang="en-US" altLang="zh-CN" sz="1800" smtClean="0"/>
              <a:t>.Linux</a:t>
            </a:r>
            <a:r>
              <a:rPr lang="zh-CN" altLang="en-US" sz="1800" smtClean="0"/>
              <a:t>的创始人</a:t>
            </a:r>
            <a:endParaRPr lang="en-US" altLang="zh-CN" sz="1800" smtClean="0"/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endParaRPr lang="en-US" altLang="zh-CN" sz="1800"/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endParaRPr lang="en-US" altLang="zh-CN" sz="1800" smtClean="0"/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endParaRPr lang="en-US" altLang="zh-CN" sz="1800"/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endParaRPr lang="en-US" altLang="zh-CN" sz="1800" smtClean="0"/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endParaRPr lang="en-US" altLang="zh-CN" sz="1800"/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endParaRPr lang="en-US" altLang="zh-CN" sz="1800" smtClean="0"/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endParaRPr lang="en-US" altLang="zh-CN" sz="1800"/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endParaRPr lang="en-US" altLang="zh-CN" sz="1800"/>
          </a:p>
        </p:txBody>
      </p:sp>
      <p:sp>
        <p:nvSpPr>
          <p:cNvPr id="12" name="TextBox 2"/>
          <p:cNvSpPr txBox="1">
            <a:spLocks noChangeArrowheads="1"/>
          </p:cNvSpPr>
          <p:nvPr/>
        </p:nvSpPr>
        <p:spPr bwMode="auto">
          <a:xfrm>
            <a:off x="323528" y="3517100"/>
            <a:ext cx="7704856" cy="11633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</a:pPr>
            <a:r>
              <a:rPr lang="en-US" altLang="zh-CN" sz="1600" dirty="0"/>
              <a:t>6</a:t>
            </a:r>
            <a:r>
              <a:rPr lang="en-US" altLang="zh-CN" sz="1600" dirty="0" smtClean="0"/>
              <a:t>.Linux</a:t>
            </a:r>
            <a:r>
              <a:rPr lang="zh-CN" altLang="en-US" sz="1600" dirty="0"/>
              <a:t>主要的发行版</a:t>
            </a:r>
            <a:r>
              <a:rPr lang="en-US" altLang="zh-CN" sz="1600" dirty="0"/>
              <a:t>:</a:t>
            </a: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</a:pPr>
            <a:r>
              <a:rPr lang="en-US" altLang="zh-CN" sz="1600" dirty="0">
                <a:solidFill>
                  <a:srgbClr val="FB335E"/>
                </a:solidFill>
              </a:rPr>
              <a:t>Ubuntu(</a:t>
            </a:r>
            <a:r>
              <a:rPr lang="zh-CN" altLang="en-US" sz="1600" dirty="0"/>
              <a:t>乌班图</a:t>
            </a:r>
            <a:r>
              <a:rPr lang="en-US" altLang="zh-CN" sz="1600" dirty="0">
                <a:solidFill>
                  <a:srgbClr val="FB335E"/>
                </a:solidFill>
              </a:rPr>
              <a:t>)</a:t>
            </a:r>
            <a:r>
              <a:rPr lang="zh-CN" altLang="en-US" sz="1600" dirty="0">
                <a:solidFill>
                  <a:srgbClr val="FB335E"/>
                </a:solidFill>
              </a:rPr>
              <a:t>、</a:t>
            </a:r>
            <a:r>
              <a:rPr lang="en-US" altLang="zh-CN" sz="1600" dirty="0">
                <a:solidFill>
                  <a:srgbClr val="FB335E"/>
                </a:solidFill>
              </a:rPr>
              <a:t>RedHat(</a:t>
            </a:r>
            <a:r>
              <a:rPr lang="zh-CN" altLang="en-US" sz="1600" dirty="0">
                <a:solidFill>
                  <a:srgbClr val="FB335E"/>
                </a:solidFill>
              </a:rPr>
              <a:t>红帽</a:t>
            </a:r>
            <a:r>
              <a:rPr lang="en-US" altLang="zh-CN" sz="1600" dirty="0">
                <a:solidFill>
                  <a:srgbClr val="FB335E"/>
                </a:solidFill>
              </a:rPr>
              <a:t>)</a:t>
            </a:r>
            <a:r>
              <a:rPr lang="zh-CN" altLang="en-US" sz="1600" dirty="0" smtClean="0"/>
              <a:t>、</a:t>
            </a:r>
            <a:r>
              <a:rPr lang="en-US" altLang="zh-CN" sz="1600" b="1" dirty="0" smtClean="0">
                <a:solidFill>
                  <a:srgbClr val="FB335E"/>
                </a:solidFill>
              </a:rPr>
              <a:t>CentOS</a:t>
            </a:r>
            <a:r>
              <a:rPr lang="zh-CN" altLang="en-US" sz="1600" dirty="0"/>
              <a:t>、</a:t>
            </a:r>
            <a:r>
              <a:rPr lang="en-US" altLang="zh-CN" sz="1600" dirty="0"/>
              <a:t>Debain[</a:t>
            </a:r>
            <a:r>
              <a:rPr lang="zh-CN" altLang="en-US" sz="1600" dirty="0"/>
              <a:t>蝶变</a:t>
            </a:r>
            <a:r>
              <a:rPr lang="en-US" altLang="zh-CN" sz="1600" dirty="0"/>
              <a:t>]</a:t>
            </a:r>
            <a:r>
              <a:rPr lang="zh-CN" altLang="en-US" sz="1600" dirty="0" smtClean="0"/>
              <a:t>、</a:t>
            </a:r>
            <a:r>
              <a:rPr lang="en-US" altLang="zh-CN" sz="1600" dirty="0" smtClean="0"/>
              <a:t>Fedora</a:t>
            </a:r>
            <a:r>
              <a:rPr lang="zh-CN" altLang="en-US" sz="1600" dirty="0"/>
              <a:t>、</a:t>
            </a:r>
            <a:r>
              <a:rPr lang="en-US" altLang="zh-CN" sz="1600" dirty="0" smtClean="0"/>
              <a:t>SuSE</a:t>
            </a:r>
            <a:r>
              <a:rPr lang="zh-CN" altLang="en-US" sz="1600" dirty="0" smtClean="0"/>
              <a:t>、</a:t>
            </a:r>
            <a:endParaRPr lang="en-US" altLang="zh-CN" sz="1600" dirty="0" smtClean="0"/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</a:pPr>
            <a:r>
              <a:rPr lang="en-US" altLang="zh-CN" sz="1600" dirty="0" smtClean="0"/>
              <a:t>OpenSUSE</a:t>
            </a:r>
          </a:p>
          <a:p>
            <a:pPr eaLnBrk="1" hangingPunct="1"/>
            <a:endParaRPr lang="zh-CN" altLang="en-US" dirty="0"/>
          </a:p>
        </p:txBody>
      </p:sp>
      <p:pic>
        <p:nvPicPr>
          <p:cNvPr id="15" name="Picture 10" descr="linu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7850" y="1589134"/>
            <a:ext cx="1402061" cy="14414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Text Box 13"/>
          <p:cNvSpPr txBox="1">
            <a:spLocks noChangeArrowheads="1"/>
          </p:cNvSpPr>
          <p:nvPr/>
        </p:nvSpPr>
        <p:spPr bwMode="auto">
          <a:xfrm>
            <a:off x="3187850" y="3063488"/>
            <a:ext cx="1693739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>
              <a:lnSpc>
                <a:spcPct val="10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1" lang="en-US" altLang="zh-CN" sz="1600" b="1" dirty="0">
                <a:latin typeface="Times New Roman" panose="02020603050405020304" pitchFamily="18" charset="0"/>
              </a:rPr>
              <a:t>Linus </a:t>
            </a:r>
            <a:r>
              <a:rPr kumimoji="1" lang="en-US" altLang="zh-CN" sz="1600" b="1" dirty="0" smtClean="0">
                <a:latin typeface="Times New Roman" panose="02020603050405020304" pitchFamily="18" charset="0"/>
              </a:rPr>
              <a:t>Torvalds </a:t>
            </a:r>
            <a:r>
              <a:rPr lang="zh-CN" altLang="en-US" sz="1600" dirty="0" smtClean="0"/>
              <a:t>林</a:t>
            </a:r>
            <a:r>
              <a:rPr lang="zh-CN" altLang="en-US" sz="1600" dirty="0"/>
              <a:t>纳</a:t>
            </a:r>
            <a:r>
              <a:rPr lang="zh-CN" altLang="en-US" sz="1600" dirty="0" smtClean="0"/>
              <a:t>斯 </a:t>
            </a:r>
            <a:r>
              <a:rPr lang="en-US" altLang="zh-CN" sz="1600" dirty="0" smtClean="0"/>
              <a:t>git</a:t>
            </a:r>
            <a:endParaRPr kumimoji="1" lang="en-US" altLang="zh-CN" sz="1600" b="1" dirty="0">
              <a:latin typeface="Times New Roman" panose="02020603050405020304" pitchFamily="18" charset="0"/>
            </a:endParaRPr>
          </a:p>
        </p:txBody>
      </p:sp>
      <p:sp>
        <p:nvSpPr>
          <p:cNvPr id="2" name="椭圆 1"/>
          <p:cNvSpPr/>
          <p:nvPr/>
        </p:nvSpPr>
        <p:spPr>
          <a:xfrm>
            <a:off x="6156176" y="1048235"/>
            <a:ext cx="1152128" cy="8239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Linux</a:t>
            </a:r>
            <a:r>
              <a:rPr lang="zh-CN" altLang="en-US" dirty="0" smtClean="0"/>
              <a:t>内核</a:t>
            </a:r>
            <a:endParaRPr lang="zh-CN" altLang="en-US" dirty="0"/>
          </a:p>
        </p:txBody>
      </p:sp>
      <p:cxnSp>
        <p:nvCxnSpPr>
          <p:cNvPr id="4" name="直接箭头连接符 3"/>
          <p:cNvCxnSpPr/>
          <p:nvPr/>
        </p:nvCxnSpPr>
        <p:spPr>
          <a:xfrm flipH="1">
            <a:off x="5868144" y="1872183"/>
            <a:ext cx="288032" cy="50405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椭圆 9"/>
          <p:cNvSpPr/>
          <p:nvPr/>
        </p:nvSpPr>
        <p:spPr>
          <a:xfrm>
            <a:off x="5292080" y="2408817"/>
            <a:ext cx="1152128" cy="8239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centos</a:t>
            </a:r>
            <a:endParaRPr lang="zh-CN" altLang="en-US" dirty="0"/>
          </a:p>
        </p:txBody>
      </p:sp>
      <p:cxnSp>
        <p:nvCxnSpPr>
          <p:cNvPr id="8" name="直接箭头连接符 7"/>
          <p:cNvCxnSpPr/>
          <p:nvPr/>
        </p:nvCxnSpPr>
        <p:spPr>
          <a:xfrm>
            <a:off x="7092280" y="1872183"/>
            <a:ext cx="360040" cy="64807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椭圆 12"/>
          <p:cNvSpPr/>
          <p:nvPr/>
        </p:nvSpPr>
        <p:spPr>
          <a:xfrm>
            <a:off x="7092280" y="2519909"/>
            <a:ext cx="1440160" cy="8239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ubuntu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39552" y="936122"/>
            <a:ext cx="8424936" cy="3721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l"/>
              <a:defRPr/>
            </a:pPr>
            <a:r>
              <a:rPr lang="zh-CN" altLang="en-US" sz="2200" b="1" dirty="0" smtClean="0"/>
              <a:t>用户组</a:t>
            </a:r>
            <a:endParaRPr lang="en-US" altLang="zh-CN" sz="2200" b="1" dirty="0" smtClean="0"/>
          </a:p>
          <a:p>
            <a:pPr lvl="1">
              <a:lnSpc>
                <a:spcPct val="150000"/>
              </a:lnSpc>
            </a:pPr>
            <a:r>
              <a:rPr lang="zh-CN" altLang="en-US" sz="1600" dirty="0" smtClean="0">
                <a:solidFill>
                  <a:srgbClr val="0070C0"/>
                </a:solidFill>
              </a:rPr>
              <a:t>增</a:t>
            </a:r>
            <a:r>
              <a:rPr lang="zh-CN" altLang="en-US" sz="1600" dirty="0">
                <a:solidFill>
                  <a:srgbClr val="0070C0"/>
                </a:solidFill>
              </a:rPr>
              <a:t>加用户时直接加上</a:t>
            </a:r>
            <a:r>
              <a:rPr lang="zh-CN" altLang="en-US" sz="1600" dirty="0" smtClean="0">
                <a:solidFill>
                  <a:srgbClr val="0070C0"/>
                </a:solidFill>
              </a:rPr>
              <a:t>组</a:t>
            </a:r>
            <a:endParaRPr lang="en-US" altLang="zh-CN" sz="1600" dirty="0" smtClean="0">
              <a:solidFill>
                <a:srgbClr val="0070C0"/>
              </a:solidFill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 smtClean="0"/>
              <a:t>指令</a:t>
            </a:r>
            <a:r>
              <a:rPr lang="en-US" altLang="zh-CN" sz="1600" dirty="0" smtClean="0"/>
              <a:t>(</a:t>
            </a:r>
            <a:r>
              <a:rPr lang="zh-CN" altLang="en-US" sz="1600" dirty="0" smtClean="0"/>
              <a:t>基本语法</a:t>
            </a:r>
            <a:r>
              <a:rPr lang="en-US" altLang="zh-CN" sz="1600" dirty="0" smtClean="0"/>
              <a:t>)</a:t>
            </a:r>
          </a:p>
          <a:p>
            <a:pPr lvl="1">
              <a:lnSpc>
                <a:spcPct val="150000"/>
              </a:lnSpc>
            </a:pPr>
            <a:r>
              <a:rPr lang="en-US" altLang="zh-CN" sz="1600" dirty="0" smtClean="0"/>
              <a:t>useradd  </a:t>
            </a:r>
            <a:r>
              <a:rPr lang="en-US" altLang="zh-CN" sz="1600" dirty="0"/>
              <a:t>–g </a:t>
            </a:r>
            <a:r>
              <a:rPr lang="zh-CN" altLang="en-US" sz="1600" dirty="0"/>
              <a:t>用户组 用户</a:t>
            </a:r>
            <a:r>
              <a:rPr lang="zh-CN" altLang="en-US" sz="1600" dirty="0" smtClean="0"/>
              <a:t>名</a:t>
            </a:r>
            <a:endParaRPr lang="en-US" altLang="zh-CN" sz="1600" dirty="0" smtClean="0"/>
          </a:p>
          <a:p>
            <a:pPr lvl="1">
              <a:lnSpc>
                <a:spcPct val="150000"/>
              </a:lnSpc>
            </a:pPr>
            <a:r>
              <a:rPr lang="zh-CN" altLang="en-US" sz="1600" dirty="0"/>
              <a:t>增</a:t>
            </a:r>
            <a:r>
              <a:rPr lang="zh-CN" altLang="en-US" sz="1600" dirty="0" smtClean="0"/>
              <a:t>加一个用户 </a:t>
            </a:r>
            <a:r>
              <a:rPr lang="en-US" altLang="zh-CN" sz="1600" dirty="0" smtClean="0"/>
              <a:t>zwj, </a:t>
            </a:r>
            <a:r>
              <a:rPr lang="zh-CN" altLang="en-US" sz="1600" dirty="0" smtClean="0"/>
              <a:t>直接将他指定到 </a:t>
            </a:r>
            <a:r>
              <a:rPr lang="en-US" altLang="zh-CN" sz="1600" dirty="0" smtClean="0"/>
              <a:t>wudang</a:t>
            </a:r>
            <a:br>
              <a:rPr lang="en-US" altLang="zh-CN" sz="1600" dirty="0" smtClean="0"/>
            </a:br>
            <a:r>
              <a:rPr lang="zh-CN" altLang="en-US" sz="1600" dirty="0">
                <a:solidFill>
                  <a:srgbClr val="0070C0"/>
                </a:solidFill>
              </a:rPr>
              <a:t>删除组</a:t>
            </a:r>
            <a:r>
              <a:rPr lang="en-US" altLang="zh-CN" sz="1600" dirty="0"/>
              <a:t>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指令</a:t>
            </a:r>
            <a:r>
              <a:rPr lang="en-US" altLang="zh-CN" sz="1600" dirty="0"/>
              <a:t>(</a:t>
            </a:r>
            <a:r>
              <a:rPr lang="zh-CN" altLang="en-US" sz="1600" dirty="0"/>
              <a:t>基本语法</a:t>
            </a:r>
            <a:r>
              <a:rPr lang="en-US" altLang="zh-CN" sz="1600" dirty="0"/>
              <a:t>)</a:t>
            </a:r>
          </a:p>
          <a:p>
            <a:pPr lvl="1">
              <a:lnSpc>
                <a:spcPct val="150000"/>
              </a:lnSpc>
            </a:pPr>
            <a:r>
              <a:rPr lang="en-US" altLang="zh-CN" sz="1600" dirty="0"/>
              <a:t>	groupdel </a:t>
            </a:r>
            <a:r>
              <a:rPr lang="zh-CN" altLang="en-US" sz="1600" dirty="0"/>
              <a:t>组名</a:t>
            </a:r>
            <a:endParaRPr lang="en-US" altLang="zh-CN" sz="16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/>
              <a:t>案例演示</a:t>
            </a:r>
            <a:endParaRPr lang="en-US" altLang="zh-CN" sz="1600" dirty="0"/>
          </a:p>
          <a:p>
            <a:pPr lvl="1">
              <a:lnSpc>
                <a:spcPct val="150000"/>
              </a:lnSpc>
            </a:pPr>
            <a:endParaRPr lang="en-US" altLang="zh-CN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39552" y="936122"/>
            <a:ext cx="8424936" cy="29361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l"/>
              <a:defRPr/>
            </a:pPr>
            <a:r>
              <a:rPr lang="zh-CN" altLang="en-US" sz="2200" b="1" dirty="0" smtClean="0"/>
              <a:t>用户组</a:t>
            </a:r>
            <a:endParaRPr lang="en-US" altLang="zh-CN" sz="2200" b="1" dirty="0" smtClean="0"/>
          </a:p>
          <a:p>
            <a:pPr lvl="1">
              <a:lnSpc>
                <a:spcPct val="150000"/>
              </a:lnSpc>
            </a:pPr>
            <a:r>
              <a:rPr lang="zh-CN" altLang="en-US" sz="2000" dirty="0" smtClean="0">
                <a:solidFill>
                  <a:srgbClr val="0070C0"/>
                </a:solidFill>
              </a:rPr>
              <a:t>修</a:t>
            </a:r>
            <a:r>
              <a:rPr lang="zh-CN" altLang="en-US" sz="2000" dirty="0">
                <a:solidFill>
                  <a:srgbClr val="0070C0"/>
                </a:solidFill>
              </a:rPr>
              <a:t>改用户的</a:t>
            </a:r>
            <a:r>
              <a:rPr lang="zh-CN" altLang="en-US" sz="2000" dirty="0" smtClean="0">
                <a:solidFill>
                  <a:srgbClr val="0070C0"/>
                </a:solidFill>
              </a:rPr>
              <a:t>组</a:t>
            </a:r>
            <a:endParaRPr lang="en-US" altLang="zh-CN" sz="20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/>
              <a:t>指令</a:t>
            </a:r>
            <a:r>
              <a:rPr lang="en-US" altLang="zh-CN" dirty="0" smtClean="0"/>
              <a:t>(</a:t>
            </a:r>
            <a:r>
              <a:rPr lang="zh-CN" altLang="en-US" dirty="0" smtClean="0"/>
              <a:t>基本语法</a:t>
            </a:r>
            <a:r>
              <a:rPr lang="en-US" altLang="zh-CN" dirty="0" smtClean="0"/>
              <a:t>)</a:t>
            </a:r>
          </a:p>
          <a:p>
            <a:pPr lvl="1">
              <a:lnSpc>
                <a:spcPct val="150000"/>
              </a:lnSpc>
            </a:pPr>
            <a:r>
              <a:rPr lang="en-US" altLang="zh-CN" dirty="0" smtClean="0"/>
              <a:t>usermod  </a:t>
            </a:r>
            <a:r>
              <a:rPr lang="en-US" altLang="zh-CN" dirty="0"/>
              <a:t>–g </a:t>
            </a:r>
            <a:r>
              <a:rPr lang="zh-CN" altLang="en-US" dirty="0" smtClean="0"/>
              <a:t>新的组名 </a:t>
            </a:r>
            <a:r>
              <a:rPr lang="zh-CN" altLang="en-US" dirty="0"/>
              <a:t>用户名</a:t>
            </a:r>
            <a:endParaRPr lang="en-US" altLang="zh-CN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/>
              <a:t>案例演示</a:t>
            </a:r>
            <a:endParaRPr lang="en-US" altLang="zh-CN" dirty="0" smtClean="0"/>
          </a:p>
          <a:p>
            <a:pPr lvl="1">
              <a:lnSpc>
                <a:spcPct val="150000"/>
              </a:lnSpc>
            </a:pPr>
            <a:r>
              <a:rPr lang="zh-CN" altLang="en-US" dirty="0"/>
              <a:t>创建一个</a:t>
            </a:r>
            <a:r>
              <a:rPr lang="en-US" altLang="zh-CN" dirty="0"/>
              <a:t>shaolin</a:t>
            </a:r>
            <a:r>
              <a:rPr lang="zh-CN" altLang="en-US" dirty="0"/>
              <a:t>组，让将</a:t>
            </a:r>
            <a:r>
              <a:rPr lang="en-US" altLang="zh-CN" dirty="0"/>
              <a:t>zwj </a:t>
            </a:r>
            <a:r>
              <a:rPr lang="zh-CN" altLang="en-US" dirty="0"/>
              <a:t>用户修改到</a:t>
            </a:r>
            <a:r>
              <a:rPr lang="en-US" altLang="zh-CN" dirty="0"/>
              <a:t>shaolin</a:t>
            </a:r>
          </a:p>
          <a:p>
            <a:pPr lvl="1">
              <a:lnSpc>
                <a:spcPct val="150000"/>
              </a:lnSpc>
            </a:pPr>
            <a:endParaRPr lang="en-US" altLang="zh-CN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39552" y="936122"/>
            <a:ext cx="8424936" cy="40903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l"/>
              <a:defRPr/>
            </a:pPr>
            <a:r>
              <a:rPr lang="zh-CN" altLang="en-US" sz="2200" b="1" dirty="0" smtClean="0"/>
              <a:t>用</a:t>
            </a:r>
            <a:r>
              <a:rPr lang="zh-CN" altLang="en-US" sz="2200" b="1" dirty="0"/>
              <a:t>户和组的相关文</a:t>
            </a:r>
            <a:r>
              <a:rPr lang="zh-CN" altLang="en-US" sz="2200" b="1" dirty="0" smtClean="0"/>
              <a:t>件</a:t>
            </a:r>
            <a:endParaRPr lang="en-US" altLang="zh-CN" sz="2200" b="1" dirty="0" smtClean="0"/>
          </a:p>
          <a:p>
            <a:pPr lvl="1">
              <a:lnSpc>
                <a:spcPct val="150000"/>
              </a:lnSpc>
            </a:pPr>
            <a:r>
              <a:rPr lang="en-US" altLang="zh-CN" sz="1600" b="1" dirty="0" smtClean="0">
                <a:solidFill>
                  <a:srgbClr val="0070C0"/>
                </a:solidFill>
              </a:rPr>
              <a:t>/etc/passwd </a:t>
            </a:r>
            <a:r>
              <a:rPr lang="zh-CN" altLang="en-US" sz="1600" b="1" dirty="0" smtClean="0">
                <a:solidFill>
                  <a:srgbClr val="0070C0"/>
                </a:solidFill>
              </a:rPr>
              <a:t>文件</a:t>
            </a:r>
            <a:r>
              <a:rPr lang="en-US" altLang="zh-CN" sz="1600" b="1" dirty="0" smtClean="0">
                <a:solidFill>
                  <a:srgbClr val="0070C0"/>
                </a:solidFill>
              </a:rPr>
              <a:t> </a:t>
            </a:r>
          </a:p>
          <a:p>
            <a:pPr lvl="1">
              <a:lnSpc>
                <a:spcPct val="150000"/>
              </a:lnSpc>
            </a:pPr>
            <a:r>
              <a:rPr lang="en-US" altLang="zh-CN" sz="1600" b="1" dirty="0" smtClean="0">
                <a:solidFill>
                  <a:srgbClr val="0070C0"/>
                </a:solidFill>
              </a:rPr>
              <a:t>	</a:t>
            </a:r>
            <a:r>
              <a:rPr lang="zh-CN" altLang="en-US" sz="1600" dirty="0" smtClean="0"/>
              <a:t>用</a:t>
            </a:r>
            <a:r>
              <a:rPr lang="zh-CN" altLang="en-US" sz="1600" dirty="0"/>
              <a:t>户（</a:t>
            </a:r>
            <a:r>
              <a:rPr lang="en-US" altLang="zh-CN" sz="1600" dirty="0"/>
              <a:t>user</a:t>
            </a:r>
            <a:r>
              <a:rPr lang="zh-CN" altLang="en-US" sz="1600" dirty="0"/>
              <a:t>）的配置文</a:t>
            </a:r>
            <a:r>
              <a:rPr lang="zh-CN" altLang="en-US" sz="1600" dirty="0" smtClean="0"/>
              <a:t>件，记录用户的各种信息</a:t>
            </a:r>
            <a:endParaRPr lang="en-US" altLang="zh-CN" sz="1600" dirty="0" smtClean="0"/>
          </a:p>
          <a:p>
            <a:pPr lvl="2">
              <a:lnSpc>
                <a:spcPct val="150000"/>
              </a:lnSpc>
            </a:pPr>
            <a:r>
              <a:rPr lang="zh-CN" altLang="en-US" sz="1600" dirty="0" smtClean="0">
                <a:solidFill>
                  <a:srgbClr val="007C6A"/>
                </a:solidFill>
              </a:rPr>
              <a:t>每</a:t>
            </a:r>
            <a:r>
              <a:rPr lang="zh-CN" altLang="en-US" sz="1600" dirty="0">
                <a:solidFill>
                  <a:srgbClr val="007C6A"/>
                </a:solidFill>
              </a:rPr>
              <a:t>行的含义：</a:t>
            </a:r>
            <a:r>
              <a:rPr lang="zh-CN" altLang="en-US" sz="1600" b="1" dirty="0">
                <a:solidFill>
                  <a:srgbClr val="007C6A"/>
                </a:solidFill>
              </a:rPr>
              <a:t>用户名</a:t>
            </a:r>
            <a:r>
              <a:rPr lang="en-US" altLang="zh-CN" sz="1600" b="1" dirty="0">
                <a:solidFill>
                  <a:srgbClr val="007C6A"/>
                </a:solidFill>
              </a:rPr>
              <a:t>:</a:t>
            </a:r>
            <a:r>
              <a:rPr lang="zh-CN" altLang="en-US" sz="1600" b="1" dirty="0">
                <a:solidFill>
                  <a:srgbClr val="007C6A"/>
                </a:solidFill>
              </a:rPr>
              <a:t>口令</a:t>
            </a:r>
            <a:r>
              <a:rPr lang="en-US" altLang="zh-CN" sz="1600" b="1" dirty="0">
                <a:solidFill>
                  <a:srgbClr val="007C6A"/>
                </a:solidFill>
              </a:rPr>
              <a:t>:</a:t>
            </a:r>
            <a:r>
              <a:rPr lang="zh-CN" altLang="en-US" sz="1600" b="1" dirty="0">
                <a:solidFill>
                  <a:srgbClr val="007C6A"/>
                </a:solidFill>
              </a:rPr>
              <a:t>用户标识号</a:t>
            </a:r>
            <a:r>
              <a:rPr lang="en-US" altLang="zh-CN" sz="1600" b="1" dirty="0">
                <a:solidFill>
                  <a:srgbClr val="007C6A"/>
                </a:solidFill>
              </a:rPr>
              <a:t>:</a:t>
            </a:r>
            <a:r>
              <a:rPr lang="zh-CN" altLang="en-US" sz="1600" b="1" dirty="0">
                <a:solidFill>
                  <a:srgbClr val="007C6A"/>
                </a:solidFill>
              </a:rPr>
              <a:t>组标识号</a:t>
            </a:r>
            <a:r>
              <a:rPr lang="en-US" altLang="zh-CN" sz="1600" b="1" dirty="0">
                <a:solidFill>
                  <a:srgbClr val="007C6A"/>
                </a:solidFill>
              </a:rPr>
              <a:t>:</a:t>
            </a:r>
            <a:r>
              <a:rPr lang="zh-CN" altLang="en-US" sz="1600" b="1" dirty="0">
                <a:solidFill>
                  <a:srgbClr val="007C6A"/>
                </a:solidFill>
              </a:rPr>
              <a:t>注释性描述</a:t>
            </a:r>
            <a:r>
              <a:rPr lang="en-US" altLang="zh-CN" sz="1600" b="1" dirty="0">
                <a:solidFill>
                  <a:srgbClr val="007C6A"/>
                </a:solidFill>
              </a:rPr>
              <a:t>:</a:t>
            </a:r>
            <a:r>
              <a:rPr lang="zh-CN" altLang="en-US" sz="1600" b="1" dirty="0">
                <a:solidFill>
                  <a:srgbClr val="007C6A"/>
                </a:solidFill>
              </a:rPr>
              <a:t>主目录</a:t>
            </a:r>
            <a:r>
              <a:rPr lang="en-US" altLang="zh-CN" sz="1600" b="1" dirty="0">
                <a:solidFill>
                  <a:srgbClr val="007C6A"/>
                </a:solidFill>
              </a:rPr>
              <a:t>:</a:t>
            </a:r>
            <a:r>
              <a:rPr lang="zh-CN" altLang="en-US" sz="1600" b="1" dirty="0">
                <a:solidFill>
                  <a:srgbClr val="007C6A"/>
                </a:solidFill>
              </a:rPr>
              <a:t>登录</a:t>
            </a:r>
            <a:r>
              <a:rPr lang="en-US" altLang="zh-CN" sz="1600" b="1" dirty="0" smtClean="0">
                <a:solidFill>
                  <a:srgbClr val="007C6A"/>
                </a:solidFill>
              </a:rPr>
              <a:t>Shell [</a:t>
            </a:r>
            <a:r>
              <a:rPr lang="zh-CN" altLang="en-US" sz="1400" dirty="0" smtClean="0">
                <a:solidFill>
                  <a:srgbClr val="FF0000"/>
                </a:solidFill>
              </a:rPr>
              <a:t>图</a:t>
            </a:r>
            <a:r>
              <a:rPr lang="en-US" altLang="zh-CN" sz="1600" b="1" dirty="0" smtClean="0">
                <a:solidFill>
                  <a:srgbClr val="007C6A"/>
                </a:solidFill>
              </a:rPr>
              <a:t>]</a:t>
            </a:r>
            <a:endParaRPr lang="en-US" altLang="zh-CN" sz="1600" b="1" dirty="0">
              <a:solidFill>
                <a:srgbClr val="007C6A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altLang="zh-CN" sz="1600" dirty="0" smtClean="0">
                <a:solidFill>
                  <a:srgbClr val="007C6A"/>
                </a:solidFill>
              </a:rPr>
              <a:t> </a:t>
            </a:r>
            <a:r>
              <a:rPr lang="en-US" altLang="zh-CN" sz="1600" b="1" dirty="0">
                <a:solidFill>
                  <a:srgbClr val="0070C0"/>
                </a:solidFill>
              </a:rPr>
              <a:t>/</a:t>
            </a:r>
            <a:r>
              <a:rPr lang="en-US" altLang="zh-CN" sz="1600" b="1" dirty="0" smtClean="0">
                <a:solidFill>
                  <a:srgbClr val="0070C0"/>
                </a:solidFill>
              </a:rPr>
              <a:t>etc/shadow </a:t>
            </a:r>
            <a:r>
              <a:rPr lang="zh-CN" altLang="en-US" sz="1600" b="1" dirty="0" smtClean="0">
                <a:solidFill>
                  <a:srgbClr val="0070C0"/>
                </a:solidFill>
              </a:rPr>
              <a:t>文件</a:t>
            </a:r>
            <a:endParaRPr lang="en-US" altLang="zh-CN" sz="1600" b="1" dirty="0" smtClean="0">
              <a:solidFill>
                <a:srgbClr val="0070C0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altLang="zh-CN" sz="1600" b="1" dirty="0">
                <a:solidFill>
                  <a:srgbClr val="0070C0"/>
                </a:solidFill>
              </a:rPr>
              <a:t>	</a:t>
            </a:r>
            <a:r>
              <a:rPr lang="zh-CN" altLang="en-US" sz="1600" dirty="0">
                <a:solidFill>
                  <a:schemeClr val="tx2"/>
                </a:solidFill>
              </a:rPr>
              <a:t>口令的配置文件</a:t>
            </a:r>
          </a:p>
          <a:p>
            <a:pPr lvl="2">
              <a:lnSpc>
                <a:spcPct val="150000"/>
              </a:lnSpc>
            </a:pPr>
            <a:r>
              <a:rPr lang="zh-CN" altLang="en-US" sz="1600" dirty="0">
                <a:solidFill>
                  <a:srgbClr val="007C6A"/>
                </a:solidFill>
              </a:rPr>
              <a:t>每行的含义：</a:t>
            </a:r>
            <a:r>
              <a:rPr lang="zh-CN" altLang="en-US" sz="1600" b="1" dirty="0">
                <a:solidFill>
                  <a:srgbClr val="007C6A"/>
                </a:solidFill>
              </a:rPr>
              <a:t>登录名</a:t>
            </a:r>
            <a:r>
              <a:rPr lang="en-US" altLang="zh-CN" sz="1600" b="1" dirty="0">
                <a:solidFill>
                  <a:srgbClr val="007C6A"/>
                </a:solidFill>
              </a:rPr>
              <a:t>:</a:t>
            </a:r>
            <a:r>
              <a:rPr lang="zh-CN" altLang="en-US" sz="1600" b="1" dirty="0">
                <a:solidFill>
                  <a:srgbClr val="007C6A"/>
                </a:solidFill>
              </a:rPr>
              <a:t>加密口令</a:t>
            </a:r>
            <a:r>
              <a:rPr lang="en-US" altLang="zh-CN" sz="1600" b="1" dirty="0">
                <a:solidFill>
                  <a:srgbClr val="007C6A"/>
                </a:solidFill>
              </a:rPr>
              <a:t>:</a:t>
            </a:r>
            <a:r>
              <a:rPr lang="zh-CN" altLang="en-US" sz="1600" b="1" dirty="0">
                <a:solidFill>
                  <a:srgbClr val="007C6A"/>
                </a:solidFill>
              </a:rPr>
              <a:t>最后一次修改时间</a:t>
            </a:r>
            <a:r>
              <a:rPr lang="en-US" altLang="zh-CN" sz="1600" b="1" dirty="0">
                <a:solidFill>
                  <a:srgbClr val="007C6A"/>
                </a:solidFill>
              </a:rPr>
              <a:t>:</a:t>
            </a:r>
            <a:r>
              <a:rPr lang="zh-CN" altLang="en-US" sz="1600" b="1" dirty="0">
                <a:solidFill>
                  <a:srgbClr val="007C6A"/>
                </a:solidFill>
              </a:rPr>
              <a:t>最小时间间隔</a:t>
            </a:r>
            <a:r>
              <a:rPr lang="en-US" altLang="zh-CN" sz="1600" b="1" dirty="0">
                <a:solidFill>
                  <a:srgbClr val="007C6A"/>
                </a:solidFill>
              </a:rPr>
              <a:t>:</a:t>
            </a:r>
            <a:r>
              <a:rPr lang="zh-CN" altLang="en-US" sz="1600" b="1" dirty="0">
                <a:solidFill>
                  <a:srgbClr val="007C6A"/>
                </a:solidFill>
              </a:rPr>
              <a:t>最大时间间隔</a:t>
            </a:r>
            <a:r>
              <a:rPr lang="en-US" altLang="zh-CN" sz="1600" b="1" dirty="0">
                <a:solidFill>
                  <a:srgbClr val="007C6A"/>
                </a:solidFill>
              </a:rPr>
              <a:t>:</a:t>
            </a:r>
            <a:r>
              <a:rPr lang="zh-CN" altLang="en-US" sz="1600" b="1" dirty="0">
                <a:solidFill>
                  <a:srgbClr val="007C6A"/>
                </a:solidFill>
              </a:rPr>
              <a:t>警告时间</a:t>
            </a:r>
            <a:r>
              <a:rPr lang="en-US" altLang="zh-CN" sz="1600" b="1" dirty="0">
                <a:solidFill>
                  <a:srgbClr val="007C6A"/>
                </a:solidFill>
              </a:rPr>
              <a:t>:</a:t>
            </a:r>
            <a:r>
              <a:rPr lang="zh-CN" altLang="en-US" sz="1600" b="1" dirty="0">
                <a:solidFill>
                  <a:srgbClr val="007C6A"/>
                </a:solidFill>
              </a:rPr>
              <a:t>不活动时间</a:t>
            </a:r>
            <a:r>
              <a:rPr lang="en-US" altLang="zh-CN" sz="1600" b="1" dirty="0">
                <a:solidFill>
                  <a:srgbClr val="007C6A"/>
                </a:solidFill>
              </a:rPr>
              <a:t>:</a:t>
            </a:r>
            <a:r>
              <a:rPr lang="zh-CN" altLang="en-US" sz="1600" b="1" dirty="0">
                <a:solidFill>
                  <a:srgbClr val="007C6A"/>
                </a:solidFill>
              </a:rPr>
              <a:t>失效时间</a:t>
            </a:r>
            <a:r>
              <a:rPr lang="en-US" altLang="zh-CN" sz="1600" b="1" dirty="0" smtClean="0">
                <a:solidFill>
                  <a:srgbClr val="007C6A"/>
                </a:solidFill>
              </a:rPr>
              <a:t>:</a:t>
            </a:r>
            <a:r>
              <a:rPr lang="zh-CN" altLang="en-US" sz="1600" b="1" dirty="0">
                <a:solidFill>
                  <a:srgbClr val="007C6A"/>
                </a:solidFill>
              </a:rPr>
              <a:t>保留</a:t>
            </a:r>
            <a:r>
              <a:rPr lang="zh-CN" altLang="en-US" sz="1600" b="1" dirty="0" smtClean="0">
                <a:solidFill>
                  <a:srgbClr val="007C6A"/>
                </a:solidFill>
              </a:rPr>
              <a:t> </a:t>
            </a:r>
            <a:r>
              <a:rPr lang="en-US" altLang="zh-CN" sz="1600" b="1" dirty="0" smtClean="0">
                <a:solidFill>
                  <a:srgbClr val="007C6A"/>
                </a:solidFill>
              </a:rPr>
              <a:t>[</a:t>
            </a:r>
            <a:r>
              <a:rPr lang="zh-CN" altLang="en-US" sz="1400" dirty="0" smtClean="0">
                <a:solidFill>
                  <a:srgbClr val="FF0000"/>
                </a:solidFill>
              </a:rPr>
              <a:t>图</a:t>
            </a:r>
            <a:r>
              <a:rPr lang="en-US" altLang="zh-CN" sz="1600" b="1" dirty="0" smtClean="0">
                <a:solidFill>
                  <a:srgbClr val="007C6A"/>
                </a:solidFill>
              </a:rPr>
              <a:t>]</a:t>
            </a:r>
            <a:endParaRPr lang="en-US" altLang="zh-CN" sz="1600" dirty="0">
              <a:solidFill>
                <a:srgbClr val="007C6A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altLang="zh-CN" sz="1600" b="1" dirty="0" smtClean="0">
                <a:solidFill>
                  <a:srgbClr val="0070C0"/>
                </a:solidFill>
              </a:rPr>
              <a:t>/etc/group </a:t>
            </a:r>
            <a:r>
              <a:rPr lang="zh-CN" altLang="en-US" sz="1600" b="1" dirty="0" smtClean="0">
                <a:solidFill>
                  <a:srgbClr val="0070C0"/>
                </a:solidFill>
              </a:rPr>
              <a:t>文件</a:t>
            </a:r>
            <a:endParaRPr lang="en-US" altLang="zh-CN" sz="1600" b="1" dirty="0" smtClean="0">
              <a:solidFill>
                <a:srgbClr val="0070C0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altLang="zh-CN" sz="1600" b="1" dirty="0">
                <a:solidFill>
                  <a:srgbClr val="0070C0"/>
                </a:solidFill>
              </a:rPr>
              <a:t>	</a:t>
            </a:r>
            <a:r>
              <a:rPr lang="zh-CN" altLang="en-US" sz="1600" dirty="0">
                <a:solidFill>
                  <a:srgbClr val="007C6A"/>
                </a:solidFill>
              </a:rPr>
              <a:t>组</a:t>
            </a:r>
            <a:r>
              <a:rPr lang="en-US" altLang="zh-CN" sz="1600" dirty="0">
                <a:solidFill>
                  <a:srgbClr val="007C6A"/>
                </a:solidFill>
              </a:rPr>
              <a:t>(group)</a:t>
            </a:r>
            <a:r>
              <a:rPr lang="zh-CN" altLang="en-US" sz="1600" dirty="0">
                <a:solidFill>
                  <a:srgbClr val="007C6A"/>
                </a:solidFill>
              </a:rPr>
              <a:t>的配置文</a:t>
            </a:r>
            <a:r>
              <a:rPr lang="zh-CN" altLang="en-US" sz="1600" dirty="0" smtClean="0">
                <a:solidFill>
                  <a:srgbClr val="007C6A"/>
                </a:solidFill>
              </a:rPr>
              <a:t>件，记录</a:t>
            </a:r>
            <a:r>
              <a:rPr lang="en-US" altLang="zh-CN" sz="1600" dirty="0" smtClean="0">
                <a:solidFill>
                  <a:srgbClr val="007C6A"/>
                </a:solidFill>
              </a:rPr>
              <a:t>Linux</a:t>
            </a:r>
            <a:r>
              <a:rPr lang="zh-CN" altLang="en-US" sz="1600" dirty="0" smtClean="0">
                <a:solidFill>
                  <a:srgbClr val="007C6A"/>
                </a:solidFill>
              </a:rPr>
              <a:t>包含的组的信息</a:t>
            </a:r>
            <a:endParaRPr lang="en-US" altLang="zh-CN" sz="1600" b="1" dirty="0">
              <a:solidFill>
                <a:srgbClr val="0070C0"/>
              </a:solidFill>
            </a:endParaRPr>
          </a:p>
          <a:p>
            <a:pPr lvl="2">
              <a:lnSpc>
                <a:spcPct val="150000"/>
              </a:lnSpc>
            </a:pPr>
            <a:r>
              <a:rPr lang="zh-CN" altLang="en-US" sz="1600" dirty="0">
                <a:solidFill>
                  <a:srgbClr val="007C6A"/>
                </a:solidFill>
              </a:rPr>
              <a:t>每行含义：</a:t>
            </a:r>
            <a:r>
              <a:rPr lang="zh-CN" altLang="en-US" sz="1600" b="1" dirty="0">
                <a:solidFill>
                  <a:srgbClr val="007C6A"/>
                </a:solidFill>
              </a:rPr>
              <a:t>组名</a:t>
            </a:r>
            <a:r>
              <a:rPr lang="en-US" altLang="zh-CN" sz="1600" b="1" dirty="0">
                <a:solidFill>
                  <a:srgbClr val="007C6A"/>
                </a:solidFill>
              </a:rPr>
              <a:t>:</a:t>
            </a:r>
            <a:r>
              <a:rPr lang="zh-CN" altLang="en-US" sz="1600" b="1" dirty="0">
                <a:solidFill>
                  <a:srgbClr val="007C6A"/>
                </a:solidFill>
              </a:rPr>
              <a:t>口令</a:t>
            </a:r>
            <a:r>
              <a:rPr lang="en-US" altLang="zh-CN" sz="1600" b="1" dirty="0">
                <a:solidFill>
                  <a:srgbClr val="007C6A"/>
                </a:solidFill>
              </a:rPr>
              <a:t>:</a:t>
            </a:r>
            <a:r>
              <a:rPr lang="zh-CN" altLang="en-US" sz="1600" b="1" dirty="0">
                <a:solidFill>
                  <a:srgbClr val="007C6A"/>
                </a:solidFill>
              </a:rPr>
              <a:t>组标识号</a:t>
            </a:r>
            <a:r>
              <a:rPr lang="en-US" altLang="zh-CN" sz="1600" b="1" dirty="0">
                <a:solidFill>
                  <a:srgbClr val="007C6A"/>
                </a:solidFill>
              </a:rPr>
              <a:t>:</a:t>
            </a:r>
            <a:r>
              <a:rPr lang="zh-CN" altLang="en-US" sz="1600" b="1" dirty="0">
                <a:solidFill>
                  <a:srgbClr val="007C6A"/>
                </a:solidFill>
              </a:rPr>
              <a:t>组内用户列</a:t>
            </a:r>
            <a:r>
              <a:rPr lang="zh-CN" altLang="en-US" sz="1600" b="1" dirty="0" smtClean="0">
                <a:solidFill>
                  <a:srgbClr val="007C6A"/>
                </a:solidFill>
              </a:rPr>
              <a:t>表</a:t>
            </a:r>
            <a:endParaRPr lang="en-US" altLang="zh-CN" sz="1600" b="1" dirty="0">
              <a:solidFill>
                <a:srgbClr val="007C6A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39552" y="936122"/>
            <a:ext cx="8424936" cy="45273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l"/>
              <a:defRPr/>
            </a:pPr>
            <a:r>
              <a:rPr lang="zh-CN" altLang="en-US" sz="2200" b="1" dirty="0" smtClean="0"/>
              <a:t>课堂练习</a:t>
            </a:r>
            <a:endParaRPr lang="en-US" altLang="zh-CN" sz="2200" b="1" dirty="0" smtClean="0"/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endParaRPr lang="en-US" altLang="zh-CN" sz="2200" b="1" dirty="0"/>
          </a:p>
          <a:p>
            <a:pPr marL="457200" indent="-45720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AutoNum type="arabicParenR"/>
              <a:defRPr/>
            </a:pPr>
            <a:r>
              <a:rPr lang="zh-CN" altLang="en-US" sz="2200" b="1" dirty="0" smtClean="0"/>
              <a:t>增加一个组 </a:t>
            </a:r>
            <a:r>
              <a:rPr lang="en-US" altLang="zh-CN" sz="2200" b="1" dirty="0" smtClean="0"/>
              <a:t>student</a:t>
            </a:r>
            <a:br>
              <a:rPr lang="en-US" altLang="zh-CN" sz="2200" b="1" dirty="0" smtClean="0"/>
            </a:br>
            <a:r>
              <a:rPr lang="en-US" altLang="zh-CN" sz="2200" b="1" dirty="0" smtClean="0">
                <a:solidFill>
                  <a:srgbClr val="0070C0"/>
                </a:solidFill>
              </a:rPr>
              <a:t>groupadd  student</a:t>
            </a:r>
          </a:p>
          <a:p>
            <a:pPr marL="457200" indent="-45720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AutoNum type="arabicParenR"/>
              <a:defRPr/>
            </a:pPr>
            <a:r>
              <a:rPr lang="zh-CN" altLang="en-US" sz="2200" b="1" dirty="0"/>
              <a:t>创</a:t>
            </a:r>
            <a:r>
              <a:rPr lang="zh-CN" altLang="en-US" sz="2200" b="1" dirty="0" smtClean="0"/>
              <a:t>建一个用户 </a:t>
            </a:r>
            <a:r>
              <a:rPr lang="en-US" altLang="zh-CN" sz="2200" b="1" dirty="0" smtClean="0"/>
              <a:t>kristina </a:t>
            </a:r>
            <a:r>
              <a:rPr lang="zh-CN" altLang="en-US" sz="2200" b="1" dirty="0" smtClean="0"/>
              <a:t>并指定的默认路径 </a:t>
            </a:r>
            <a:r>
              <a:rPr lang="en-US" altLang="zh-CN" sz="2200" b="1" dirty="0" smtClean="0"/>
              <a:t>/home/kk01 ,</a:t>
            </a:r>
            <a:r>
              <a:rPr lang="zh-CN" altLang="en-US" sz="2200" b="1" dirty="0" smtClean="0"/>
              <a:t>同时指定到</a:t>
            </a:r>
            <a:r>
              <a:rPr lang="en-US" altLang="zh-CN" sz="2200" b="1" dirty="0" smtClean="0"/>
              <a:t>student</a:t>
            </a:r>
            <a:r>
              <a:rPr lang="zh-CN" altLang="en-US" sz="2200" b="1" dirty="0" smtClean="0"/>
              <a:t>组</a:t>
            </a:r>
            <a:r>
              <a:rPr lang="en-US" altLang="zh-CN" sz="2200" b="1" dirty="0" smtClean="0"/>
              <a:t/>
            </a:r>
            <a:br>
              <a:rPr lang="en-US" altLang="zh-CN" sz="2200" b="1" dirty="0" smtClean="0"/>
            </a:br>
            <a:r>
              <a:rPr lang="en-US" altLang="zh-CN" sz="2200" b="1" dirty="0" smtClean="0">
                <a:solidFill>
                  <a:srgbClr val="0070C0"/>
                </a:solidFill>
              </a:rPr>
              <a:t>useradd  -d /home/kk01 –g student  kristina</a:t>
            </a:r>
          </a:p>
          <a:p>
            <a:pPr marL="457200" indent="-45720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AutoNum type="arabicParenR"/>
              <a:defRPr/>
            </a:pPr>
            <a:r>
              <a:rPr lang="zh-CN" altLang="en-US" sz="2200" b="1" dirty="0"/>
              <a:t>增</a:t>
            </a:r>
            <a:r>
              <a:rPr lang="zh-CN" altLang="en-US" sz="2200" b="1" dirty="0" smtClean="0"/>
              <a:t>加一个</a:t>
            </a:r>
            <a:r>
              <a:rPr lang="en-US" altLang="zh-CN" sz="2200" b="1" dirty="0" smtClean="0"/>
              <a:t>teacher</a:t>
            </a:r>
            <a:r>
              <a:rPr lang="zh-CN" altLang="en-US" sz="2200" b="1" dirty="0" smtClean="0"/>
              <a:t>组</a:t>
            </a:r>
            <a:r>
              <a:rPr lang="en-US" altLang="zh-CN" sz="2200" b="1" dirty="0" smtClean="0"/>
              <a:t/>
            </a:r>
            <a:br>
              <a:rPr lang="en-US" altLang="zh-CN" sz="2200" b="1" dirty="0" smtClean="0"/>
            </a:br>
            <a:r>
              <a:rPr lang="en-US" altLang="zh-CN" sz="2200" b="1" dirty="0" smtClean="0">
                <a:solidFill>
                  <a:srgbClr val="0070C0"/>
                </a:solidFill>
              </a:rPr>
              <a:t>groupadd  teacher</a:t>
            </a:r>
          </a:p>
          <a:p>
            <a:pPr marL="457200" indent="-45720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AutoNum type="arabicParenR"/>
              <a:defRPr/>
            </a:pPr>
            <a:r>
              <a:rPr lang="zh-CN" altLang="en-US" sz="2200" b="1" dirty="0" smtClean="0"/>
              <a:t>将</a:t>
            </a:r>
            <a:r>
              <a:rPr lang="en-US" altLang="zh-CN" sz="2200" b="1" dirty="0" smtClean="0"/>
              <a:t>kristina </a:t>
            </a:r>
            <a:r>
              <a:rPr lang="zh-CN" altLang="en-US" sz="2200" b="1" dirty="0" smtClean="0"/>
              <a:t>修改到</a:t>
            </a:r>
            <a:r>
              <a:rPr lang="en-US" altLang="zh-CN" sz="2200" b="1" dirty="0" smtClean="0"/>
              <a:t>teacher </a:t>
            </a:r>
            <a:r>
              <a:rPr lang="zh-CN" altLang="en-US" sz="2200" b="1" dirty="0" smtClean="0"/>
              <a:t>组</a:t>
            </a:r>
            <a:r>
              <a:rPr lang="en-US" altLang="zh-CN" sz="2200" b="1" dirty="0" smtClean="0"/>
              <a:t/>
            </a:r>
            <a:br>
              <a:rPr lang="en-US" altLang="zh-CN" sz="2200" b="1" dirty="0" smtClean="0"/>
            </a:br>
            <a:r>
              <a:rPr lang="en-US" altLang="zh-CN" sz="2200" b="1" dirty="0" smtClean="0">
                <a:solidFill>
                  <a:srgbClr val="0070C0"/>
                </a:solidFill>
              </a:rPr>
              <a:t>usermod  -g  teacher  kristina </a:t>
            </a:r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endParaRPr lang="en-US" altLang="zh-CN" sz="2200" b="1" dirty="0"/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en-US" altLang="zh-CN" sz="2200" b="1" dirty="0" smtClean="0"/>
              <a:t>5min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2"/>
          <p:cNvSpPr txBox="1">
            <a:spLocks noChangeArrowheads="1"/>
          </p:cNvSpPr>
          <p:nvPr/>
        </p:nvSpPr>
        <p:spPr bwMode="auto">
          <a:xfrm>
            <a:off x="539552" y="1054572"/>
            <a:ext cx="8064896" cy="364715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None/>
              <a:defRPr/>
            </a:pPr>
            <a:endParaRPr lang="en-US" altLang="zh-CN" sz="2200" b="1" dirty="0" smtClean="0">
              <a:latin typeface="宋体" panose="02010600030101010101" pitchFamily="2" charset="-122"/>
              <a:ea typeface="Arial Unicode MS" pitchFamily="34" charset="-122"/>
              <a:cs typeface="Arial Unicode MS" pitchFamily="34" charset="-122"/>
            </a:endParaRP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None/>
              <a:defRPr/>
            </a:pPr>
            <a:endParaRPr lang="en-US" altLang="zh-CN" sz="2200" b="1" dirty="0" smtClean="0">
              <a:latin typeface="宋体" panose="02010600030101010101" pitchFamily="2" charset="-122"/>
              <a:ea typeface="Arial Unicode MS" pitchFamily="34" charset="-122"/>
              <a:cs typeface="Arial Unicode MS" pitchFamily="34" charset="-122"/>
            </a:endParaRP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None/>
              <a:defRPr/>
            </a:pPr>
            <a:endParaRPr lang="en-US" altLang="zh-CN" sz="2200" b="1" dirty="0" smtClean="0">
              <a:latin typeface="宋体" panose="02010600030101010101" pitchFamily="2" charset="-122"/>
              <a:ea typeface="Arial Unicode MS" pitchFamily="34" charset="-122"/>
              <a:cs typeface="Arial Unicode MS" pitchFamily="34" charset="-122"/>
            </a:endParaRP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None/>
              <a:defRPr/>
            </a:pPr>
            <a:endParaRPr lang="en-US" altLang="zh-CN" sz="2200" b="1" dirty="0" smtClean="0">
              <a:latin typeface="宋体" panose="02010600030101010101" pitchFamily="2" charset="-122"/>
              <a:ea typeface="Arial Unicode MS" pitchFamily="34" charset="-122"/>
              <a:cs typeface="Arial Unicode MS" pitchFamily="34" charset="-122"/>
            </a:endParaRP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None/>
              <a:defRPr/>
            </a:pPr>
            <a:endParaRPr lang="en-US" altLang="zh-CN" sz="2200" b="1" dirty="0" smtClean="0">
              <a:latin typeface="宋体" panose="02010600030101010101" pitchFamily="2" charset="-122"/>
              <a:ea typeface="Arial Unicode MS" pitchFamily="34" charset="-122"/>
              <a:cs typeface="Arial Unicode MS" pitchFamily="34" charset="-122"/>
            </a:endParaRP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None/>
              <a:defRPr/>
            </a:pPr>
            <a:endParaRPr lang="en-US" altLang="zh-CN" sz="2200" b="1" dirty="0" smtClean="0">
              <a:latin typeface="宋体" panose="02010600030101010101" pitchFamily="2" charset="-122"/>
              <a:ea typeface="Arial Unicode MS" pitchFamily="34" charset="-122"/>
              <a:cs typeface="Arial Unicode MS" pitchFamily="34" charset="-122"/>
            </a:endParaRP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None/>
              <a:defRPr/>
            </a:pPr>
            <a:endParaRPr lang="en-US" altLang="zh-CN" sz="2200" b="1" dirty="0" smtClean="0">
              <a:latin typeface="宋体" panose="02010600030101010101" pitchFamily="2" charset="-122"/>
              <a:ea typeface="Arial Unicode MS" pitchFamily="34" charset="-122"/>
              <a:cs typeface="Arial Unicode MS" pitchFamily="34" charset="-122"/>
            </a:endParaRP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None/>
              <a:defRPr/>
            </a:pPr>
            <a:endParaRPr lang="en-US" altLang="zh-CN" sz="2200" b="1" dirty="0" smtClean="0">
              <a:latin typeface="宋体" panose="02010600030101010101" pitchFamily="2" charset="-122"/>
              <a:ea typeface="Arial Unicode MS" pitchFamily="34" charset="-122"/>
              <a:cs typeface="Arial Unicode MS" pitchFamily="34" charset="-122"/>
            </a:endParaRPr>
          </a:p>
          <a:p>
            <a:pPr lvl="0" eaLnBrk="1" hangingPunct="1">
              <a:lnSpc>
                <a:spcPct val="90000"/>
              </a:lnSpc>
              <a:spcBef>
                <a:spcPct val="20000"/>
              </a:spcBef>
              <a:buClr>
                <a:prstClr val="black"/>
              </a:buClr>
              <a:buSzPct val="70000"/>
              <a:defRPr/>
            </a:pPr>
            <a:r>
              <a:rPr lang="zh-CN" altLang="en-US" b="1" dirty="0" smtClean="0">
                <a:solidFill>
                  <a:schemeClr val="bg1">
                    <a:lumMod val="50000"/>
                  </a:schemeClr>
                </a:solidFill>
                <a:latin typeface="宋体" panose="02010600030101010101" pitchFamily="2" charset="-122"/>
                <a:ea typeface="Arial Unicode MS" pitchFamily="34" charset="-122"/>
                <a:cs typeface="Arial Unicode MS" pitchFamily="34" charset="-122"/>
              </a:rPr>
              <a:t>实用指令</a:t>
            </a:r>
            <a:endParaRPr lang="en-US" altLang="zh-CN" b="1" dirty="0" smtClean="0">
              <a:solidFill>
                <a:schemeClr val="bg1">
                  <a:lumMod val="50000"/>
                </a:schemeClr>
              </a:solidFill>
              <a:latin typeface="宋体" panose="02010600030101010101" pitchFamily="2" charset="-122"/>
              <a:ea typeface="Arial Unicode MS" pitchFamily="34" charset="-122"/>
              <a:cs typeface="Arial Unicode MS" pitchFamily="34" charset="-122"/>
            </a:endParaRPr>
          </a:p>
          <a:p>
            <a:pPr lvl="0" eaLnBrk="1" hangingPunct="1">
              <a:lnSpc>
                <a:spcPct val="90000"/>
              </a:lnSpc>
              <a:spcBef>
                <a:spcPct val="20000"/>
              </a:spcBef>
              <a:buClr>
                <a:prstClr val="black"/>
              </a:buClr>
              <a:buSzPct val="70000"/>
              <a:defRPr/>
            </a:pPr>
            <a:endParaRPr lang="en-US" altLang="zh-CN" sz="1800" b="1" dirty="0">
              <a:solidFill>
                <a:srgbClr val="BFBFBF"/>
              </a:solidFill>
              <a:latin typeface="宋体" panose="02010600030101010101" pitchFamily="2" charset="-122"/>
              <a:ea typeface="Arial Unicode MS" pitchFamily="34" charset="-122"/>
              <a:cs typeface="Arial Unicode MS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9"/>
          <p:cNvSpPr txBox="1">
            <a:spLocks noChangeArrowheads="1"/>
          </p:cNvSpPr>
          <p:nvPr/>
        </p:nvSpPr>
        <p:spPr bwMode="auto">
          <a:xfrm>
            <a:off x="467544" y="849719"/>
            <a:ext cx="7272338" cy="3970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2B2B2">
                    <a:alpha val="50195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l"/>
            </a:pPr>
            <a:r>
              <a:rPr lang="zh-CN" altLang="en-US" sz="2200" b="1" dirty="0"/>
              <a:t>指</a:t>
            </a:r>
            <a:r>
              <a:rPr lang="zh-CN" altLang="en-US" sz="2200" b="1" dirty="0" smtClean="0"/>
              <a:t>定运行级别</a:t>
            </a:r>
            <a:endParaRPr lang="en-US" altLang="zh-CN" sz="22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67544" y="1471562"/>
            <a:ext cx="8424936" cy="41611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zh-CN" altLang="en-US" sz="2000" b="1" dirty="0" smtClean="0">
                <a:solidFill>
                  <a:srgbClr val="0070C0"/>
                </a:solidFill>
              </a:rPr>
              <a:t>基</a:t>
            </a:r>
            <a:r>
              <a:rPr lang="zh-CN" altLang="en-US" sz="2000" b="1" dirty="0">
                <a:solidFill>
                  <a:srgbClr val="0070C0"/>
                </a:solidFill>
              </a:rPr>
              <a:t>本介绍</a:t>
            </a:r>
            <a:r>
              <a:rPr lang="en-US" altLang="zh-CN" sz="2000" b="1" dirty="0">
                <a:solidFill>
                  <a:srgbClr val="0070C0"/>
                </a:solidFill>
              </a:rPr>
              <a:t>:</a:t>
            </a:r>
            <a:endParaRPr lang="en-US" altLang="zh-CN" sz="2000" b="1" dirty="0"/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zh-CN" altLang="en-US" sz="1600" dirty="0"/>
              <a:t>运行级</a:t>
            </a:r>
            <a:r>
              <a:rPr lang="zh-CN" altLang="en-US" sz="1600" dirty="0" smtClean="0"/>
              <a:t>别说明：  </a:t>
            </a:r>
            <a:endParaRPr lang="zh-CN" altLang="en-US" sz="1600" dirty="0"/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en-US" altLang="zh-CN" sz="1600" dirty="0" smtClean="0"/>
              <a:t>0 </a:t>
            </a:r>
            <a:r>
              <a:rPr lang="zh-CN" altLang="en-US" sz="1600" dirty="0"/>
              <a:t>：关</a:t>
            </a:r>
            <a:r>
              <a:rPr lang="zh-CN" altLang="en-US" sz="1600" dirty="0" smtClean="0"/>
              <a:t>机 </a:t>
            </a:r>
            <a:endParaRPr lang="zh-CN" altLang="en-US" sz="1600" dirty="0"/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en-US" altLang="zh-CN" sz="1600" dirty="0" smtClean="0"/>
              <a:t>1 </a:t>
            </a:r>
            <a:r>
              <a:rPr lang="zh-CN" altLang="en-US" sz="1600" dirty="0"/>
              <a:t>：单用</a:t>
            </a:r>
            <a:r>
              <a:rPr lang="zh-CN" altLang="en-US" sz="1600" dirty="0" smtClean="0"/>
              <a:t>户 </a:t>
            </a:r>
            <a:r>
              <a:rPr lang="en-US" altLang="zh-CN" sz="1600" dirty="0" smtClean="0"/>
              <a:t>[</a:t>
            </a:r>
            <a:r>
              <a:rPr lang="zh-CN" altLang="en-US" sz="1600" dirty="0" smtClean="0"/>
              <a:t>类似安全模式， </a:t>
            </a:r>
            <a:r>
              <a:rPr lang="zh-CN" altLang="en-US" sz="1600" dirty="0"/>
              <a:t>这</a:t>
            </a:r>
            <a:r>
              <a:rPr lang="zh-CN" altLang="en-US" sz="1600" dirty="0" smtClean="0"/>
              <a:t>个模式可以帮助找回</a:t>
            </a:r>
            <a:r>
              <a:rPr lang="en-US" altLang="zh-CN" sz="1600" dirty="0" smtClean="0"/>
              <a:t>root</a:t>
            </a:r>
            <a:r>
              <a:rPr lang="zh-CN" altLang="en-US" sz="1600" dirty="0" smtClean="0"/>
              <a:t>密码</a:t>
            </a:r>
            <a:r>
              <a:rPr lang="en-US" altLang="zh-CN" sz="1600" dirty="0" smtClean="0"/>
              <a:t>]</a:t>
            </a:r>
            <a:endParaRPr lang="zh-CN" altLang="en-US" sz="1600" dirty="0"/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en-US" altLang="zh-CN" sz="1600" dirty="0" smtClean="0"/>
              <a:t>2</a:t>
            </a:r>
            <a:r>
              <a:rPr lang="zh-CN" altLang="en-US" sz="1600" dirty="0"/>
              <a:t>：多用户状态没有网络服务</a:t>
            </a:r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en-US" altLang="zh-CN" sz="1600" b="1" dirty="0" smtClean="0">
                <a:solidFill>
                  <a:srgbClr val="FF0000"/>
                </a:solidFill>
              </a:rPr>
              <a:t>3</a:t>
            </a:r>
            <a:r>
              <a:rPr lang="zh-CN" altLang="en-US" sz="1600" dirty="0">
                <a:solidFill>
                  <a:srgbClr val="FF0000"/>
                </a:solidFill>
              </a:rPr>
              <a:t>：多用户状态有网络服</a:t>
            </a:r>
            <a:r>
              <a:rPr lang="zh-CN" altLang="en-US" sz="1600" dirty="0" smtClean="0">
                <a:solidFill>
                  <a:srgbClr val="FF0000"/>
                </a:solidFill>
              </a:rPr>
              <a:t>务 </a:t>
            </a:r>
            <a:r>
              <a:rPr lang="en-US" altLang="zh-CN" sz="1600" dirty="0" smtClean="0">
                <a:solidFill>
                  <a:srgbClr val="FF0000"/>
                </a:solidFill>
              </a:rPr>
              <a:t>[</a:t>
            </a:r>
            <a:r>
              <a:rPr lang="zh-CN" altLang="en-US" sz="1600" dirty="0" smtClean="0">
                <a:solidFill>
                  <a:srgbClr val="FF0000"/>
                </a:solidFill>
              </a:rPr>
              <a:t>使用</a:t>
            </a:r>
            <a:r>
              <a:rPr lang="en-US" altLang="zh-CN" sz="1600" dirty="0" smtClean="0">
                <a:solidFill>
                  <a:srgbClr val="FF0000"/>
                </a:solidFill>
              </a:rPr>
              <a:t>]</a:t>
            </a:r>
            <a:endParaRPr lang="zh-CN" altLang="en-US" sz="1600" dirty="0">
              <a:solidFill>
                <a:srgbClr val="FF0000"/>
              </a:solidFill>
            </a:endParaRPr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en-US" altLang="zh-CN" sz="1600" dirty="0" smtClean="0"/>
              <a:t>4</a:t>
            </a:r>
            <a:r>
              <a:rPr lang="zh-CN" altLang="en-US" sz="1600" dirty="0"/>
              <a:t>：系统未使用保留给用户</a:t>
            </a:r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en-US" altLang="zh-CN" sz="1600" dirty="0" smtClean="0"/>
              <a:t>5</a:t>
            </a:r>
            <a:r>
              <a:rPr lang="zh-CN" altLang="en-US" sz="1600" dirty="0"/>
              <a:t>：图形界</a:t>
            </a:r>
            <a:r>
              <a:rPr lang="zh-CN" altLang="en-US" sz="1600" dirty="0" smtClean="0"/>
              <a:t>面 </a:t>
            </a:r>
            <a:r>
              <a:rPr lang="en-US" altLang="zh-CN" sz="1600" dirty="0" smtClean="0"/>
              <a:t>【】</a:t>
            </a:r>
            <a:endParaRPr lang="zh-CN" altLang="en-US" sz="1600" dirty="0"/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en-US" altLang="zh-CN" sz="1600" dirty="0" smtClean="0"/>
              <a:t>6</a:t>
            </a:r>
            <a:r>
              <a:rPr lang="zh-CN" altLang="en-US" sz="1600" dirty="0"/>
              <a:t>：系统重</a:t>
            </a:r>
            <a:r>
              <a:rPr lang="zh-CN" altLang="en-US" sz="1600" dirty="0" smtClean="0"/>
              <a:t>启  </a:t>
            </a:r>
            <a:endParaRPr lang="zh-CN" altLang="en-US" sz="1600" dirty="0"/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zh-CN" altLang="en-US" sz="1600" dirty="0"/>
              <a:t>常用运行级别是</a:t>
            </a:r>
            <a:r>
              <a:rPr lang="en-US" altLang="zh-CN" sz="1600" dirty="0"/>
              <a:t>3</a:t>
            </a:r>
            <a:r>
              <a:rPr lang="zh-CN" altLang="en-US" sz="1600" dirty="0"/>
              <a:t>和</a:t>
            </a:r>
            <a:r>
              <a:rPr lang="en-US" altLang="zh-CN" sz="1600" dirty="0"/>
              <a:t>5 </a:t>
            </a:r>
            <a:r>
              <a:rPr lang="zh-CN" altLang="en-US" sz="1600" dirty="0"/>
              <a:t>，要修改默认的运行级别可改文件</a:t>
            </a:r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en-US" altLang="zh-CN" sz="1600" dirty="0"/>
              <a:t>/</a:t>
            </a:r>
            <a:r>
              <a:rPr lang="en-US" altLang="zh-CN" sz="1600" b="1" dirty="0"/>
              <a:t>etc/initta</a:t>
            </a:r>
            <a:r>
              <a:rPr lang="en-US" altLang="zh-CN" sz="1600" dirty="0"/>
              <a:t>b</a:t>
            </a:r>
            <a:r>
              <a:rPr lang="zh-CN" altLang="en-US" sz="1600" dirty="0"/>
              <a:t>的</a:t>
            </a:r>
            <a:r>
              <a:rPr lang="en-US" altLang="zh-CN" sz="1600" dirty="0"/>
              <a:t>id:5:initdefault:</a:t>
            </a:r>
            <a:r>
              <a:rPr lang="zh-CN" altLang="en-US" sz="1600" dirty="0"/>
              <a:t>这一行中的数字</a:t>
            </a:r>
            <a:endParaRPr lang="en-US" altLang="zh-CN" sz="1600" dirty="0" smtClean="0"/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zh-CN" altLang="en-US" sz="1600" dirty="0" smtClean="0"/>
              <a:t>命</a:t>
            </a:r>
            <a:r>
              <a:rPr lang="zh-CN" altLang="en-US" sz="1600" dirty="0"/>
              <a:t>令：</a:t>
            </a:r>
            <a:r>
              <a:rPr lang="en-US" altLang="zh-CN" sz="1600" dirty="0"/>
              <a:t>init [012356</a:t>
            </a:r>
            <a:r>
              <a:rPr lang="en-US" altLang="zh-CN" sz="1600" dirty="0" smtClean="0"/>
              <a:t>]  https</a:t>
            </a:r>
            <a:r>
              <a:rPr lang="zh-CN" altLang="en-US" sz="1600" dirty="0" smtClean="0"/>
              <a:t>协议</a:t>
            </a:r>
            <a:endParaRPr lang="en-US" altLang="zh-CN" sz="1600" dirty="0"/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endParaRPr lang="en-US" altLang="zh-CN" sz="1600" dirty="0"/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zh-CN" altLang="en-US" b="1" dirty="0">
                <a:solidFill>
                  <a:srgbClr val="0070C0"/>
                </a:solidFill>
              </a:rPr>
              <a:t>应</a:t>
            </a:r>
            <a:r>
              <a:rPr lang="zh-CN" altLang="en-US" b="1" dirty="0" smtClean="0">
                <a:solidFill>
                  <a:srgbClr val="0070C0"/>
                </a:solidFill>
              </a:rPr>
              <a:t>用实例：</a:t>
            </a:r>
            <a:endParaRPr lang="en-US" altLang="zh-CN" b="1" dirty="0" smtClean="0">
              <a:solidFill>
                <a:srgbClr val="0070C0"/>
              </a:solidFill>
            </a:endParaRPr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zh-CN" altLang="en-US" sz="1600" dirty="0"/>
              <a:t>案</a:t>
            </a:r>
            <a:r>
              <a:rPr lang="zh-CN" altLang="en-US" sz="1600" dirty="0" smtClean="0"/>
              <a:t>例： 通过</a:t>
            </a:r>
            <a:r>
              <a:rPr lang="en-US" altLang="zh-CN" sz="1600" dirty="0" smtClean="0"/>
              <a:t>init </a:t>
            </a:r>
            <a:r>
              <a:rPr lang="zh-CN" altLang="en-US" sz="1600" dirty="0" smtClean="0"/>
              <a:t>来切换不同的运行级别，比如动 </a:t>
            </a:r>
            <a:r>
              <a:rPr lang="en-US" altLang="zh-CN" sz="1600" dirty="0" smtClean="0"/>
              <a:t>5-3 </a:t>
            </a:r>
            <a:r>
              <a:rPr lang="zh-CN" altLang="en-US" sz="1600" dirty="0" smtClean="0"/>
              <a:t>， </a:t>
            </a:r>
            <a:r>
              <a:rPr lang="zh-CN" altLang="en-US" sz="1600" dirty="0"/>
              <a:t>然</a:t>
            </a:r>
            <a:r>
              <a:rPr lang="zh-CN" altLang="en-US" sz="1600" dirty="0" smtClean="0"/>
              <a:t>后关机。</a:t>
            </a:r>
            <a:endParaRPr lang="zh-CN" altLang="en-US" sz="1600" dirty="0"/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52739908"/>
              </p:ext>
            </p:extLst>
          </p:nvPr>
        </p:nvGraphicFramePr>
        <p:xfrm>
          <a:off x="5292080" y="4680495"/>
          <a:ext cx="547687" cy="356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11" name="包装程序外壳对象" showAsIcon="1" r:id="rId4" imgW="1093320" imgH="711360" progId="Package">
                  <p:embed/>
                </p:oleObj>
              </mc:Choice>
              <mc:Fallback>
                <p:oleObj name="包装程序外壳对象" showAsIcon="1" r:id="rId4" imgW="1093320" imgH="71136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292080" y="4680495"/>
                        <a:ext cx="547687" cy="3561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9"/>
          <p:cNvSpPr txBox="1">
            <a:spLocks noChangeArrowheads="1"/>
          </p:cNvSpPr>
          <p:nvPr/>
        </p:nvSpPr>
        <p:spPr bwMode="auto">
          <a:xfrm>
            <a:off x="467544" y="849719"/>
            <a:ext cx="7272338" cy="3970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2B2B2">
                    <a:alpha val="50195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l"/>
            </a:pPr>
            <a:r>
              <a:rPr lang="zh-CN" altLang="en-US" sz="2200" b="1" dirty="0"/>
              <a:t>指</a:t>
            </a:r>
            <a:r>
              <a:rPr lang="zh-CN" altLang="en-US" sz="2200" b="1" dirty="0" smtClean="0"/>
              <a:t>定运行级别</a:t>
            </a:r>
            <a:endParaRPr lang="en-US" altLang="zh-CN" sz="22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67544" y="1471563"/>
            <a:ext cx="8424936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zh-CN" altLang="en-US" sz="2200" b="1" dirty="0" smtClean="0">
                <a:solidFill>
                  <a:srgbClr val="0070C0"/>
                </a:solidFill>
              </a:rPr>
              <a:t>面试题</a:t>
            </a:r>
            <a:r>
              <a:rPr lang="en-US" altLang="zh-CN" sz="2200" b="1" dirty="0" smtClean="0">
                <a:solidFill>
                  <a:srgbClr val="0070C0"/>
                </a:solidFill>
              </a:rPr>
              <a:t>:</a:t>
            </a:r>
            <a:endParaRPr lang="en-US" altLang="zh-CN" b="1" dirty="0"/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endParaRPr lang="en-US" altLang="zh-CN" sz="1600" dirty="0"/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zh-CN" altLang="en-US" sz="1600" dirty="0" smtClean="0"/>
              <a:t>如何找回</a:t>
            </a:r>
            <a:r>
              <a:rPr lang="en-US" altLang="zh-CN" sz="1600" dirty="0" smtClean="0"/>
              <a:t>root</a:t>
            </a:r>
            <a:r>
              <a:rPr lang="zh-CN" altLang="en-US" sz="1600" dirty="0" smtClean="0"/>
              <a:t>密码</a:t>
            </a:r>
            <a:endParaRPr lang="zh-CN" altLang="en-US" sz="1600" dirty="0"/>
          </a:p>
        </p:txBody>
      </p:sp>
      <p:sp>
        <p:nvSpPr>
          <p:cNvPr id="4" name="Text Box 9"/>
          <p:cNvSpPr txBox="1">
            <a:spLocks noChangeArrowheads="1"/>
          </p:cNvSpPr>
          <p:nvPr/>
        </p:nvSpPr>
        <p:spPr bwMode="auto">
          <a:xfrm>
            <a:off x="467544" y="2700647"/>
            <a:ext cx="8208962" cy="2431435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None/>
              <a:defRPr/>
            </a:pPr>
            <a:endParaRPr lang="en-US" altLang="zh-CN" sz="2200" b="1" dirty="0" smtClean="0">
              <a:solidFill>
                <a:srgbClr val="0070C0"/>
              </a:solidFill>
            </a:endParaRP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None/>
              <a:defRPr/>
            </a:pPr>
            <a:r>
              <a:rPr lang="zh-CN" altLang="en-US" sz="2200" b="1" dirty="0">
                <a:solidFill>
                  <a:srgbClr val="0070C0"/>
                </a:solidFill>
              </a:rPr>
              <a:t>课</a:t>
            </a:r>
            <a:r>
              <a:rPr lang="zh-CN" altLang="en-US" sz="2200" b="1" dirty="0" smtClean="0">
                <a:solidFill>
                  <a:srgbClr val="0070C0"/>
                </a:solidFill>
              </a:rPr>
              <a:t>堂练习</a:t>
            </a:r>
            <a:r>
              <a:rPr lang="en-US" altLang="zh-CN" sz="2200" b="1" dirty="0" smtClean="0">
                <a:solidFill>
                  <a:srgbClr val="0070C0"/>
                </a:solidFill>
              </a:rPr>
              <a:t>:</a:t>
            </a:r>
            <a:endParaRPr lang="en-US" altLang="zh-CN" sz="1800" dirty="0" smtClean="0"/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None/>
              <a:defRPr/>
            </a:pPr>
            <a:endParaRPr lang="en-US" altLang="zh-CN" sz="1800" dirty="0" smtClean="0"/>
          </a:p>
          <a:p>
            <a:pPr marL="342900" indent="-342900"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AutoNum type="arabicPeriod"/>
              <a:defRPr/>
            </a:pPr>
            <a:r>
              <a:rPr lang="zh-CN" altLang="en-US" sz="1800" dirty="0" smtClean="0">
                <a:solidFill>
                  <a:srgbClr val="FB335E"/>
                </a:solidFill>
              </a:rPr>
              <a:t>假设我们的</a:t>
            </a:r>
            <a:r>
              <a:rPr lang="en-US" altLang="zh-CN" sz="1800" dirty="0" smtClean="0">
                <a:solidFill>
                  <a:srgbClr val="FB335E"/>
                </a:solidFill>
              </a:rPr>
              <a:t>root</a:t>
            </a:r>
            <a:r>
              <a:rPr lang="zh-CN" altLang="en-US" sz="1800" dirty="0" smtClean="0">
                <a:solidFill>
                  <a:srgbClr val="FB335E"/>
                </a:solidFill>
              </a:rPr>
              <a:t>密码忘记了，请问如何找回密码</a:t>
            </a:r>
            <a:r>
              <a:rPr lang="en-US" altLang="zh-CN" sz="1800" dirty="0" smtClean="0">
                <a:solidFill>
                  <a:srgbClr val="FB335E"/>
                </a:solidFill>
              </a:rPr>
              <a:t>【</a:t>
            </a:r>
            <a:r>
              <a:rPr lang="zh-CN" altLang="en-US" sz="1800" dirty="0">
                <a:solidFill>
                  <a:srgbClr val="FB335E"/>
                </a:solidFill>
              </a:rPr>
              <a:t>练习</a:t>
            </a:r>
            <a:r>
              <a:rPr lang="en-US" altLang="zh-CN" sz="1800" dirty="0" smtClean="0">
                <a:solidFill>
                  <a:srgbClr val="FB335E"/>
                </a:solidFill>
              </a:rPr>
              <a:t>】</a:t>
            </a:r>
            <a:r>
              <a:rPr lang="en-US" altLang="zh-CN" sz="1800" dirty="0">
                <a:solidFill>
                  <a:srgbClr val="FB335E"/>
                </a:solidFill>
              </a:rPr>
              <a:t/>
            </a:r>
            <a:br>
              <a:rPr lang="en-US" altLang="zh-CN" sz="1800" dirty="0">
                <a:solidFill>
                  <a:srgbClr val="FB335E"/>
                </a:solidFill>
              </a:rPr>
            </a:br>
            <a:r>
              <a:rPr lang="zh-CN" altLang="en-US" sz="1800" dirty="0">
                <a:solidFill>
                  <a:srgbClr val="0070C0"/>
                </a:solidFill>
              </a:rPr>
              <a:t>启</a:t>
            </a:r>
            <a:r>
              <a:rPr lang="zh-CN" altLang="en-US" sz="1800" dirty="0" smtClean="0">
                <a:solidFill>
                  <a:srgbClr val="0070C0"/>
                </a:solidFill>
              </a:rPr>
              <a:t>动时</a:t>
            </a:r>
            <a:r>
              <a:rPr lang="en-US" altLang="zh-CN" sz="1800" dirty="0" smtClean="0">
                <a:solidFill>
                  <a:srgbClr val="0070C0"/>
                </a:solidFill>
              </a:rPr>
              <a:t>-&gt;</a:t>
            </a:r>
            <a:r>
              <a:rPr lang="zh-CN" altLang="en-US" sz="1800" dirty="0" smtClean="0">
                <a:solidFill>
                  <a:srgbClr val="0070C0"/>
                </a:solidFill>
              </a:rPr>
              <a:t>快速输入</a:t>
            </a:r>
            <a:r>
              <a:rPr lang="en-US" altLang="zh-CN" sz="1800" dirty="0" smtClean="0">
                <a:solidFill>
                  <a:srgbClr val="0070C0"/>
                </a:solidFill>
              </a:rPr>
              <a:t>enter-&gt;</a:t>
            </a:r>
            <a:r>
              <a:rPr lang="zh-CN" altLang="en-US" sz="1800" dirty="0" smtClean="0">
                <a:solidFill>
                  <a:srgbClr val="0070C0"/>
                </a:solidFill>
              </a:rPr>
              <a:t>输入</a:t>
            </a:r>
            <a:r>
              <a:rPr lang="en-US" altLang="zh-CN" sz="1800" dirty="0" smtClean="0">
                <a:solidFill>
                  <a:srgbClr val="0070C0"/>
                </a:solidFill>
              </a:rPr>
              <a:t>e-&gt; </a:t>
            </a:r>
            <a:r>
              <a:rPr lang="zh-CN" altLang="en-US" sz="1800" dirty="0" smtClean="0">
                <a:solidFill>
                  <a:srgbClr val="0070C0"/>
                </a:solidFill>
              </a:rPr>
              <a:t>进入到编辑界面</a:t>
            </a:r>
            <a:r>
              <a:rPr lang="en-US" altLang="zh-CN" sz="1800" dirty="0" smtClean="0">
                <a:solidFill>
                  <a:srgbClr val="0070C0"/>
                </a:solidFill>
              </a:rPr>
              <a:t>-&gt; </a:t>
            </a:r>
            <a:r>
              <a:rPr lang="zh-CN" altLang="en-US" sz="1800" dirty="0" smtClean="0">
                <a:solidFill>
                  <a:srgbClr val="0070C0"/>
                </a:solidFill>
              </a:rPr>
              <a:t>选择中间有</a:t>
            </a:r>
            <a:r>
              <a:rPr lang="en-US" altLang="zh-CN" sz="1800" dirty="0" smtClean="0">
                <a:solidFill>
                  <a:srgbClr val="0070C0"/>
                </a:solidFill>
              </a:rPr>
              <a:t>kernel </a:t>
            </a:r>
            <a:r>
              <a:rPr lang="zh-CN" altLang="en-US" sz="1800" dirty="0" smtClean="0">
                <a:solidFill>
                  <a:srgbClr val="0070C0"/>
                </a:solidFill>
              </a:rPr>
              <a:t>项</a:t>
            </a:r>
            <a:r>
              <a:rPr lang="en-US" altLang="zh-CN" sz="1800" dirty="0" smtClean="0">
                <a:solidFill>
                  <a:srgbClr val="0070C0"/>
                </a:solidFill>
              </a:rPr>
              <a:t>-&gt;</a:t>
            </a:r>
            <a:br>
              <a:rPr lang="en-US" altLang="zh-CN" sz="1800" dirty="0" smtClean="0">
                <a:solidFill>
                  <a:srgbClr val="0070C0"/>
                </a:solidFill>
              </a:rPr>
            </a:br>
            <a:r>
              <a:rPr lang="zh-CN" altLang="en-US" sz="1800" dirty="0" smtClean="0">
                <a:solidFill>
                  <a:srgbClr val="0070C0"/>
                </a:solidFill>
              </a:rPr>
              <a:t>输入</a:t>
            </a:r>
            <a:r>
              <a:rPr lang="en-US" altLang="zh-CN" sz="1800" dirty="0" smtClean="0">
                <a:solidFill>
                  <a:srgbClr val="0070C0"/>
                </a:solidFill>
              </a:rPr>
              <a:t>e(edit)-&gt; </a:t>
            </a:r>
            <a:r>
              <a:rPr lang="zh-CN" altLang="en-US" sz="1800" dirty="0" smtClean="0">
                <a:solidFill>
                  <a:srgbClr val="0070C0"/>
                </a:solidFill>
              </a:rPr>
              <a:t>在该行的最后写入 </a:t>
            </a:r>
            <a:r>
              <a:rPr lang="en-US" altLang="zh-CN" sz="1800" dirty="0" smtClean="0">
                <a:solidFill>
                  <a:srgbClr val="0070C0"/>
                </a:solidFill>
              </a:rPr>
              <a:t>1 [</a:t>
            </a:r>
            <a:r>
              <a:rPr lang="zh-CN" altLang="en-US" sz="1800" dirty="0" smtClean="0">
                <a:solidFill>
                  <a:srgbClr val="0070C0"/>
                </a:solidFill>
              </a:rPr>
              <a:t>表示修改内核，</a:t>
            </a:r>
            <a:r>
              <a:rPr lang="zh-CN" altLang="en-US" sz="1800" dirty="0">
                <a:solidFill>
                  <a:srgbClr val="0070C0"/>
                </a:solidFill>
              </a:rPr>
              <a:t>临</a:t>
            </a:r>
            <a:r>
              <a:rPr lang="zh-CN" altLang="en-US" sz="1800" dirty="0" smtClean="0">
                <a:solidFill>
                  <a:srgbClr val="0070C0"/>
                </a:solidFill>
              </a:rPr>
              <a:t>时生效</a:t>
            </a:r>
            <a:r>
              <a:rPr lang="en-US" altLang="zh-CN" sz="1800" dirty="0" smtClean="0">
                <a:solidFill>
                  <a:srgbClr val="0070C0"/>
                </a:solidFill>
              </a:rPr>
              <a:t>]-&gt; </a:t>
            </a:r>
            <a:r>
              <a:rPr lang="zh-CN" altLang="en-US" sz="1800" dirty="0" smtClean="0">
                <a:solidFill>
                  <a:srgbClr val="0070C0"/>
                </a:solidFill>
              </a:rPr>
              <a:t>输入</a:t>
            </a:r>
            <a:r>
              <a:rPr lang="en-US" altLang="zh-CN" sz="1800" dirty="0" smtClean="0">
                <a:solidFill>
                  <a:srgbClr val="0070C0"/>
                </a:solidFill>
              </a:rPr>
              <a:t>enter-&gt;</a:t>
            </a:r>
            <a:br>
              <a:rPr lang="en-US" altLang="zh-CN" sz="1800" dirty="0" smtClean="0">
                <a:solidFill>
                  <a:srgbClr val="0070C0"/>
                </a:solidFill>
              </a:rPr>
            </a:br>
            <a:r>
              <a:rPr lang="zh-CN" altLang="en-US" sz="1800" dirty="0" smtClean="0">
                <a:solidFill>
                  <a:srgbClr val="0070C0"/>
                </a:solidFill>
              </a:rPr>
              <a:t>输入</a:t>
            </a:r>
            <a:r>
              <a:rPr lang="en-US" altLang="zh-CN" sz="1800" dirty="0" smtClean="0">
                <a:solidFill>
                  <a:srgbClr val="0070C0"/>
                </a:solidFill>
              </a:rPr>
              <a:t>b [boot]-&gt; </a:t>
            </a:r>
            <a:r>
              <a:rPr lang="zh-CN" altLang="en-US" sz="1800" dirty="0" smtClean="0">
                <a:solidFill>
                  <a:srgbClr val="0070C0"/>
                </a:solidFill>
              </a:rPr>
              <a:t>进入到单用模式 </a:t>
            </a:r>
            <a:r>
              <a:rPr lang="en-US" altLang="zh-CN" sz="1800" dirty="0" smtClean="0">
                <a:solidFill>
                  <a:srgbClr val="0070C0"/>
                </a:solidFill>
              </a:rPr>
              <a:t>【</a:t>
            </a:r>
            <a:r>
              <a:rPr lang="zh-CN" altLang="en-US" sz="1800" dirty="0" smtClean="0">
                <a:solidFill>
                  <a:srgbClr val="0070C0"/>
                </a:solidFill>
              </a:rPr>
              <a:t>这里就可以做补救工作</a:t>
            </a:r>
            <a:r>
              <a:rPr lang="en-US" altLang="zh-CN" sz="1800" dirty="0" smtClean="0">
                <a:solidFill>
                  <a:srgbClr val="0070C0"/>
                </a:solidFill>
              </a:rPr>
              <a:t>】</a:t>
            </a:r>
          </a:p>
          <a:p>
            <a:pPr marL="342900" indent="-342900"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AutoNum type="arabicPeriod"/>
              <a:defRPr/>
            </a:pPr>
            <a:r>
              <a:rPr lang="zh-CN" altLang="en-US" sz="1800" dirty="0" smtClean="0"/>
              <a:t>请设置我们的 </a:t>
            </a:r>
            <a:r>
              <a:rPr lang="zh-CN" altLang="en-US" sz="1800" dirty="0"/>
              <a:t>运</a:t>
            </a:r>
            <a:r>
              <a:rPr lang="zh-CN" altLang="en-US" sz="1800" dirty="0" smtClean="0"/>
              <a:t>行级别，</a:t>
            </a:r>
            <a:r>
              <a:rPr lang="en-US" altLang="zh-CN" sz="1800" dirty="0" smtClean="0"/>
              <a:t>linux </a:t>
            </a:r>
            <a:r>
              <a:rPr lang="zh-CN" altLang="en-US" sz="1800" dirty="0" smtClean="0"/>
              <a:t>运行后，直接进入到 命令行终端</a:t>
            </a:r>
            <a:r>
              <a:rPr lang="en-US" altLang="zh-CN" sz="1800" dirty="0" smtClean="0"/>
              <a:t>(3</a:t>
            </a:r>
            <a:r>
              <a:rPr lang="zh-CN" altLang="en-US" sz="1800" dirty="0" smtClean="0"/>
              <a:t>级别</a:t>
            </a:r>
            <a:r>
              <a:rPr lang="en-US" altLang="zh-CN" sz="1800" dirty="0" smtClean="0"/>
              <a:t>)</a:t>
            </a:r>
            <a:endParaRPr lang="en-US" altLang="zh-CN" sz="1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9"/>
          <p:cNvSpPr txBox="1">
            <a:spLocks noChangeArrowheads="1"/>
          </p:cNvSpPr>
          <p:nvPr/>
        </p:nvSpPr>
        <p:spPr bwMode="auto">
          <a:xfrm>
            <a:off x="467544" y="849719"/>
            <a:ext cx="7272338" cy="3970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2B2B2">
                    <a:alpha val="50195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l"/>
            </a:pPr>
            <a:r>
              <a:rPr lang="zh-CN" altLang="en-US" sz="2200" b="1" dirty="0" smtClean="0"/>
              <a:t>帮助指令 </a:t>
            </a:r>
            <a:endParaRPr lang="en-US" altLang="zh-CN" sz="22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67544" y="1471562"/>
            <a:ext cx="8424936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en-US" altLang="zh-CN" sz="2000" b="1" dirty="0" smtClean="0">
                <a:solidFill>
                  <a:srgbClr val="0070C0"/>
                </a:solidFill>
              </a:rPr>
              <a:t>man </a:t>
            </a:r>
            <a:r>
              <a:rPr lang="zh-CN" altLang="en-US" sz="2000" b="1" dirty="0">
                <a:solidFill>
                  <a:srgbClr val="0070C0"/>
                </a:solidFill>
              </a:rPr>
              <a:t>获得帮助信</a:t>
            </a:r>
            <a:r>
              <a:rPr lang="zh-CN" altLang="en-US" sz="2000" b="1" dirty="0" smtClean="0">
                <a:solidFill>
                  <a:srgbClr val="0070C0"/>
                </a:solidFill>
              </a:rPr>
              <a:t>息</a:t>
            </a:r>
            <a:endParaRPr lang="en-US" altLang="zh-CN" sz="1600" b="1" dirty="0" smtClean="0"/>
          </a:p>
          <a:p>
            <a:pPr marL="285750" indent="-28575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Ø"/>
              <a:defRPr/>
            </a:pPr>
            <a:r>
              <a:rPr lang="zh-CN" altLang="en-US" sz="1600" dirty="0"/>
              <a:t>基本语法</a:t>
            </a:r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en-US" altLang="zh-CN" sz="1600" dirty="0"/>
              <a:t> </a:t>
            </a:r>
            <a:r>
              <a:rPr lang="en-US" altLang="zh-CN" sz="1600" dirty="0" smtClean="0"/>
              <a:t>      man </a:t>
            </a:r>
            <a:r>
              <a:rPr lang="en-US" altLang="zh-CN" sz="1600" dirty="0"/>
              <a:t>[</a:t>
            </a:r>
            <a:r>
              <a:rPr lang="zh-CN" altLang="en-US" sz="1600" dirty="0"/>
              <a:t>命令或配置文件</a:t>
            </a:r>
            <a:r>
              <a:rPr lang="en-US" altLang="zh-CN" sz="1600" dirty="0" smtClean="0"/>
              <a:t>]</a:t>
            </a:r>
            <a:r>
              <a:rPr lang="zh-CN" altLang="en-US" sz="1600" dirty="0" smtClean="0"/>
              <a:t>（</a:t>
            </a:r>
            <a:r>
              <a:rPr lang="zh-CN" altLang="en-US" sz="1600" dirty="0"/>
              <a:t>功能描述：获得帮助信息）</a:t>
            </a:r>
          </a:p>
          <a:p>
            <a:pPr marL="285750" indent="-28575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Ø"/>
              <a:defRPr/>
            </a:pPr>
            <a:r>
              <a:rPr lang="zh-CN" altLang="en-US" sz="1600" dirty="0" smtClean="0"/>
              <a:t>应用实例</a:t>
            </a:r>
            <a:endParaRPr lang="en-US" altLang="zh-CN" sz="1600" dirty="0" smtClean="0"/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en-US" altLang="zh-CN" sz="1600" dirty="0"/>
              <a:t> </a:t>
            </a:r>
            <a:r>
              <a:rPr lang="en-US" altLang="zh-CN" sz="1600" dirty="0" smtClean="0"/>
              <a:t>      </a:t>
            </a:r>
            <a:r>
              <a:rPr lang="zh-CN" altLang="en-US" sz="1600" dirty="0" smtClean="0"/>
              <a:t>案例：查</a:t>
            </a:r>
            <a:r>
              <a:rPr lang="zh-CN" altLang="en-US" sz="1600" dirty="0"/>
              <a:t>看</a:t>
            </a:r>
            <a:r>
              <a:rPr lang="en-US" altLang="zh-CN" sz="1600" dirty="0"/>
              <a:t>ls</a:t>
            </a:r>
            <a:r>
              <a:rPr lang="zh-CN" altLang="en-US" sz="1600" dirty="0"/>
              <a:t>命令的帮助信</a:t>
            </a:r>
            <a:r>
              <a:rPr lang="zh-CN" altLang="en-US" sz="1600" dirty="0" smtClean="0"/>
              <a:t>息</a:t>
            </a:r>
            <a:endParaRPr lang="en-US" altLang="zh-CN" sz="1600" dirty="0"/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en-US" altLang="zh-CN" sz="2000" b="1" dirty="0" smtClean="0">
                <a:solidFill>
                  <a:srgbClr val="0070C0"/>
                </a:solidFill>
              </a:rPr>
              <a:t>help</a:t>
            </a:r>
            <a:r>
              <a:rPr lang="zh-CN" altLang="en-US" sz="2000" b="1" dirty="0" smtClean="0">
                <a:solidFill>
                  <a:srgbClr val="0070C0"/>
                </a:solidFill>
              </a:rPr>
              <a:t>指</a:t>
            </a:r>
            <a:r>
              <a:rPr lang="zh-CN" altLang="en-US" sz="2000" b="1" dirty="0">
                <a:solidFill>
                  <a:srgbClr val="0070C0"/>
                </a:solidFill>
              </a:rPr>
              <a:t>令</a:t>
            </a:r>
          </a:p>
          <a:p>
            <a:pPr marL="285750" indent="-28575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Ø"/>
              <a:defRPr/>
            </a:pPr>
            <a:r>
              <a:rPr lang="zh-CN" altLang="en-US" sz="1600" dirty="0"/>
              <a:t>基本语法</a:t>
            </a:r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en-US" altLang="zh-CN" sz="1600" dirty="0"/>
              <a:t>       </a:t>
            </a:r>
            <a:r>
              <a:rPr lang="en-US" altLang="zh-CN" sz="1600" dirty="0" smtClean="0"/>
              <a:t>help </a:t>
            </a:r>
            <a:r>
              <a:rPr lang="zh-CN" altLang="en-US" sz="1600" dirty="0"/>
              <a:t>命</a:t>
            </a:r>
            <a:r>
              <a:rPr lang="zh-CN" altLang="en-US" sz="1600" dirty="0" smtClean="0"/>
              <a:t>令 （</a:t>
            </a:r>
            <a:r>
              <a:rPr lang="zh-CN" altLang="en-US" sz="1600" dirty="0"/>
              <a:t>功能描述：获得</a:t>
            </a:r>
            <a:r>
              <a:rPr lang="en-US" altLang="zh-CN" sz="1600" dirty="0"/>
              <a:t>shell</a:t>
            </a:r>
            <a:r>
              <a:rPr lang="zh-CN" altLang="en-US" sz="1600" dirty="0"/>
              <a:t>内置命令的帮助信息</a:t>
            </a:r>
            <a:r>
              <a:rPr lang="zh-CN" altLang="en-US" sz="1600" dirty="0" smtClean="0"/>
              <a:t>）</a:t>
            </a:r>
            <a:endParaRPr lang="zh-CN" altLang="en-US" sz="1600" dirty="0"/>
          </a:p>
          <a:p>
            <a:pPr marL="285750" indent="-28575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Ø"/>
              <a:defRPr/>
            </a:pPr>
            <a:r>
              <a:rPr lang="zh-CN" altLang="en-US" sz="1600" dirty="0"/>
              <a:t>应用实例</a:t>
            </a:r>
            <a:endParaRPr lang="en-US" altLang="zh-CN" sz="1600" dirty="0"/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en-US" altLang="zh-CN" sz="1600" dirty="0"/>
              <a:t>       </a:t>
            </a:r>
            <a:r>
              <a:rPr lang="zh-CN" altLang="en-US" sz="1600" dirty="0"/>
              <a:t>案例</a:t>
            </a:r>
            <a:r>
              <a:rPr lang="zh-CN" altLang="en-US" sz="1600" dirty="0" smtClean="0"/>
              <a:t>：查</a:t>
            </a:r>
            <a:r>
              <a:rPr lang="zh-CN" altLang="en-US" sz="1600" dirty="0"/>
              <a:t>看</a:t>
            </a:r>
            <a:r>
              <a:rPr lang="en-US" altLang="zh-CN" sz="1600" dirty="0"/>
              <a:t>cd</a:t>
            </a:r>
            <a:r>
              <a:rPr lang="zh-CN" altLang="en-US" sz="1600" dirty="0"/>
              <a:t>命令的帮助信</a:t>
            </a:r>
            <a:r>
              <a:rPr lang="zh-CN" altLang="en-US" sz="1600" dirty="0" smtClean="0"/>
              <a:t>息</a:t>
            </a:r>
            <a:endParaRPr lang="en-US" altLang="zh-CN" sz="1600" dirty="0" smtClean="0"/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endParaRPr lang="en-US" altLang="zh-CN" sz="1600" dirty="0"/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zh-CN" altLang="en-US" sz="1600" b="1" dirty="0" smtClean="0">
                <a:solidFill>
                  <a:srgbClr val="0070C0"/>
                </a:solidFill>
              </a:rPr>
              <a:t>百度帮助更直接   </a:t>
            </a:r>
            <a:endParaRPr lang="zh-CN" altLang="en-US" sz="1600" b="1" dirty="0">
              <a:solidFill>
                <a:srgbClr val="0070C0"/>
              </a:solidFill>
            </a:endParaRPr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en-US" altLang="zh-CN" sz="1600" dirty="0" smtClean="0"/>
              <a:t>       </a:t>
            </a:r>
            <a:r>
              <a:rPr lang="zh-CN" altLang="en-US" sz="1600" dirty="0" smtClean="0"/>
              <a:t>虽然上面两个都可以来获取指令帮助，但是需要英语功底，如果英语不太好的，我还是推荐大家直接百度靠谱。</a:t>
            </a:r>
            <a:r>
              <a:rPr lang="en-US" altLang="zh-CN" sz="1600" dirty="0" smtClean="0"/>
              <a:t>[</a:t>
            </a:r>
            <a:r>
              <a:rPr lang="zh-CN" altLang="en-US" sz="1400" dirty="0" smtClean="0">
                <a:solidFill>
                  <a:srgbClr val="FF0000"/>
                </a:solidFill>
              </a:rPr>
              <a:t>演示</a:t>
            </a:r>
            <a:r>
              <a:rPr lang="en-US" altLang="zh-CN" sz="1600" dirty="0" smtClean="0"/>
              <a:t>]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9"/>
          <p:cNvSpPr txBox="1">
            <a:spLocks noChangeArrowheads="1"/>
          </p:cNvSpPr>
          <p:nvPr/>
        </p:nvSpPr>
        <p:spPr bwMode="auto">
          <a:xfrm>
            <a:off x="467544" y="849719"/>
            <a:ext cx="7272338" cy="3970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2B2B2">
                    <a:alpha val="50195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l"/>
            </a:pPr>
            <a:r>
              <a:rPr lang="zh-CN" altLang="en-US" sz="2200" b="1" dirty="0" smtClean="0"/>
              <a:t>文</a:t>
            </a:r>
            <a:r>
              <a:rPr lang="zh-CN" altLang="en-US" sz="2200" b="1" dirty="0"/>
              <a:t>件目录类</a:t>
            </a:r>
            <a:endParaRPr lang="en-US" altLang="zh-CN" sz="22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67544" y="1440135"/>
            <a:ext cx="8424936" cy="4228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en-US" altLang="zh-CN" sz="2000" b="1" dirty="0" smtClean="0">
                <a:solidFill>
                  <a:srgbClr val="0070C0"/>
                </a:solidFill>
              </a:rPr>
              <a:t>pwd </a:t>
            </a:r>
            <a:r>
              <a:rPr lang="zh-CN" altLang="en-US" sz="2000" b="1" dirty="0">
                <a:solidFill>
                  <a:srgbClr val="0070C0"/>
                </a:solidFill>
              </a:rPr>
              <a:t>指令</a:t>
            </a:r>
            <a:endParaRPr lang="en-US" altLang="zh-CN" sz="1600" b="1" dirty="0" smtClean="0"/>
          </a:p>
          <a:p>
            <a:pPr marL="285750" indent="-28575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Ø"/>
              <a:defRPr/>
            </a:pPr>
            <a:r>
              <a:rPr lang="zh-CN" altLang="en-US" sz="1600" dirty="0" smtClean="0"/>
              <a:t>基</a:t>
            </a:r>
            <a:r>
              <a:rPr lang="zh-CN" altLang="en-US" sz="1600" dirty="0"/>
              <a:t>本语法</a:t>
            </a:r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en-US" altLang="zh-CN" sz="1600" dirty="0"/>
              <a:t>       </a:t>
            </a:r>
            <a:r>
              <a:rPr lang="en-US" altLang="zh-CN" sz="1600" dirty="0" smtClean="0"/>
              <a:t>pwd</a:t>
            </a:r>
            <a:r>
              <a:rPr lang="en-US" altLang="zh-CN" sz="1600" dirty="0"/>
              <a:t>	</a:t>
            </a:r>
            <a:r>
              <a:rPr lang="en-US" altLang="zh-CN" sz="1600" dirty="0" smtClean="0"/>
              <a:t>(</a:t>
            </a:r>
            <a:r>
              <a:rPr lang="zh-CN" altLang="en-US" sz="1600" dirty="0" smtClean="0"/>
              <a:t>功</a:t>
            </a:r>
            <a:r>
              <a:rPr lang="zh-CN" altLang="en-US" sz="1600" dirty="0"/>
              <a:t>能描述：显示当前工作目录的</a:t>
            </a:r>
            <a:r>
              <a:rPr lang="zh-CN" altLang="en-US" sz="1600" b="1" dirty="0"/>
              <a:t>绝对路</a:t>
            </a:r>
            <a:r>
              <a:rPr lang="zh-CN" altLang="en-US" sz="1600" b="1" dirty="0" smtClean="0"/>
              <a:t>径</a:t>
            </a:r>
            <a:r>
              <a:rPr lang="en-US" altLang="zh-CN" sz="1600" dirty="0" smtClean="0"/>
              <a:t>)</a:t>
            </a:r>
            <a:endParaRPr lang="zh-CN" altLang="en-US" sz="1600" dirty="0"/>
          </a:p>
          <a:p>
            <a:pPr marL="285750" indent="-28575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Ø"/>
              <a:defRPr/>
            </a:pPr>
            <a:r>
              <a:rPr lang="zh-CN" altLang="en-US" sz="1600" dirty="0" smtClean="0"/>
              <a:t>应用实例</a:t>
            </a:r>
            <a:endParaRPr lang="en-US" altLang="zh-CN" sz="1600" dirty="0" smtClean="0"/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en-US" altLang="zh-CN" sz="1600" dirty="0" smtClean="0"/>
              <a:t>       </a:t>
            </a:r>
            <a:r>
              <a:rPr lang="zh-CN" altLang="en-US" sz="1600" dirty="0"/>
              <a:t>案例：显示当前工作目录的绝对路径</a:t>
            </a:r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endParaRPr lang="en-US" altLang="zh-CN" sz="1600" dirty="0"/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en-US" altLang="zh-CN" sz="2000" b="1" dirty="0" smtClean="0">
                <a:solidFill>
                  <a:srgbClr val="0070C0"/>
                </a:solidFill>
              </a:rPr>
              <a:t>ls</a:t>
            </a:r>
            <a:r>
              <a:rPr lang="zh-CN" altLang="en-US" sz="2000" b="1" dirty="0" smtClean="0">
                <a:solidFill>
                  <a:srgbClr val="0070C0"/>
                </a:solidFill>
              </a:rPr>
              <a:t>指令</a:t>
            </a:r>
            <a:endParaRPr lang="zh-CN" altLang="en-US" sz="2000" b="1" dirty="0">
              <a:solidFill>
                <a:srgbClr val="0070C0"/>
              </a:solidFill>
            </a:endParaRPr>
          </a:p>
          <a:p>
            <a:pPr marL="285750" indent="-28575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Ø"/>
              <a:defRPr/>
            </a:pPr>
            <a:r>
              <a:rPr lang="zh-CN" altLang="en-US" sz="1600" dirty="0"/>
              <a:t>基本语法</a:t>
            </a:r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en-US" altLang="zh-CN" sz="1600" dirty="0"/>
              <a:t>       </a:t>
            </a:r>
            <a:r>
              <a:rPr lang="en-US" altLang="zh-CN" sz="1600" dirty="0" smtClean="0"/>
              <a:t>ls 	[</a:t>
            </a:r>
            <a:r>
              <a:rPr lang="zh-CN" altLang="en-US" sz="1600" dirty="0"/>
              <a:t>选项</a:t>
            </a:r>
            <a:r>
              <a:rPr lang="en-US" altLang="zh-CN" sz="1600" dirty="0"/>
              <a:t>] </a:t>
            </a:r>
            <a:r>
              <a:rPr lang="en-US" altLang="zh-CN" sz="1600" dirty="0" smtClean="0"/>
              <a:t>	[</a:t>
            </a:r>
            <a:r>
              <a:rPr lang="zh-CN" altLang="en-US" sz="1600" dirty="0"/>
              <a:t>目录或是文件</a:t>
            </a:r>
            <a:r>
              <a:rPr lang="en-US" altLang="zh-CN" sz="1600" dirty="0"/>
              <a:t>]</a:t>
            </a:r>
            <a:endParaRPr lang="zh-CN" altLang="en-US" sz="1600" dirty="0" smtClean="0"/>
          </a:p>
          <a:p>
            <a:pPr marL="285750" indent="-28575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Ø"/>
              <a:defRPr/>
            </a:pPr>
            <a:r>
              <a:rPr lang="zh-CN" altLang="en-US" sz="1600" dirty="0"/>
              <a:t>常</a:t>
            </a:r>
            <a:r>
              <a:rPr lang="zh-CN" altLang="en-US" sz="1600" dirty="0" smtClean="0"/>
              <a:t>用选项</a:t>
            </a:r>
            <a:endParaRPr lang="en-US" altLang="zh-CN" sz="1600" dirty="0"/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en-US" altLang="zh-CN" sz="1600" dirty="0"/>
              <a:t>       </a:t>
            </a:r>
            <a:r>
              <a:rPr lang="en-US" altLang="zh-CN" sz="1600" dirty="0" smtClean="0">
                <a:solidFill>
                  <a:srgbClr val="FF0000"/>
                </a:solidFill>
              </a:rPr>
              <a:t>-a</a:t>
            </a:r>
            <a:r>
              <a:rPr lang="en-US" altLang="zh-CN" sz="1600" dirty="0" smtClean="0"/>
              <a:t> </a:t>
            </a:r>
            <a:r>
              <a:rPr lang="zh-CN" altLang="en-US" sz="1600" dirty="0" smtClean="0"/>
              <a:t>：显示当前目录所有的文件和目录，包括隐藏的 </a:t>
            </a:r>
            <a:r>
              <a:rPr lang="en-US" altLang="zh-CN" sz="1600" dirty="0" smtClean="0"/>
              <a:t>(</a:t>
            </a:r>
            <a:r>
              <a:rPr lang="zh-CN" altLang="en-US" sz="1600" dirty="0" smtClean="0"/>
              <a:t>文件名以</a:t>
            </a:r>
            <a:r>
              <a:rPr lang="en-US" altLang="zh-CN" sz="1600" dirty="0" smtClean="0"/>
              <a:t>.</a:t>
            </a:r>
            <a:r>
              <a:rPr lang="zh-CN" altLang="en-US" sz="1600" dirty="0" smtClean="0"/>
              <a:t>开头就是隐藏</a:t>
            </a:r>
            <a:r>
              <a:rPr lang="en-US" altLang="zh-CN" sz="1600" dirty="0" smtClean="0"/>
              <a:t>)</a:t>
            </a:r>
            <a:r>
              <a:rPr lang="zh-CN" altLang="en-US" sz="1600" dirty="0" smtClean="0"/>
              <a:t>。</a:t>
            </a:r>
            <a:endParaRPr lang="zh-CN" altLang="en-US" sz="1600" dirty="0"/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en-US" altLang="zh-CN" sz="1600" dirty="0" smtClean="0"/>
              <a:t>       -l  </a:t>
            </a:r>
            <a:r>
              <a:rPr lang="zh-CN" altLang="en-US" sz="1600" dirty="0" smtClean="0"/>
              <a:t>：以列表的方式显示信息</a:t>
            </a:r>
            <a:endParaRPr lang="en-US" altLang="zh-CN" sz="1600" dirty="0" smtClean="0"/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en-US" altLang="zh-CN" sz="1600" dirty="0"/>
              <a:t> </a:t>
            </a:r>
            <a:r>
              <a:rPr lang="en-US" altLang="zh-CN" sz="1600" dirty="0" smtClean="0"/>
              <a:t>     -h  : </a:t>
            </a:r>
            <a:r>
              <a:rPr lang="zh-CN" altLang="en-US" sz="1600" dirty="0" smtClean="0"/>
              <a:t>显示文件大小时，以 </a:t>
            </a:r>
            <a:r>
              <a:rPr lang="en-US" altLang="zh-CN" sz="1600" dirty="0" smtClean="0"/>
              <a:t>k , m, G</a:t>
            </a:r>
            <a:r>
              <a:rPr lang="zh-CN" altLang="en-US" sz="1600" dirty="0" smtClean="0"/>
              <a:t>单位显示</a:t>
            </a:r>
            <a:endParaRPr lang="en-US" altLang="zh-CN" sz="1600" dirty="0" smtClean="0"/>
          </a:p>
          <a:p>
            <a:pPr marL="285750" indent="-28575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Ø"/>
              <a:defRPr/>
            </a:pPr>
            <a:r>
              <a:rPr lang="zh-CN" altLang="en-US" sz="1600" dirty="0"/>
              <a:t>应</a:t>
            </a:r>
            <a:r>
              <a:rPr lang="zh-CN" altLang="en-US" sz="1600" dirty="0" smtClean="0"/>
              <a:t>用实例</a:t>
            </a:r>
            <a:endParaRPr lang="en-US" altLang="zh-CN" sz="1600" dirty="0" smtClean="0"/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en-US" altLang="zh-CN" sz="1600" dirty="0" smtClean="0"/>
              <a:t>      </a:t>
            </a:r>
            <a:r>
              <a:rPr lang="zh-CN" altLang="en-US" sz="1600" dirty="0" smtClean="0"/>
              <a:t>案例</a:t>
            </a:r>
            <a:r>
              <a:rPr lang="en-US" altLang="zh-CN" sz="1600" dirty="0" smtClean="0"/>
              <a:t>:</a:t>
            </a:r>
            <a:r>
              <a:rPr lang="zh-CN" altLang="en-US" sz="1600" dirty="0"/>
              <a:t>查看当前目录的所有内容信</a:t>
            </a:r>
            <a:r>
              <a:rPr lang="zh-CN" altLang="en-US" sz="1600" dirty="0" smtClean="0"/>
              <a:t>息</a:t>
            </a:r>
            <a:endParaRPr lang="en-US" altLang="zh-CN" sz="16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9"/>
          <p:cNvSpPr txBox="1">
            <a:spLocks noChangeArrowheads="1"/>
          </p:cNvSpPr>
          <p:nvPr/>
        </p:nvSpPr>
        <p:spPr bwMode="auto">
          <a:xfrm>
            <a:off x="467544" y="849719"/>
            <a:ext cx="7272338" cy="3970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2B2B2">
                    <a:alpha val="50195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l"/>
            </a:pPr>
            <a:r>
              <a:rPr lang="zh-CN" altLang="en-US" sz="2200" b="1" smtClean="0"/>
              <a:t>文</a:t>
            </a:r>
            <a:r>
              <a:rPr lang="zh-CN" altLang="en-US" sz="2200" b="1"/>
              <a:t>件目录类</a:t>
            </a:r>
            <a:endParaRPr lang="en-US" altLang="zh-CN" sz="2200" b="1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67544" y="1440135"/>
            <a:ext cx="8424936" cy="334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en-US" altLang="zh-CN" sz="2000" b="1" dirty="0" smtClean="0">
                <a:solidFill>
                  <a:srgbClr val="0070C0"/>
                </a:solidFill>
              </a:rPr>
              <a:t>cd </a:t>
            </a:r>
            <a:r>
              <a:rPr lang="zh-CN" altLang="en-US" sz="2000" b="1" dirty="0">
                <a:solidFill>
                  <a:srgbClr val="0070C0"/>
                </a:solidFill>
              </a:rPr>
              <a:t>指令</a:t>
            </a:r>
            <a:endParaRPr lang="en-US" altLang="zh-CN" sz="1600" b="1" dirty="0" smtClean="0"/>
          </a:p>
          <a:p>
            <a:pPr marL="285750" indent="-28575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Arial" panose="020B0604020202020204" pitchFamily="34" charset="0"/>
              <a:buChar char="•"/>
              <a:defRPr/>
            </a:pPr>
            <a:r>
              <a:rPr lang="zh-CN" altLang="en-US" sz="1600" dirty="0" smtClean="0"/>
              <a:t>基</a:t>
            </a:r>
            <a:r>
              <a:rPr lang="zh-CN" altLang="en-US" sz="1600" dirty="0"/>
              <a:t>本语法</a:t>
            </a:r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en-US" altLang="zh-CN" sz="1600" dirty="0"/>
              <a:t>       </a:t>
            </a:r>
            <a:r>
              <a:rPr lang="en-US" altLang="zh-CN" sz="1600" dirty="0" smtClean="0"/>
              <a:t>cd  [</a:t>
            </a:r>
            <a:r>
              <a:rPr lang="zh-CN" altLang="en-US" sz="1600" dirty="0" smtClean="0"/>
              <a:t>参数</a:t>
            </a:r>
            <a:r>
              <a:rPr lang="en-US" altLang="zh-CN" sz="1600" dirty="0" smtClean="0"/>
              <a:t>]</a:t>
            </a:r>
            <a:r>
              <a:rPr lang="en-US" altLang="zh-CN" sz="1600" dirty="0"/>
              <a:t>	</a:t>
            </a:r>
            <a:r>
              <a:rPr lang="en-US" altLang="zh-CN" sz="1600" dirty="0" smtClean="0"/>
              <a:t>(</a:t>
            </a:r>
            <a:r>
              <a:rPr lang="zh-CN" altLang="en-US" sz="1600" dirty="0" smtClean="0"/>
              <a:t>功</a:t>
            </a:r>
            <a:r>
              <a:rPr lang="zh-CN" altLang="en-US" sz="1600" dirty="0"/>
              <a:t>能描述</a:t>
            </a:r>
            <a:r>
              <a:rPr lang="zh-CN" altLang="en-US" sz="1600" dirty="0" smtClean="0"/>
              <a:t>：切换到指定目录</a:t>
            </a:r>
            <a:r>
              <a:rPr lang="en-US" altLang="zh-CN" sz="1600" dirty="0" smtClean="0"/>
              <a:t>)</a:t>
            </a:r>
            <a:endParaRPr lang="zh-CN" altLang="en-US" sz="1600" dirty="0"/>
          </a:p>
          <a:p>
            <a:pPr marL="285750" indent="-28575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Arial" panose="020B0604020202020204" pitchFamily="34" charset="0"/>
              <a:buChar char="•"/>
              <a:defRPr/>
            </a:pPr>
            <a:r>
              <a:rPr lang="zh-CN" altLang="en-US" sz="1600" dirty="0"/>
              <a:t>常</a:t>
            </a:r>
            <a:r>
              <a:rPr lang="zh-CN" altLang="en-US" sz="1600" dirty="0" smtClean="0"/>
              <a:t>用参数</a:t>
            </a:r>
            <a:endParaRPr lang="en-US" altLang="zh-CN" sz="1600" dirty="0" smtClean="0"/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en-US" altLang="zh-CN" sz="1600" dirty="0" smtClean="0"/>
              <a:t>       </a:t>
            </a:r>
            <a:r>
              <a:rPr lang="zh-CN" altLang="en-US" sz="1600" b="1" dirty="0">
                <a:solidFill>
                  <a:srgbClr val="FF0000"/>
                </a:solidFill>
              </a:rPr>
              <a:t>绝</a:t>
            </a:r>
            <a:r>
              <a:rPr lang="zh-CN" altLang="en-US" sz="1600" b="1" dirty="0" smtClean="0">
                <a:solidFill>
                  <a:srgbClr val="FF0000"/>
                </a:solidFill>
              </a:rPr>
              <a:t>对路</a:t>
            </a:r>
            <a:r>
              <a:rPr lang="zh-CN" altLang="en-US" sz="1600" b="1" dirty="0" smtClean="0">
                <a:solidFill>
                  <a:srgbClr val="FF0000"/>
                </a:solidFill>
              </a:rPr>
              <a:t>径</a:t>
            </a:r>
            <a:r>
              <a:rPr lang="en-US" altLang="zh-CN" sz="1600" dirty="0" smtClean="0"/>
              <a:t>【</a:t>
            </a:r>
            <a:r>
              <a:rPr lang="zh-CN" altLang="en-US" sz="1600" dirty="0" smtClean="0"/>
              <a:t>从 </a:t>
            </a:r>
            <a:r>
              <a:rPr lang="en-US" altLang="zh-CN" sz="1600" dirty="0" smtClean="0"/>
              <a:t>/ </a:t>
            </a:r>
            <a:r>
              <a:rPr lang="zh-CN" altLang="en-US" sz="1600" dirty="0" smtClean="0"/>
              <a:t>开始定位</a:t>
            </a:r>
            <a:r>
              <a:rPr lang="en-US" altLang="zh-CN" sz="1600" dirty="0" smtClean="0"/>
              <a:t>】</a:t>
            </a:r>
            <a:r>
              <a:rPr lang="zh-CN" altLang="en-US" sz="1600" dirty="0" smtClean="0"/>
              <a:t>和</a:t>
            </a:r>
            <a:r>
              <a:rPr lang="zh-CN" altLang="en-US" sz="1600" b="1" dirty="0" smtClean="0"/>
              <a:t>相</a:t>
            </a:r>
            <a:r>
              <a:rPr lang="zh-CN" altLang="en-US" sz="1600" b="1" dirty="0" smtClean="0">
                <a:solidFill>
                  <a:srgbClr val="FF0000"/>
                </a:solidFill>
              </a:rPr>
              <a:t>对路</a:t>
            </a:r>
            <a:r>
              <a:rPr lang="zh-CN" altLang="en-US" sz="1600" b="1" dirty="0" smtClean="0">
                <a:solidFill>
                  <a:srgbClr val="FF0000"/>
                </a:solidFill>
              </a:rPr>
              <a:t>径</a:t>
            </a:r>
            <a:r>
              <a:rPr lang="en-US" altLang="zh-CN" sz="1600" dirty="0" smtClean="0"/>
              <a:t>【</a:t>
            </a:r>
            <a:r>
              <a:rPr lang="zh-CN" altLang="en-US" sz="1600" dirty="0" smtClean="0"/>
              <a:t>从当前的位置开始定位</a:t>
            </a:r>
            <a:r>
              <a:rPr lang="en-US" altLang="zh-CN" sz="1600" dirty="0" smtClean="0"/>
              <a:t>】</a:t>
            </a:r>
            <a:r>
              <a:rPr lang="zh-CN" altLang="en-US" sz="1600" dirty="0" smtClean="0"/>
              <a:t> </a:t>
            </a:r>
            <a:endParaRPr lang="zh-CN" altLang="en-US" sz="1600" dirty="0"/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en-US" altLang="zh-CN" sz="1600" dirty="0"/>
              <a:t> </a:t>
            </a:r>
            <a:r>
              <a:rPr lang="en-US" altLang="zh-CN" sz="1600" dirty="0" smtClean="0"/>
              <a:t>      </a:t>
            </a:r>
            <a:r>
              <a:rPr lang="en-US" altLang="zh-CN" sz="1600" dirty="0"/>
              <a:t>cd </a:t>
            </a:r>
            <a:r>
              <a:rPr lang="en-US" altLang="zh-CN" sz="1600" dirty="0" smtClean="0"/>
              <a:t>~  </a:t>
            </a:r>
            <a:r>
              <a:rPr lang="zh-CN" altLang="en-US" sz="1600" dirty="0" smtClean="0"/>
              <a:t>或</a:t>
            </a:r>
            <a:r>
              <a:rPr lang="zh-CN" altLang="en-US" sz="1600" dirty="0"/>
              <a:t>者</a:t>
            </a:r>
            <a:r>
              <a:rPr lang="en-US" altLang="zh-CN" sz="1600" dirty="0" smtClean="0"/>
              <a:t>cd </a:t>
            </a:r>
            <a:r>
              <a:rPr lang="zh-CN" altLang="en-US" sz="1600" dirty="0" smtClean="0"/>
              <a:t>：</a:t>
            </a:r>
            <a:r>
              <a:rPr lang="zh-CN" altLang="en-US" sz="1600" dirty="0"/>
              <a:t>回到自己的家目</a:t>
            </a:r>
            <a:r>
              <a:rPr lang="zh-CN" altLang="en-US" sz="1600" dirty="0" smtClean="0"/>
              <a:t>录</a:t>
            </a:r>
            <a:endParaRPr lang="en-US" altLang="zh-CN" sz="1600" dirty="0" smtClean="0"/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en-US" altLang="zh-CN" sz="1600" dirty="0" smtClean="0"/>
              <a:t>       cd ..  </a:t>
            </a:r>
            <a:r>
              <a:rPr lang="zh-CN" altLang="en-US" sz="1600" dirty="0" smtClean="0"/>
              <a:t>回</a:t>
            </a:r>
            <a:r>
              <a:rPr lang="zh-CN" altLang="en-US" sz="1600" dirty="0"/>
              <a:t>到当前目录的上一级目录</a:t>
            </a:r>
          </a:p>
          <a:p>
            <a:pPr marL="285750" indent="-28575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Arial" panose="020B0604020202020204" pitchFamily="34" charset="0"/>
              <a:buChar char="•"/>
              <a:defRPr/>
            </a:pPr>
            <a:r>
              <a:rPr lang="zh-CN" altLang="en-US" sz="1600" dirty="0" smtClean="0"/>
              <a:t>应用实例</a:t>
            </a:r>
            <a:r>
              <a:rPr lang="en-US" altLang="zh-CN" sz="1600" dirty="0"/>
              <a:t> </a:t>
            </a:r>
            <a:endParaRPr lang="en-US" altLang="zh-CN" sz="1600" dirty="0" smtClean="0"/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en-US" altLang="zh-CN" sz="1600" dirty="0" smtClean="0"/>
              <a:t>      </a:t>
            </a:r>
            <a:r>
              <a:rPr lang="zh-CN" altLang="en-US" sz="1600" dirty="0" smtClean="0"/>
              <a:t>案例</a:t>
            </a:r>
            <a:r>
              <a:rPr lang="en-US" altLang="zh-CN" sz="1600" dirty="0" smtClean="0"/>
              <a:t>1</a:t>
            </a:r>
            <a:r>
              <a:rPr lang="zh-CN" altLang="en-US" sz="1600" dirty="0" smtClean="0"/>
              <a:t>：</a:t>
            </a:r>
            <a:r>
              <a:rPr lang="zh-CN" altLang="en-US" sz="1600" dirty="0"/>
              <a:t>使用绝对路径切换到</a:t>
            </a:r>
            <a:r>
              <a:rPr lang="en-US" altLang="zh-CN" sz="1600" dirty="0"/>
              <a:t>root</a:t>
            </a:r>
            <a:r>
              <a:rPr lang="zh-CN" altLang="en-US" sz="1600" dirty="0"/>
              <a:t>目</a:t>
            </a:r>
            <a:r>
              <a:rPr lang="zh-CN" altLang="en-US" sz="1600" dirty="0" smtClean="0"/>
              <a:t>录  </a:t>
            </a:r>
            <a:r>
              <a:rPr lang="en-US" altLang="zh-CN" sz="1600" dirty="0" smtClean="0"/>
              <a:t>[</a:t>
            </a:r>
            <a:r>
              <a:rPr lang="en-US" altLang="zh-CN" sz="1600" dirty="0" smtClean="0"/>
              <a:t>cd /root</a:t>
            </a:r>
            <a:r>
              <a:rPr lang="en-US" altLang="zh-CN" sz="1600" dirty="0" smtClean="0"/>
              <a:t>]</a:t>
            </a:r>
            <a:endParaRPr lang="zh-CN" altLang="en-US" sz="1600" dirty="0"/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zh-CN" altLang="en-US" sz="1600" dirty="0" smtClean="0"/>
              <a:t>      案例</a:t>
            </a:r>
            <a:r>
              <a:rPr lang="en-US" altLang="zh-CN" sz="1600" dirty="0" smtClean="0"/>
              <a:t>2:  </a:t>
            </a:r>
            <a:r>
              <a:rPr lang="zh-CN" altLang="en-US" sz="1600" dirty="0" smtClean="0"/>
              <a:t>使用相对路径到</a:t>
            </a:r>
            <a:r>
              <a:rPr lang="en-US" altLang="zh-CN" sz="1600" dirty="0" smtClean="0"/>
              <a:t>/root </a:t>
            </a:r>
            <a:r>
              <a:rPr lang="zh-CN" altLang="en-US" sz="1600" dirty="0" smtClean="0"/>
              <a:t>目录 </a:t>
            </a:r>
            <a:r>
              <a:rPr lang="en-US" altLang="zh-CN" sz="1600" dirty="0"/>
              <a:t>[</a:t>
            </a:r>
            <a:r>
              <a:rPr lang="en-US" altLang="zh-CN" sz="1600" dirty="0" smtClean="0"/>
              <a:t> </a:t>
            </a:r>
            <a:r>
              <a:rPr lang="en-US" altLang="zh-CN" sz="1600" dirty="0" smtClean="0"/>
              <a:t> cd ../root]</a:t>
            </a:r>
            <a:endParaRPr lang="en-US" altLang="zh-CN" sz="1600" dirty="0" smtClean="0"/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en-US" altLang="zh-CN" sz="1600" dirty="0" smtClean="0"/>
              <a:t>      </a:t>
            </a:r>
            <a:r>
              <a:rPr lang="zh-CN" altLang="en-US" sz="1600" dirty="0" smtClean="0"/>
              <a:t>案例</a:t>
            </a:r>
            <a:r>
              <a:rPr lang="en-US" altLang="zh-CN" sz="1600" dirty="0" smtClean="0"/>
              <a:t>3</a:t>
            </a:r>
            <a:r>
              <a:rPr lang="zh-CN" altLang="en-US" sz="1600" dirty="0" smtClean="0"/>
              <a:t>：</a:t>
            </a:r>
            <a:r>
              <a:rPr lang="zh-CN" altLang="en-US" sz="1600" dirty="0"/>
              <a:t>表示回到当前目录的上一级目</a:t>
            </a:r>
            <a:r>
              <a:rPr lang="zh-CN" altLang="en-US" sz="1600" dirty="0" smtClean="0"/>
              <a:t>录 </a:t>
            </a:r>
            <a:r>
              <a:rPr lang="en-US" altLang="zh-CN" sz="1600" dirty="0" smtClean="0"/>
              <a:t>[ cd ..]</a:t>
            </a:r>
            <a:endParaRPr lang="en-US" altLang="zh-CN" sz="1600" dirty="0" smtClean="0"/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en-US" altLang="zh-CN" sz="1600" dirty="0" smtClean="0"/>
              <a:t>      </a:t>
            </a:r>
            <a:r>
              <a:rPr lang="zh-CN" altLang="en-US" sz="1600" dirty="0" smtClean="0"/>
              <a:t>案例</a:t>
            </a:r>
            <a:r>
              <a:rPr lang="en-US" altLang="zh-CN" sz="1600" dirty="0" smtClean="0"/>
              <a:t>4</a:t>
            </a:r>
            <a:r>
              <a:rPr lang="zh-CN" altLang="en-US" sz="1600" dirty="0" smtClean="0"/>
              <a:t>：回到家目录  </a:t>
            </a:r>
            <a:r>
              <a:rPr lang="en-US" altLang="zh-CN" sz="1600" dirty="0" smtClean="0"/>
              <a:t>[ cd ~ </a:t>
            </a:r>
            <a:r>
              <a:rPr lang="en-US" altLang="zh-CN" sz="1600" dirty="0" smtClean="0"/>
              <a:t>]</a:t>
            </a:r>
            <a:endParaRPr lang="en-US" altLang="zh-CN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Box 9"/>
          <p:cNvSpPr txBox="1">
            <a:spLocks noChangeArrowheads="1"/>
          </p:cNvSpPr>
          <p:nvPr/>
        </p:nvSpPr>
        <p:spPr bwMode="auto">
          <a:xfrm>
            <a:off x="467544" y="849719"/>
            <a:ext cx="7272338" cy="3970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2B2B2">
                    <a:alpha val="50195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zh-CN" sz="2200" b="1" dirty="0" smtClean="0"/>
              <a:t>Linux</a:t>
            </a:r>
            <a:r>
              <a:rPr lang="zh-CN" altLang="en-US" sz="2200" b="1" dirty="0" smtClean="0"/>
              <a:t>和</a:t>
            </a:r>
            <a:r>
              <a:rPr lang="en-US" altLang="zh-CN" sz="2200" b="1" dirty="0" smtClean="0"/>
              <a:t>Unix</a:t>
            </a:r>
            <a:r>
              <a:rPr lang="zh-CN" altLang="en-US" sz="2200" b="1" dirty="0" smtClean="0"/>
              <a:t>的关系</a:t>
            </a:r>
            <a:r>
              <a:rPr lang="en-US" altLang="zh-CN" sz="2200" b="1" dirty="0"/>
              <a:t>-</a:t>
            </a:r>
            <a:r>
              <a:rPr lang="en-US" altLang="zh-CN" b="1" dirty="0" smtClean="0">
                <a:solidFill>
                  <a:srgbClr val="0070C0"/>
                </a:solidFill>
              </a:rPr>
              <a:t>unix</a:t>
            </a:r>
            <a:r>
              <a:rPr lang="zh-CN" altLang="en-US" b="1" dirty="0" smtClean="0">
                <a:solidFill>
                  <a:srgbClr val="0070C0"/>
                </a:solidFill>
              </a:rPr>
              <a:t>是怎么来的</a:t>
            </a:r>
            <a:endParaRPr lang="en-US" altLang="zh-CN" b="1" dirty="0">
              <a:solidFill>
                <a:srgbClr val="0070C0"/>
              </a:solidFill>
            </a:endParaRPr>
          </a:p>
        </p:txBody>
      </p:sp>
      <p:sp>
        <p:nvSpPr>
          <p:cNvPr id="3" name="流程图: 联系 2"/>
          <p:cNvSpPr/>
          <p:nvPr/>
        </p:nvSpPr>
        <p:spPr>
          <a:xfrm>
            <a:off x="691074" y="1633702"/>
            <a:ext cx="216024" cy="239209"/>
          </a:xfrm>
          <a:prstGeom prst="flowChartConnector">
            <a:avLst/>
          </a:prstGeom>
          <a:solidFill>
            <a:srgbClr val="FA9D27"/>
          </a:solidFill>
          <a:ln>
            <a:solidFill>
              <a:srgbClr val="FA9D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4" name="流程图: 联系 3"/>
          <p:cNvSpPr/>
          <p:nvPr/>
        </p:nvSpPr>
        <p:spPr>
          <a:xfrm>
            <a:off x="701792" y="2774545"/>
            <a:ext cx="216024" cy="239209"/>
          </a:xfrm>
          <a:prstGeom prst="flowChartConnector">
            <a:avLst/>
          </a:prstGeom>
          <a:solidFill>
            <a:srgbClr val="FA9D27"/>
          </a:solidFill>
          <a:ln>
            <a:solidFill>
              <a:srgbClr val="FA9D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5" name="流程图: 联系 4"/>
          <p:cNvSpPr/>
          <p:nvPr/>
        </p:nvSpPr>
        <p:spPr>
          <a:xfrm>
            <a:off x="5460749" y="3217473"/>
            <a:ext cx="216024" cy="239209"/>
          </a:xfrm>
          <a:prstGeom prst="flowChartConnector">
            <a:avLst/>
          </a:prstGeom>
          <a:solidFill>
            <a:srgbClr val="007C6A"/>
          </a:solidFill>
          <a:ln>
            <a:solidFill>
              <a:srgbClr val="007C6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rgbClr val="007C6A"/>
              </a:solidFill>
            </a:endParaRPr>
          </a:p>
        </p:txBody>
      </p:sp>
      <p:sp>
        <p:nvSpPr>
          <p:cNvPr id="6" name="文本框 14"/>
          <p:cNvSpPr txBox="1"/>
          <p:nvPr/>
        </p:nvSpPr>
        <p:spPr>
          <a:xfrm>
            <a:off x="1112292" y="2248403"/>
            <a:ext cx="5161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>
                <a:solidFill>
                  <a:srgbClr val="FA9D27"/>
                </a:solidFill>
              </a:rPr>
              <a:t>80’s</a:t>
            </a:r>
            <a:endParaRPr lang="zh-CN" altLang="en-US" sz="1600" b="1" dirty="0">
              <a:solidFill>
                <a:srgbClr val="FA9D27"/>
              </a:solidFill>
            </a:endParaRPr>
          </a:p>
        </p:txBody>
      </p:sp>
      <p:cxnSp>
        <p:nvCxnSpPr>
          <p:cNvPr id="7" name="直接箭头连接符 6"/>
          <p:cNvCxnSpPr/>
          <p:nvPr/>
        </p:nvCxnSpPr>
        <p:spPr>
          <a:xfrm>
            <a:off x="1096793" y="1775814"/>
            <a:ext cx="1503798" cy="0"/>
          </a:xfrm>
          <a:prstGeom prst="straightConnector1">
            <a:avLst/>
          </a:prstGeom>
          <a:ln w="571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17"/>
          <p:cNvSpPr txBox="1"/>
          <p:nvPr/>
        </p:nvSpPr>
        <p:spPr>
          <a:xfrm>
            <a:off x="3187990" y="2156652"/>
            <a:ext cx="14116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rgbClr val="007C6A"/>
                </a:solidFill>
              </a:rPr>
              <a:t>贝尔实验室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3227" y="1219076"/>
            <a:ext cx="1926772" cy="93162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7643" y="1448625"/>
            <a:ext cx="1090822" cy="579982"/>
          </a:xfrm>
          <a:prstGeom prst="rect">
            <a:avLst/>
          </a:prstGeom>
        </p:spPr>
      </p:pic>
      <p:sp>
        <p:nvSpPr>
          <p:cNvPr id="11" name="文本框 21"/>
          <p:cNvSpPr txBox="1"/>
          <p:nvPr/>
        </p:nvSpPr>
        <p:spPr>
          <a:xfrm>
            <a:off x="1223825" y="1238477"/>
            <a:ext cx="5161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>
                <a:solidFill>
                  <a:srgbClr val="FA9D27"/>
                </a:solidFill>
              </a:rPr>
              <a:t>70’s</a:t>
            </a:r>
            <a:endParaRPr lang="zh-CN" altLang="en-US" sz="1600" b="1" dirty="0">
              <a:solidFill>
                <a:srgbClr val="FA9D27"/>
              </a:solidFill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720" y="4077090"/>
            <a:ext cx="590009" cy="238824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57017" y="3986953"/>
            <a:ext cx="780009" cy="356729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9841" y="3953783"/>
            <a:ext cx="423525" cy="458434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0758" y="4970793"/>
            <a:ext cx="386387" cy="397795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07042" y="4977359"/>
            <a:ext cx="779180" cy="394668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97581" y="4967774"/>
            <a:ext cx="776620" cy="403833"/>
          </a:xfrm>
          <a:prstGeom prst="rect">
            <a:avLst/>
          </a:prstGeom>
        </p:spPr>
      </p:pic>
      <p:cxnSp>
        <p:nvCxnSpPr>
          <p:cNvPr id="18" name="直接箭头连接符 17"/>
          <p:cNvCxnSpPr/>
          <p:nvPr/>
        </p:nvCxnSpPr>
        <p:spPr>
          <a:xfrm flipV="1">
            <a:off x="712576" y="4550743"/>
            <a:ext cx="0" cy="337462"/>
          </a:xfrm>
          <a:prstGeom prst="straightConnector1">
            <a:avLst/>
          </a:prstGeom>
          <a:ln w="571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/>
          <p:nvPr/>
        </p:nvCxnSpPr>
        <p:spPr>
          <a:xfrm flipV="1">
            <a:off x="1972077" y="4550743"/>
            <a:ext cx="0" cy="337462"/>
          </a:xfrm>
          <a:prstGeom prst="straightConnector1">
            <a:avLst/>
          </a:prstGeom>
          <a:ln w="571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/>
          <p:nvPr/>
        </p:nvCxnSpPr>
        <p:spPr>
          <a:xfrm flipV="1">
            <a:off x="3293210" y="4550743"/>
            <a:ext cx="0" cy="337462"/>
          </a:xfrm>
          <a:prstGeom prst="straightConnector1">
            <a:avLst/>
          </a:prstGeom>
          <a:ln w="571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/>
          <p:nvPr/>
        </p:nvCxnSpPr>
        <p:spPr>
          <a:xfrm flipH="1">
            <a:off x="658570" y="3263006"/>
            <a:ext cx="108012" cy="587631"/>
          </a:xfrm>
          <a:prstGeom prst="straightConnector1">
            <a:avLst/>
          </a:prstGeom>
          <a:ln w="571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/>
          <p:nvPr/>
        </p:nvCxnSpPr>
        <p:spPr>
          <a:xfrm>
            <a:off x="1043991" y="3263005"/>
            <a:ext cx="685597" cy="641329"/>
          </a:xfrm>
          <a:prstGeom prst="straightConnector1">
            <a:avLst/>
          </a:prstGeom>
          <a:ln w="571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/>
          <p:cNvCxnSpPr/>
          <p:nvPr/>
        </p:nvCxnSpPr>
        <p:spPr>
          <a:xfrm>
            <a:off x="1265016" y="3173761"/>
            <a:ext cx="1913781" cy="565843"/>
          </a:xfrm>
          <a:prstGeom prst="straightConnector1">
            <a:avLst/>
          </a:prstGeom>
          <a:ln w="571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/>
          <p:nvPr/>
        </p:nvCxnSpPr>
        <p:spPr>
          <a:xfrm>
            <a:off x="1195224" y="2908363"/>
            <a:ext cx="4195734" cy="421175"/>
          </a:xfrm>
          <a:prstGeom prst="straightConnector1">
            <a:avLst/>
          </a:prstGeom>
          <a:ln w="571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圆角矩形标注 25"/>
          <p:cNvSpPr/>
          <p:nvPr/>
        </p:nvSpPr>
        <p:spPr>
          <a:xfrm>
            <a:off x="6979436" y="3019248"/>
            <a:ext cx="1769029" cy="2374820"/>
          </a:xfrm>
          <a:prstGeom prst="wedgeRoundRectCallout">
            <a:avLst>
              <a:gd name="adj1" fmla="val -81483"/>
              <a:gd name="adj2" fmla="val -11101"/>
              <a:gd name="adj3" fmla="val 16667"/>
            </a:avLst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tx1"/>
                </a:solidFill>
              </a:rPr>
              <a:t>在自由的时代用户应该免费享有对软件源代码阅读、修改的权利。</a:t>
            </a:r>
            <a:endParaRPr lang="en-US" altLang="zh-CN" sz="1400" dirty="0">
              <a:solidFill>
                <a:schemeClr val="tx1"/>
              </a:solidFill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US" altLang="zh-CN" sz="1400" dirty="0">
              <a:solidFill>
                <a:schemeClr val="tx1"/>
              </a:solidFill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tx1"/>
                </a:solidFill>
              </a:rPr>
              <a:t> 软件公司可以靠提供服务和训练获得盈利。</a:t>
            </a:r>
          </a:p>
        </p:txBody>
      </p:sp>
      <p:grpSp>
        <p:nvGrpSpPr>
          <p:cNvPr id="27" name="组合 26"/>
          <p:cNvGrpSpPr/>
          <p:nvPr/>
        </p:nvGrpSpPr>
        <p:grpSpPr>
          <a:xfrm>
            <a:off x="4841259" y="3769063"/>
            <a:ext cx="1625253" cy="1646722"/>
            <a:chOff x="4499992" y="3578651"/>
            <a:chExt cx="1981708" cy="2066015"/>
          </a:xfrm>
        </p:grpSpPr>
        <p:pic>
          <p:nvPicPr>
            <p:cNvPr id="28" name="图片 27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551670" y="3578651"/>
              <a:ext cx="1779698" cy="1620619"/>
            </a:xfrm>
            <a:prstGeom prst="rect">
              <a:avLst/>
            </a:prstGeom>
          </p:spPr>
        </p:pic>
        <p:sp>
          <p:nvSpPr>
            <p:cNvPr id="29" name="矩形 28"/>
            <p:cNvSpPr/>
            <p:nvPr/>
          </p:nvSpPr>
          <p:spPr>
            <a:xfrm>
              <a:off x="4499992" y="5219908"/>
              <a:ext cx="1981708" cy="42475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600" dirty="0"/>
                <a:t>Richard  Stallman</a:t>
              </a:r>
              <a:endParaRPr lang="zh-CN" altLang="en-US" sz="1600" dirty="0"/>
            </a:p>
          </p:txBody>
        </p:sp>
      </p:grpSp>
      <p:cxnSp>
        <p:nvCxnSpPr>
          <p:cNvPr id="30" name="直接箭头连接符 29"/>
          <p:cNvCxnSpPr/>
          <p:nvPr/>
        </p:nvCxnSpPr>
        <p:spPr>
          <a:xfrm>
            <a:off x="799087" y="1995136"/>
            <a:ext cx="1821" cy="714087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/>
          <p:cNvCxnSpPr/>
          <p:nvPr/>
        </p:nvCxnSpPr>
        <p:spPr>
          <a:xfrm flipV="1">
            <a:off x="5187031" y="1702852"/>
            <a:ext cx="1345687" cy="26713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8184" y="1775814"/>
            <a:ext cx="825129" cy="13632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9796" y="1849168"/>
            <a:ext cx="815263" cy="1178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/>
      <p:bldP spid="8" grpId="0"/>
      <p:bldP spid="26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9"/>
          <p:cNvSpPr txBox="1">
            <a:spLocks noChangeArrowheads="1"/>
          </p:cNvSpPr>
          <p:nvPr/>
        </p:nvSpPr>
        <p:spPr bwMode="auto">
          <a:xfrm>
            <a:off x="467544" y="849719"/>
            <a:ext cx="7272338" cy="3970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2B2B2">
                    <a:alpha val="50195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l"/>
            </a:pPr>
            <a:r>
              <a:rPr lang="zh-CN" altLang="en-US" sz="2200" b="1" smtClean="0"/>
              <a:t>文</a:t>
            </a:r>
            <a:r>
              <a:rPr lang="zh-CN" altLang="en-US" sz="2200" b="1"/>
              <a:t>件目录类</a:t>
            </a:r>
            <a:endParaRPr lang="en-US" altLang="zh-CN" sz="2200" b="1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67544" y="1440135"/>
            <a:ext cx="8424936" cy="36656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en-US" altLang="zh-CN" sz="2000" b="1" dirty="0" smtClean="0">
                <a:solidFill>
                  <a:srgbClr val="0070C0"/>
                </a:solidFill>
              </a:rPr>
              <a:t>mkdir</a:t>
            </a:r>
            <a:r>
              <a:rPr lang="zh-CN" altLang="en-US" sz="2000" b="1" dirty="0" smtClean="0">
                <a:solidFill>
                  <a:srgbClr val="0070C0"/>
                </a:solidFill>
              </a:rPr>
              <a:t>指</a:t>
            </a:r>
            <a:r>
              <a:rPr lang="zh-CN" altLang="en-US" sz="2000" b="1" dirty="0" smtClean="0">
                <a:solidFill>
                  <a:srgbClr val="0070C0"/>
                </a:solidFill>
              </a:rPr>
              <a:t>令 </a:t>
            </a:r>
            <a:r>
              <a:rPr lang="en-US" altLang="zh-CN" sz="2000" b="1" dirty="0" smtClean="0">
                <a:solidFill>
                  <a:srgbClr val="0070C0"/>
                </a:solidFill>
              </a:rPr>
              <a:t>[make directory]</a:t>
            </a:r>
            <a:endParaRPr lang="en-US" altLang="zh-CN" sz="2000" b="1" dirty="0" smtClean="0">
              <a:solidFill>
                <a:srgbClr val="0070C0"/>
              </a:solidFill>
            </a:endParaRPr>
          </a:p>
          <a:p>
            <a:pPr marL="285750" indent="-28575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Ø"/>
              <a:defRPr/>
            </a:pPr>
            <a:r>
              <a:rPr lang="zh-CN" altLang="en-US" dirty="0"/>
              <a:t>说明</a:t>
            </a:r>
            <a:endParaRPr lang="en-US" altLang="zh-CN" dirty="0" smtClean="0"/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en-US" altLang="zh-CN" dirty="0"/>
              <a:t> </a:t>
            </a:r>
            <a:r>
              <a:rPr lang="en-US" altLang="zh-CN" dirty="0" smtClean="0"/>
              <a:t>     mkdir</a:t>
            </a:r>
            <a:r>
              <a:rPr lang="zh-CN" altLang="en-US" dirty="0" smtClean="0"/>
              <a:t>指令用于创建目录</a:t>
            </a:r>
          </a:p>
          <a:p>
            <a:pPr marL="285750" indent="-28575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Ø"/>
              <a:defRPr/>
            </a:pPr>
            <a:r>
              <a:rPr lang="zh-CN" altLang="en-US" dirty="0" smtClean="0"/>
              <a:t>基</a:t>
            </a:r>
            <a:r>
              <a:rPr lang="zh-CN" altLang="en-US" dirty="0"/>
              <a:t>本语法</a:t>
            </a:r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en-US" altLang="zh-CN" dirty="0"/>
              <a:t>      </a:t>
            </a:r>
            <a:r>
              <a:rPr lang="en-US" altLang="zh-CN" dirty="0" smtClean="0"/>
              <a:t>mkdir  [</a:t>
            </a:r>
            <a:r>
              <a:rPr lang="zh-CN" altLang="en-US" dirty="0"/>
              <a:t>选项</a:t>
            </a:r>
            <a:r>
              <a:rPr lang="en-US" altLang="zh-CN" dirty="0"/>
              <a:t>] </a:t>
            </a:r>
            <a:r>
              <a:rPr lang="en-US" altLang="zh-CN" dirty="0" smtClean="0"/>
              <a:t> </a:t>
            </a:r>
            <a:r>
              <a:rPr lang="zh-CN" altLang="en-US" dirty="0" smtClean="0"/>
              <a:t>要</a:t>
            </a:r>
            <a:r>
              <a:rPr lang="zh-CN" altLang="en-US" dirty="0"/>
              <a:t>创建的目录</a:t>
            </a:r>
          </a:p>
          <a:p>
            <a:pPr marL="285750" indent="-28575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Ø"/>
              <a:defRPr/>
            </a:pPr>
            <a:r>
              <a:rPr lang="zh-CN" altLang="en-US" dirty="0" smtClean="0"/>
              <a:t>常用选项</a:t>
            </a:r>
            <a:endParaRPr lang="en-US" altLang="zh-CN" dirty="0"/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en-US" altLang="zh-CN" dirty="0"/>
              <a:t>      </a:t>
            </a:r>
            <a:r>
              <a:rPr lang="en-US" altLang="zh-CN" dirty="0" smtClean="0"/>
              <a:t>-p </a:t>
            </a:r>
            <a:r>
              <a:rPr lang="zh-CN" altLang="en-US" dirty="0" smtClean="0"/>
              <a:t>：创建多级目录</a:t>
            </a:r>
            <a:endParaRPr lang="en-US" altLang="zh-CN" dirty="0" smtClean="0"/>
          </a:p>
          <a:p>
            <a:pPr marL="285750" indent="-28575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Ø"/>
              <a:defRPr/>
            </a:pPr>
            <a:r>
              <a:rPr lang="zh-CN" altLang="en-US" dirty="0"/>
              <a:t>应</a:t>
            </a:r>
            <a:r>
              <a:rPr lang="zh-CN" altLang="en-US" dirty="0" smtClean="0"/>
              <a:t>用实例</a:t>
            </a:r>
            <a:endParaRPr lang="en-US" altLang="zh-CN" dirty="0" smtClean="0"/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en-US" altLang="zh-CN" dirty="0" smtClean="0"/>
              <a:t>      </a:t>
            </a:r>
            <a:r>
              <a:rPr lang="zh-CN" altLang="en-US" dirty="0" smtClean="0"/>
              <a:t>案例</a:t>
            </a:r>
            <a:r>
              <a:rPr lang="en-US" altLang="zh-CN" dirty="0" smtClean="0"/>
              <a:t>1:</a:t>
            </a:r>
            <a:r>
              <a:rPr lang="zh-CN" altLang="en-US" dirty="0"/>
              <a:t>创建一个目</a:t>
            </a:r>
            <a:r>
              <a:rPr lang="zh-CN" altLang="en-US" dirty="0" smtClean="0"/>
              <a:t>录</a:t>
            </a:r>
            <a:r>
              <a:rPr lang="en-US" altLang="zh-CN" dirty="0"/>
              <a:t> </a:t>
            </a:r>
            <a:r>
              <a:rPr lang="en-US" altLang="zh-CN" dirty="0" smtClean="0"/>
              <a:t>/</a:t>
            </a:r>
            <a:r>
              <a:rPr lang="en-US" altLang="zh-CN" dirty="0" smtClean="0"/>
              <a:t>home/dog</a:t>
            </a:r>
            <a:br>
              <a:rPr lang="en-US" altLang="zh-CN" dirty="0" smtClean="0"/>
            </a:br>
            <a:r>
              <a:rPr lang="en-US" altLang="zh-CN" dirty="0" smtClean="0"/>
              <a:t>      mkdir  /home/dog</a:t>
            </a:r>
            <a:endParaRPr lang="en-US" altLang="zh-CN" dirty="0" smtClean="0"/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zh-CN" altLang="en-US" dirty="0" smtClean="0"/>
              <a:t>      案例</a:t>
            </a:r>
            <a:r>
              <a:rPr lang="en-US" altLang="zh-CN" dirty="0" smtClean="0"/>
              <a:t>2:</a:t>
            </a:r>
            <a:r>
              <a:rPr lang="zh-CN" altLang="en-US" dirty="0"/>
              <a:t>创</a:t>
            </a:r>
            <a:r>
              <a:rPr lang="zh-CN" altLang="en-US" dirty="0" smtClean="0"/>
              <a:t>建</a:t>
            </a:r>
            <a:r>
              <a:rPr lang="zh-CN" altLang="en-US" dirty="0"/>
              <a:t>多级</a:t>
            </a:r>
            <a:r>
              <a:rPr lang="zh-CN" altLang="en-US" dirty="0" smtClean="0"/>
              <a:t>目</a:t>
            </a:r>
            <a:r>
              <a:rPr lang="zh-CN" altLang="en-US" dirty="0"/>
              <a:t>录</a:t>
            </a:r>
            <a:r>
              <a:rPr lang="en-US" altLang="zh-CN" dirty="0"/>
              <a:t> /</a:t>
            </a:r>
            <a:r>
              <a:rPr lang="en-US" altLang="zh-CN" dirty="0" smtClean="0"/>
              <a:t>home/animal/tiger</a:t>
            </a:r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en-US" altLang="zh-CN" dirty="0"/>
              <a:t> </a:t>
            </a:r>
            <a:r>
              <a:rPr lang="en-US" altLang="zh-CN" dirty="0" smtClean="0"/>
              <a:t>    mkdir  </a:t>
            </a:r>
            <a:r>
              <a:rPr lang="en-US" altLang="zh-CN" dirty="0" smtClean="0">
                <a:solidFill>
                  <a:srgbClr val="FF0000"/>
                </a:solidFill>
              </a:rPr>
              <a:t>-p</a:t>
            </a:r>
            <a:r>
              <a:rPr lang="en-US" altLang="zh-CN" dirty="0" smtClean="0"/>
              <a:t>  /home/animal/tiger</a:t>
            </a:r>
            <a:r>
              <a:rPr lang="en-US" altLang="zh-CN" dirty="0" smtClean="0"/>
              <a:t> 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9"/>
          <p:cNvSpPr txBox="1">
            <a:spLocks noChangeArrowheads="1"/>
          </p:cNvSpPr>
          <p:nvPr/>
        </p:nvSpPr>
        <p:spPr bwMode="auto">
          <a:xfrm>
            <a:off x="467544" y="849719"/>
            <a:ext cx="7272338" cy="3970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2B2B2">
                    <a:alpha val="50195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l"/>
            </a:pPr>
            <a:r>
              <a:rPr lang="zh-CN" altLang="en-US" sz="2200" b="1" smtClean="0"/>
              <a:t>文</a:t>
            </a:r>
            <a:r>
              <a:rPr lang="zh-CN" altLang="en-US" sz="2200" b="1"/>
              <a:t>件目录类</a:t>
            </a:r>
            <a:endParaRPr lang="en-US" altLang="zh-CN" sz="2200" b="1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67544" y="1440135"/>
            <a:ext cx="8424936" cy="338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en-US" altLang="zh-CN" sz="2000" b="1" dirty="0" smtClean="0">
                <a:solidFill>
                  <a:srgbClr val="0070C0"/>
                </a:solidFill>
              </a:rPr>
              <a:t>rmdir</a:t>
            </a:r>
            <a:r>
              <a:rPr lang="zh-CN" altLang="en-US" sz="2000" b="1" dirty="0" smtClean="0">
                <a:solidFill>
                  <a:srgbClr val="0070C0"/>
                </a:solidFill>
              </a:rPr>
              <a:t>指</a:t>
            </a:r>
            <a:r>
              <a:rPr lang="zh-CN" altLang="en-US" sz="2000" b="1" dirty="0" smtClean="0">
                <a:solidFill>
                  <a:srgbClr val="0070C0"/>
                </a:solidFill>
              </a:rPr>
              <a:t>令 </a:t>
            </a:r>
            <a:r>
              <a:rPr lang="en-US" altLang="zh-CN" sz="2000" b="1" dirty="0" smtClean="0">
                <a:solidFill>
                  <a:srgbClr val="0070C0"/>
                </a:solidFill>
              </a:rPr>
              <a:t>[remove directory]</a:t>
            </a:r>
            <a:endParaRPr lang="en-US" altLang="zh-CN" sz="2000" b="1" dirty="0" smtClean="0">
              <a:solidFill>
                <a:srgbClr val="0070C0"/>
              </a:solidFill>
            </a:endParaRPr>
          </a:p>
          <a:p>
            <a:pPr marL="285750" indent="-28575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Ø"/>
              <a:defRPr/>
            </a:pPr>
            <a:r>
              <a:rPr lang="zh-CN" altLang="en-US" sz="1600" dirty="0"/>
              <a:t>说明</a:t>
            </a:r>
            <a:endParaRPr lang="en-US" altLang="zh-CN" sz="1600" dirty="0" smtClean="0"/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en-US" altLang="zh-CN" dirty="0"/>
              <a:t> </a:t>
            </a:r>
            <a:r>
              <a:rPr lang="en-US" altLang="zh-CN" dirty="0" smtClean="0"/>
              <a:t>     rmdir</a:t>
            </a:r>
            <a:r>
              <a:rPr lang="zh-CN" altLang="en-US" dirty="0" smtClean="0"/>
              <a:t>指令</a:t>
            </a:r>
            <a:r>
              <a:rPr lang="zh-CN" altLang="en-US" b="1" dirty="0">
                <a:solidFill>
                  <a:srgbClr val="FF0000"/>
                </a:solidFill>
              </a:rPr>
              <a:t>删</a:t>
            </a:r>
            <a:r>
              <a:rPr lang="zh-CN" altLang="en-US" b="1" dirty="0" smtClean="0">
                <a:solidFill>
                  <a:srgbClr val="FF0000"/>
                </a:solidFill>
              </a:rPr>
              <a:t>除空目录</a:t>
            </a:r>
          </a:p>
          <a:p>
            <a:pPr marL="285750" indent="-28575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Ø"/>
              <a:defRPr/>
            </a:pPr>
            <a:r>
              <a:rPr lang="zh-CN" altLang="en-US" dirty="0" smtClean="0"/>
              <a:t>基</a:t>
            </a:r>
            <a:r>
              <a:rPr lang="zh-CN" altLang="en-US" dirty="0"/>
              <a:t>本语法</a:t>
            </a:r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en-US" altLang="zh-CN" dirty="0"/>
              <a:t>      </a:t>
            </a:r>
            <a:r>
              <a:rPr lang="en-US" altLang="zh-CN" dirty="0" smtClean="0"/>
              <a:t>rmdir  [</a:t>
            </a:r>
            <a:r>
              <a:rPr lang="zh-CN" altLang="en-US" dirty="0"/>
              <a:t>选项</a:t>
            </a:r>
            <a:r>
              <a:rPr lang="en-US" altLang="zh-CN" dirty="0"/>
              <a:t>] </a:t>
            </a:r>
            <a:r>
              <a:rPr lang="en-US" altLang="zh-CN" dirty="0" smtClean="0"/>
              <a:t> </a:t>
            </a:r>
            <a:r>
              <a:rPr lang="zh-CN" altLang="en-US" dirty="0" smtClean="0"/>
              <a:t>要删除的</a:t>
            </a:r>
            <a:r>
              <a:rPr lang="zh-CN" altLang="en-US" dirty="0"/>
              <a:t>空</a:t>
            </a:r>
            <a:r>
              <a:rPr lang="zh-CN" altLang="en-US" dirty="0" smtClean="0"/>
              <a:t>目</a:t>
            </a:r>
            <a:r>
              <a:rPr lang="zh-CN" altLang="en-US" dirty="0"/>
              <a:t>录</a:t>
            </a:r>
          </a:p>
          <a:p>
            <a:pPr marL="285750" indent="-28575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Ø"/>
              <a:defRPr/>
            </a:pPr>
            <a:r>
              <a:rPr lang="zh-CN" altLang="en-US" dirty="0" smtClean="0"/>
              <a:t>应用实例</a:t>
            </a:r>
            <a:endParaRPr lang="en-US" altLang="zh-CN" dirty="0" smtClean="0"/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en-US" altLang="zh-CN" dirty="0" smtClean="0"/>
              <a:t>      </a:t>
            </a:r>
            <a:r>
              <a:rPr lang="zh-CN" altLang="en-US" dirty="0" smtClean="0"/>
              <a:t>案例</a:t>
            </a:r>
            <a:r>
              <a:rPr lang="en-US" altLang="zh-CN" dirty="0" smtClean="0"/>
              <a:t>1:</a:t>
            </a:r>
            <a:r>
              <a:rPr lang="zh-CN" altLang="en-US" dirty="0"/>
              <a:t>删除</a:t>
            </a:r>
            <a:r>
              <a:rPr lang="zh-CN" altLang="en-US" dirty="0" smtClean="0"/>
              <a:t>一</a:t>
            </a:r>
            <a:r>
              <a:rPr lang="zh-CN" altLang="en-US" dirty="0"/>
              <a:t>个目</a:t>
            </a:r>
            <a:r>
              <a:rPr lang="zh-CN" altLang="en-US" dirty="0" smtClean="0"/>
              <a:t>录</a:t>
            </a:r>
            <a:r>
              <a:rPr lang="en-US" altLang="zh-CN" dirty="0"/>
              <a:t> </a:t>
            </a:r>
            <a:r>
              <a:rPr lang="en-US" altLang="zh-CN" dirty="0" smtClean="0"/>
              <a:t>/</a:t>
            </a:r>
            <a:r>
              <a:rPr lang="en-US" altLang="zh-CN" dirty="0" smtClean="0"/>
              <a:t>home/dog</a:t>
            </a:r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en-US" altLang="zh-CN" dirty="0"/>
              <a:t> </a:t>
            </a:r>
            <a:r>
              <a:rPr lang="en-US" altLang="zh-CN" dirty="0" smtClean="0"/>
              <a:t>     rmdir  /home/dog  [</a:t>
            </a:r>
            <a:r>
              <a:rPr lang="zh-CN" altLang="en-US" dirty="0" smtClean="0"/>
              <a:t>要求 </a:t>
            </a:r>
            <a:r>
              <a:rPr lang="en-US" altLang="zh-CN" dirty="0" smtClean="0"/>
              <a:t>/home/dog </a:t>
            </a:r>
            <a:r>
              <a:rPr lang="zh-CN" altLang="en-US" dirty="0" smtClean="0"/>
              <a:t>空目录</a:t>
            </a:r>
            <a:r>
              <a:rPr lang="en-US" altLang="zh-CN" dirty="0" smtClean="0"/>
              <a:t>]</a:t>
            </a:r>
            <a:endParaRPr lang="en-US" altLang="zh-CN" dirty="0" smtClean="0"/>
          </a:p>
          <a:p>
            <a:pPr marL="285750" indent="-28575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Ø"/>
              <a:defRPr/>
            </a:pPr>
            <a:r>
              <a:rPr lang="zh-CN" altLang="en-US" dirty="0" smtClean="0"/>
              <a:t>使用细节</a:t>
            </a:r>
            <a:endParaRPr lang="en-US" altLang="zh-CN" dirty="0" smtClean="0"/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en-US" altLang="zh-CN" dirty="0" smtClean="0"/>
              <a:t>      rmdir </a:t>
            </a:r>
            <a:r>
              <a:rPr lang="zh-CN" altLang="en-US" dirty="0" smtClean="0"/>
              <a:t>删除的是空目录，如果目录下有内容时无法删除的。</a:t>
            </a:r>
            <a:endParaRPr lang="en-US" altLang="zh-CN" dirty="0" smtClean="0"/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en-US" altLang="zh-CN" dirty="0"/>
              <a:t> </a:t>
            </a:r>
            <a:r>
              <a:rPr lang="en-US" altLang="zh-CN" dirty="0" smtClean="0"/>
              <a:t>     </a:t>
            </a:r>
            <a:r>
              <a:rPr lang="zh-CN" altLang="en-US" dirty="0" smtClean="0"/>
              <a:t>提示：如果需要删除非空目录，需要使用  </a:t>
            </a:r>
            <a:r>
              <a:rPr lang="en-US" altLang="zh-CN" dirty="0" smtClean="0"/>
              <a:t>rm -rf </a:t>
            </a:r>
            <a:r>
              <a:rPr lang="zh-CN" altLang="en-US" dirty="0" smtClean="0"/>
              <a:t>要删除的目录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9"/>
          <p:cNvSpPr txBox="1">
            <a:spLocks noChangeArrowheads="1"/>
          </p:cNvSpPr>
          <p:nvPr/>
        </p:nvSpPr>
        <p:spPr bwMode="auto">
          <a:xfrm>
            <a:off x="467544" y="849719"/>
            <a:ext cx="7272338" cy="3970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2B2B2">
                    <a:alpha val="50195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l"/>
            </a:pPr>
            <a:r>
              <a:rPr lang="zh-CN" altLang="en-US" sz="2200" b="1" smtClean="0"/>
              <a:t>文</a:t>
            </a:r>
            <a:r>
              <a:rPr lang="zh-CN" altLang="en-US" sz="2200" b="1"/>
              <a:t>件目录类</a:t>
            </a:r>
            <a:endParaRPr lang="en-US" altLang="zh-CN" sz="2200" b="1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67544" y="1440135"/>
            <a:ext cx="8424936" cy="27792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en-US" altLang="zh-CN" sz="2000" b="1" dirty="0" smtClean="0">
                <a:solidFill>
                  <a:srgbClr val="0070C0"/>
                </a:solidFill>
              </a:rPr>
              <a:t>touch</a:t>
            </a:r>
            <a:r>
              <a:rPr lang="zh-CN" altLang="en-US" sz="2000" b="1" dirty="0" smtClean="0">
                <a:solidFill>
                  <a:srgbClr val="0070C0"/>
                </a:solidFill>
              </a:rPr>
              <a:t>指令</a:t>
            </a:r>
            <a:r>
              <a:rPr lang="en-US" altLang="zh-CN" sz="2000" b="1" dirty="0" smtClean="0">
                <a:solidFill>
                  <a:srgbClr val="0070C0"/>
                </a:solidFill>
              </a:rPr>
              <a:t/>
            </a:r>
            <a:br>
              <a:rPr lang="en-US" altLang="zh-CN" sz="2000" b="1" dirty="0" smtClean="0">
                <a:solidFill>
                  <a:srgbClr val="0070C0"/>
                </a:solidFill>
              </a:rPr>
            </a:br>
            <a:endParaRPr lang="en-US" altLang="zh-CN" sz="2000" b="1" dirty="0" smtClean="0">
              <a:solidFill>
                <a:srgbClr val="0070C0"/>
              </a:solidFill>
            </a:endParaRPr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en-US" altLang="zh-CN" dirty="0" smtClean="0"/>
              <a:t>touch</a:t>
            </a:r>
            <a:r>
              <a:rPr lang="zh-CN" altLang="en-US" dirty="0" smtClean="0"/>
              <a:t>指令</a:t>
            </a:r>
            <a:r>
              <a:rPr lang="zh-CN" altLang="en-US" dirty="0"/>
              <a:t>创</a:t>
            </a:r>
            <a:r>
              <a:rPr lang="zh-CN" altLang="en-US" dirty="0" smtClean="0"/>
              <a:t>建空文</a:t>
            </a:r>
            <a:r>
              <a:rPr lang="zh-CN" altLang="en-US" dirty="0" smtClean="0"/>
              <a:t>件， 还可以更新文件的修改时间</a:t>
            </a:r>
            <a:endParaRPr lang="zh-CN" altLang="en-US" dirty="0" smtClean="0"/>
          </a:p>
          <a:p>
            <a:pPr marL="285750" indent="-28575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Ø"/>
              <a:defRPr/>
            </a:pPr>
            <a:r>
              <a:rPr lang="zh-CN" altLang="en-US" dirty="0" smtClean="0"/>
              <a:t>基</a:t>
            </a:r>
            <a:r>
              <a:rPr lang="zh-CN" altLang="en-US" dirty="0"/>
              <a:t>本语法</a:t>
            </a:r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en-US" altLang="zh-CN" dirty="0"/>
              <a:t>       </a:t>
            </a:r>
            <a:r>
              <a:rPr lang="en-US" altLang="zh-CN" dirty="0" smtClean="0"/>
              <a:t>touch </a:t>
            </a:r>
            <a:r>
              <a:rPr lang="zh-CN" altLang="en-US" dirty="0"/>
              <a:t>文件名称</a:t>
            </a:r>
          </a:p>
          <a:p>
            <a:pPr marL="285750" indent="-28575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Ø"/>
              <a:defRPr/>
            </a:pPr>
            <a:r>
              <a:rPr lang="zh-CN" altLang="en-US" dirty="0" smtClean="0"/>
              <a:t>应用实例</a:t>
            </a:r>
            <a:endParaRPr lang="en-US" altLang="zh-CN" dirty="0" smtClean="0"/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en-US" altLang="zh-CN" dirty="0" smtClean="0"/>
              <a:t>      </a:t>
            </a:r>
            <a:r>
              <a:rPr lang="zh-CN" altLang="en-US" dirty="0" smtClean="0"/>
              <a:t>案例</a:t>
            </a:r>
            <a:r>
              <a:rPr lang="en-US" altLang="zh-CN" dirty="0" smtClean="0"/>
              <a:t>1: </a:t>
            </a:r>
            <a:r>
              <a:rPr lang="zh-CN" altLang="en-US" dirty="0" smtClean="0"/>
              <a:t>创建一个空文件 </a:t>
            </a:r>
            <a:r>
              <a:rPr lang="en-US" altLang="zh-CN" dirty="0" smtClean="0"/>
              <a:t>hello.txt</a:t>
            </a:r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en-US" altLang="zh-CN" dirty="0"/>
              <a:t> </a:t>
            </a:r>
            <a:r>
              <a:rPr lang="en-US" altLang="zh-CN" dirty="0" smtClean="0"/>
              <a:t>     touch  hello.txt </a:t>
            </a:r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en-US" altLang="zh-CN" dirty="0"/>
              <a:t> </a:t>
            </a:r>
            <a:r>
              <a:rPr lang="en-US" altLang="zh-CN" dirty="0" smtClean="0"/>
              <a:t>     </a:t>
            </a:r>
            <a:r>
              <a:rPr lang="zh-CN" altLang="en-US" dirty="0" smtClean="0"/>
              <a:t>说明：如果文件存在，则表示刷新该文件的修改时间</a:t>
            </a:r>
            <a:r>
              <a:rPr lang="en-US" altLang="zh-CN" dirty="0" smtClean="0"/>
              <a:t>.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9"/>
          <p:cNvSpPr txBox="1">
            <a:spLocks noChangeArrowheads="1"/>
          </p:cNvSpPr>
          <p:nvPr/>
        </p:nvSpPr>
        <p:spPr bwMode="auto">
          <a:xfrm>
            <a:off x="467544" y="849719"/>
            <a:ext cx="7272338" cy="3970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2B2B2">
                    <a:alpha val="50195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l"/>
            </a:pPr>
            <a:r>
              <a:rPr lang="zh-CN" altLang="en-US" sz="2200" b="1" smtClean="0"/>
              <a:t>文</a:t>
            </a:r>
            <a:r>
              <a:rPr lang="zh-CN" altLang="en-US" sz="2200" b="1"/>
              <a:t>件目录类</a:t>
            </a:r>
            <a:endParaRPr lang="en-US" altLang="zh-CN" sz="2200" b="1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67544" y="1440135"/>
            <a:ext cx="8424936" cy="3721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en-US" altLang="zh-CN" sz="2000" b="1" dirty="0" smtClean="0">
                <a:solidFill>
                  <a:srgbClr val="0070C0"/>
                </a:solidFill>
              </a:rPr>
              <a:t>cp</a:t>
            </a:r>
            <a:r>
              <a:rPr lang="zh-CN" altLang="en-US" sz="2000" b="1" dirty="0" smtClean="0">
                <a:solidFill>
                  <a:srgbClr val="0070C0"/>
                </a:solidFill>
              </a:rPr>
              <a:t>指</a:t>
            </a:r>
            <a:r>
              <a:rPr lang="zh-CN" altLang="en-US" sz="2000" b="1" dirty="0" smtClean="0">
                <a:solidFill>
                  <a:srgbClr val="0070C0"/>
                </a:solidFill>
              </a:rPr>
              <a:t>令</a:t>
            </a:r>
            <a:r>
              <a:rPr lang="en-US" altLang="zh-CN" sz="2000" b="1" dirty="0" smtClean="0">
                <a:solidFill>
                  <a:srgbClr val="0070C0"/>
                </a:solidFill>
              </a:rPr>
              <a:t>[copy </a:t>
            </a:r>
            <a:r>
              <a:rPr lang="zh-CN" altLang="en-US" sz="2000" b="1" dirty="0" smtClean="0">
                <a:solidFill>
                  <a:srgbClr val="0070C0"/>
                </a:solidFill>
              </a:rPr>
              <a:t>拷贝</a:t>
            </a:r>
            <a:r>
              <a:rPr lang="en-US" altLang="zh-CN" sz="2000" b="1" dirty="0" smtClean="0">
                <a:solidFill>
                  <a:srgbClr val="0070C0"/>
                </a:solidFill>
              </a:rPr>
              <a:t>]</a:t>
            </a:r>
            <a:endParaRPr lang="en-US" altLang="zh-CN" sz="2000" b="1" dirty="0" smtClean="0">
              <a:solidFill>
                <a:srgbClr val="0070C0"/>
              </a:solidFill>
            </a:endParaRPr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en-US" altLang="zh-CN" dirty="0" smtClean="0"/>
              <a:t>cp </a:t>
            </a:r>
            <a:r>
              <a:rPr lang="zh-CN" altLang="en-US" dirty="0" smtClean="0"/>
              <a:t>指令</a:t>
            </a:r>
            <a:r>
              <a:rPr lang="zh-CN" altLang="en-US" dirty="0"/>
              <a:t>拷贝</a:t>
            </a:r>
            <a:r>
              <a:rPr lang="zh-CN" altLang="en-US" dirty="0" smtClean="0"/>
              <a:t>文件到指定目录</a:t>
            </a:r>
          </a:p>
          <a:p>
            <a:pPr marL="285750" indent="-28575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Ø"/>
              <a:defRPr/>
            </a:pPr>
            <a:r>
              <a:rPr lang="zh-CN" altLang="en-US" dirty="0" smtClean="0"/>
              <a:t>基</a:t>
            </a:r>
            <a:r>
              <a:rPr lang="zh-CN" altLang="en-US" dirty="0"/>
              <a:t>本语法</a:t>
            </a:r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en-US" altLang="zh-CN" dirty="0"/>
              <a:t>       </a:t>
            </a:r>
            <a:r>
              <a:rPr lang="en-US" altLang="zh-CN" dirty="0" smtClean="0"/>
              <a:t>cp </a:t>
            </a:r>
            <a:r>
              <a:rPr lang="en-US" altLang="zh-CN" dirty="0"/>
              <a:t>[</a:t>
            </a:r>
            <a:r>
              <a:rPr lang="zh-CN" altLang="en-US" dirty="0"/>
              <a:t>选项</a:t>
            </a:r>
            <a:r>
              <a:rPr lang="en-US" altLang="zh-CN" dirty="0"/>
              <a:t>] </a:t>
            </a:r>
            <a:r>
              <a:rPr lang="en-US" altLang="zh-CN" dirty="0" smtClean="0"/>
              <a:t>source【</a:t>
            </a:r>
            <a:r>
              <a:rPr lang="zh-CN" altLang="en-US" dirty="0" smtClean="0"/>
              <a:t>源</a:t>
            </a:r>
            <a:r>
              <a:rPr lang="en-US" altLang="zh-CN" dirty="0" smtClean="0"/>
              <a:t>】 dest【</a:t>
            </a:r>
            <a:r>
              <a:rPr lang="zh-CN" altLang="en-US" dirty="0" smtClean="0"/>
              <a:t>目的文件</a:t>
            </a:r>
            <a:r>
              <a:rPr lang="en-US" altLang="zh-CN" dirty="0" smtClean="0"/>
              <a:t>】</a:t>
            </a:r>
            <a:endParaRPr lang="zh-CN" altLang="en-US" dirty="0" smtClean="0"/>
          </a:p>
          <a:p>
            <a:pPr marL="285750" indent="-28575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Ø"/>
              <a:defRPr/>
            </a:pPr>
            <a:r>
              <a:rPr lang="zh-CN" altLang="en-US" dirty="0"/>
              <a:t>常</a:t>
            </a:r>
            <a:r>
              <a:rPr lang="zh-CN" altLang="en-US" dirty="0" smtClean="0"/>
              <a:t>用选项</a:t>
            </a:r>
            <a:endParaRPr lang="en-US" altLang="zh-CN" dirty="0" smtClean="0"/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en-US" altLang="zh-CN" dirty="0" smtClean="0"/>
              <a:t>      -r </a:t>
            </a:r>
            <a:r>
              <a:rPr lang="zh-CN" altLang="en-US" dirty="0"/>
              <a:t>：递归复制整个文件</a:t>
            </a:r>
            <a:r>
              <a:rPr lang="zh-CN" altLang="en-US" dirty="0" smtClean="0"/>
              <a:t>夹</a:t>
            </a:r>
            <a:endParaRPr lang="en-US" altLang="zh-CN" dirty="0"/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endParaRPr lang="en-US" altLang="zh-CN" dirty="0" smtClean="0"/>
          </a:p>
          <a:p>
            <a:pPr marL="285750" indent="-28575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Ø"/>
              <a:defRPr/>
            </a:pPr>
            <a:r>
              <a:rPr lang="zh-CN" altLang="en-US" dirty="0" smtClean="0"/>
              <a:t>应用实例</a:t>
            </a:r>
            <a:endParaRPr lang="en-US" altLang="zh-CN" dirty="0" smtClean="0"/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en-US" altLang="zh-CN" dirty="0" smtClean="0"/>
              <a:t>       </a:t>
            </a:r>
            <a:r>
              <a:rPr lang="zh-CN" altLang="en-US" dirty="0" smtClean="0"/>
              <a:t>案例</a:t>
            </a:r>
            <a:r>
              <a:rPr lang="en-US" altLang="zh-CN" dirty="0" smtClean="0"/>
              <a:t>1: </a:t>
            </a:r>
            <a:r>
              <a:rPr lang="zh-CN" altLang="en-US" dirty="0" smtClean="0"/>
              <a:t>将 </a:t>
            </a:r>
            <a:r>
              <a:rPr lang="en-US" altLang="zh-CN" dirty="0" smtClean="0"/>
              <a:t>/home/aaa.txt </a:t>
            </a:r>
            <a:r>
              <a:rPr lang="zh-CN" altLang="en-US" dirty="0" smtClean="0"/>
              <a:t>拷贝到  </a:t>
            </a:r>
            <a:r>
              <a:rPr lang="en-US" altLang="zh-CN" dirty="0" smtClean="0"/>
              <a:t>/home/bbb </a:t>
            </a:r>
            <a:r>
              <a:rPr lang="zh-CN" altLang="en-US" dirty="0" smtClean="0"/>
              <a:t>目录</a:t>
            </a:r>
            <a:r>
              <a:rPr lang="zh-CN" altLang="en-US" dirty="0" smtClean="0"/>
              <a:t>下</a:t>
            </a:r>
            <a:endParaRPr lang="en-US" altLang="zh-CN" dirty="0" smtClean="0"/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en-US" altLang="zh-CN" dirty="0" smtClean="0"/>
              <a:t>       </a:t>
            </a:r>
            <a:r>
              <a:rPr lang="zh-CN" altLang="en-US" dirty="0" smtClean="0"/>
              <a:t>案例</a:t>
            </a:r>
            <a:r>
              <a:rPr lang="en-US" altLang="zh-CN" dirty="0" smtClean="0"/>
              <a:t>2: </a:t>
            </a:r>
            <a:r>
              <a:rPr lang="zh-CN" altLang="en-US" dirty="0" smtClean="0"/>
              <a:t>递</a:t>
            </a:r>
            <a:r>
              <a:rPr lang="zh-CN" altLang="en-US" dirty="0"/>
              <a:t>归复制整个文件</a:t>
            </a:r>
            <a:r>
              <a:rPr lang="zh-CN" altLang="en-US" dirty="0" smtClean="0"/>
              <a:t>夹，举</a:t>
            </a:r>
            <a:r>
              <a:rPr lang="zh-CN" altLang="en-US" dirty="0" smtClean="0"/>
              <a:t>例， </a:t>
            </a:r>
            <a:r>
              <a:rPr lang="zh-CN" altLang="en-US" dirty="0" smtClean="0"/>
              <a:t>将 </a:t>
            </a:r>
            <a:r>
              <a:rPr lang="en-US" altLang="zh-CN" dirty="0" smtClean="0"/>
              <a:t>/home </a:t>
            </a:r>
            <a:r>
              <a:rPr lang="zh-CN" altLang="en-US" dirty="0"/>
              <a:t>整</a:t>
            </a:r>
            <a:r>
              <a:rPr lang="zh-CN" altLang="en-US" dirty="0" smtClean="0"/>
              <a:t>个目录拷贝 </a:t>
            </a:r>
            <a:r>
              <a:rPr lang="en-US" altLang="zh-CN" dirty="0" smtClean="0"/>
              <a:t>/opt</a:t>
            </a:r>
            <a:endParaRPr lang="en-US" altLang="zh-CN" dirty="0" smtClean="0"/>
          </a:p>
          <a:p>
            <a:pPr marL="285750" indent="-28575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Ø"/>
              <a:defRPr/>
            </a:pPr>
            <a:r>
              <a:rPr lang="zh-CN" altLang="en-US" dirty="0" smtClean="0"/>
              <a:t>使用细节</a:t>
            </a:r>
            <a:endParaRPr lang="en-US" altLang="zh-CN" dirty="0" smtClean="0"/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en-US" altLang="zh-CN" dirty="0" smtClean="0"/>
              <a:t>       </a:t>
            </a:r>
            <a:r>
              <a:rPr lang="zh-CN" altLang="en-US" dirty="0" smtClean="0"/>
              <a:t>强</a:t>
            </a:r>
            <a:r>
              <a:rPr lang="zh-CN" altLang="en-US" dirty="0"/>
              <a:t>制覆盖不提示的方法：</a:t>
            </a:r>
            <a:r>
              <a:rPr lang="en-US" altLang="zh-CN" dirty="0"/>
              <a:t>\cp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9"/>
          <p:cNvSpPr txBox="1">
            <a:spLocks noChangeArrowheads="1"/>
          </p:cNvSpPr>
          <p:nvPr/>
        </p:nvSpPr>
        <p:spPr bwMode="auto">
          <a:xfrm>
            <a:off x="467544" y="849719"/>
            <a:ext cx="7272338" cy="3970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2B2B2">
                    <a:alpha val="50195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l"/>
            </a:pPr>
            <a:r>
              <a:rPr lang="zh-CN" altLang="en-US" sz="2200" b="1" smtClean="0"/>
              <a:t>文</a:t>
            </a:r>
            <a:r>
              <a:rPr lang="zh-CN" altLang="en-US" sz="2200" b="1"/>
              <a:t>件目录类</a:t>
            </a:r>
            <a:endParaRPr lang="en-US" altLang="zh-CN" sz="2200" b="1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67544" y="1440135"/>
            <a:ext cx="8424936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en-US" altLang="zh-CN" sz="2000" b="1" dirty="0" smtClean="0">
                <a:solidFill>
                  <a:srgbClr val="0070C0"/>
                </a:solidFill>
              </a:rPr>
              <a:t>rm</a:t>
            </a:r>
            <a:r>
              <a:rPr lang="zh-CN" altLang="en-US" sz="2000" b="1" dirty="0" smtClean="0">
                <a:solidFill>
                  <a:srgbClr val="0070C0"/>
                </a:solidFill>
              </a:rPr>
              <a:t>指令</a:t>
            </a:r>
            <a:endParaRPr lang="en-US" altLang="zh-CN" sz="2000" b="1" dirty="0" smtClean="0">
              <a:solidFill>
                <a:srgbClr val="0070C0"/>
              </a:solidFill>
            </a:endParaRPr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en-US" altLang="zh-CN" sz="1600" dirty="0" smtClean="0"/>
              <a:t>rm </a:t>
            </a:r>
            <a:r>
              <a:rPr lang="zh-CN" altLang="en-US" sz="1600" dirty="0" smtClean="0"/>
              <a:t>指令</a:t>
            </a:r>
            <a:r>
              <a:rPr lang="zh-CN" altLang="en-US" sz="1600" dirty="0"/>
              <a:t>移除文件或目</a:t>
            </a:r>
            <a:r>
              <a:rPr lang="zh-CN" altLang="en-US" sz="1600" dirty="0" smtClean="0"/>
              <a:t>录</a:t>
            </a:r>
          </a:p>
          <a:p>
            <a:pPr marL="285750" indent="-28575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Ø"/>
              <a:defRPr/>
            </a:pPr>
            <a:r>
              <a:rPr lang="zh-CN" altLang="en-US" sz="1600" dirty="0" smtClean="0"/>
              <a:t>基</a:t>
            </a:r>
            <a:r>
              <a:rPr lang="zh-CN" altLang="en-US" sz="1600" dirty="0"/>
              <a:t>本语法</a:t>
            </a:r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en-US" altLang="zh-CN" sz="1600" dirty="0"/>
              <a:t>       </a:t>
            </a:r>
            <a:r>
              <a:rPr lang="en-US" altLang="zh-CN" sz="1600" dirty="0" smtClean="0"/>
              <a:t>rm  </a:t>
            </a:r>
            <a:r>
              <a:rPr lang="en-US" altLang="zh-CN" sz="1600" dirty="0"/>
              <a:t>[</a:t>
            </a:r>
            <a:r>
              <a:rPr lang="zh-CN" altLang="en-US" sz="1600" dirty="0"/>
              <a:t>选项</a:t>
            </a:r>
            <a:r>
              <a:rPr lang="en-US" altLang="zh-CN" sz="1600" dirty="0"/>
              <a:t>] </a:t>
            </a:r>
            <a:r>
              <a:rPr lang="en-US" altLang="zh-CN" sz="1600" dirty="0" smtClean="0"/>
              <a:t> </a:t>
            </a:r>
            <a:r>
              <a:rPr lang="zh-CN" altLang="en-US" sz="1600" dirty="0" smtClean="0"/>
              <a:t>要删除的文件或目录</a:t>
            </a:r>
          </a:p>
          <a:p>
            <a:pPr marL="285750" indent="-28575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Ø"/>
              <a:defRPr/>
            </a:pPr>
            <a:r>
              <a:rPr lang="zh-CN" altLang="en-US" sz="1600" dirty="0"/>
              <a:t>常</a:t>
            </a:r>
            <a:r>
              <a:rPr lang="zh-CN" altLang="en-US" sz="1600" dirty="0" smtClean="0"/>
              <a:t>用选项</a:t>
            </a:r>
            <a:endParaRPr lang="en-US" altLang="zh-CN" sz="1600" dirty="0" smtClean="0"/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en-US" altLang="zh-CN" sz="1600" dirty="0" smtClean="0"/>
              <a:t>      -r </a:t>
            </a:r>
            <a:r>
              <a:rPr lang="zh-CN" altLang="en-US" sz="1600" dirty="0"/>
              <a:t>：递</a:t>
            </a:r>
            <a:r>
              <a:rPr lang="zh-CN" altLang="en-US" sz="1600" dirty="0" smtClean="0"/>
              <a:t>归</a:t>
            </a:r>
            <a:r>
              <a:rPr lang="zh-CN" altLang="en-US" sz="1600" dirty="0"/>
              <a:t>删除</a:t>
            </a:r>
            <a:r>
              <a:rPr lang="zh-CN" altLang="en-US" sz="1600" dirty="0" smtClean="0"/>
              <a:t>整</a:t>
            </a:r>
            <a:r>
              <a:rPr lang="zh-CN" altLang="en-US" sz="1600" dirty="0"/>
              <a:t>个文件</a:t>
            </a:r>
            <a:r>
              <a:rPr lang="zh-CN" altLang="en-US" sz="1600" dirty="0" smtClean="0"/>
              <a:t>夹</a:t>
            </a:r>
            <a:endParaRPr lang="en-US" altLang="zh-CN" sz="1600" dirty="0" smtClean="0"/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en-US" altLang="zh-CN" sz="1600" dirty="0"/>
              <a:t> </a:t>
            </a:r>
            <a:r>
              <a:rPr lang="en-US" altLang="zh-CN" sz="1600" dirty="0" smtClean="0"/>
              <a:t>     -f </a:t>
            </a:r>
            <a:r>
              <a:rPr lang="zh-CN" altLang="en-US" sz="1600" dirty="0" smtClean="0"/>
              <a:t>： 强制删除不提</a:t>
            </a:r>
            <a:r>
              <a:rPr lang="zh-CN" altLang="en-US" sz="1600" dirty="0" smtClean="0"/>
              <a:t>示</a:t>
            </a:r>
            <a:endParaRPr lang="en-US" altLang="zh-CN" sz="1600" dirty="0" smtClean="0"/>
          </a:p>
          <a:p>
            <a:pPr marL="285750" indent="-28575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Ø"/>
              <a:defRPr/>
            </a:pPr>
            <a:r>
              <a:rPr lang="zh-CN" altLang="en-US" sz="1600" dirty="0" smtClean="0"/>
              <a:t>应用实例</a:t>
            </a:r>
            <a:endParaRPr lang="en-US" altLang="zh-CN" sz="1600" dirty="0" smtClean="0"/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en-US" altLang="zh-CN" sz="1600" dirty="0" smtClean="0"/>
              <a:t>       </a:t>
            </a:r>
            <a:r>
              <a:rPr lang="zh-CN" altLang="en-US" sz="1600" dirty="0" smtClean="0"/>
              <a:t>案例</a:t>
            </a:r>
            <a:r>
              <a:rPr lang="en-US" altLang="zh-CN" sz="1600" dirty="0" smtClean="0"/>
              <a:t>1: </a:t>
            </a:r>
            <a:r>
              <a:rPr lang="zh-CN" altLang="en-US" sz="1600" dirty="0" smtClean="0"/>
              <a:t>将 </a:t>
            </a:r>
            <a:r>
              <a:rPr lang="en-US" altLang="zh-CN" sz="1600" dirty="0" smtClean="0"/>
              <a:t>/home/aaa.txt </a:t>
            </a:r>
            <a:r>
              <a:rPr lang="zh-CN" altLang="en-US" sz="1600" dirty="0"/>
              <a:t>删</a:t>
            </a:r>
            <a:r>
              <a:rPr lang="zh-CN" altLang="en-US" sz="1600" dirty="0" smtClean="0"/>
              <a:t>除</a:t>
            </a:r>
            <a:r>
              <a:rPr lang="en-US" altLang="zh-CN" sz="1600" dirty="0" smtClean="0"/>
              <a:t/>
            </a:r>
            <a:br>
              <a:rPr lang="en-US" altLang="zh-CN" sz="1600" dirty="0" smtClean="0"/>
            </a:br>
            <a:r>
              <a:rPr lang="en-US" altLang="zh-CN" sz="1600" dirty="0" smtClean="0"/>
              <a:t>      rm  /home/aaa.txt</a:t>
            </a:r>
            <a:endParaRPr lang="en-US" altLang="zh-CN" sz="1600" dirty="0" smtClean="0"/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en-US" altLang="zh-CN" sz="1600" dirty="0" smtClean="0"/>
              <a:t>       </a:t>
            </a:r>
            <a:r>
              <a:rPr lang="zh-CN" altLang="en-US" sz="1600" dirty="0" smtClean="0"/>
              <a:t>案例</a:t>
            </a:r>
            <a:r>
              <a:rPr lang="en-US" altLang="zh-CN" sz="1600" dirty="0" smtClean="0"/>
              <a:t>2: </a:t>
            </a:r>
            <a:r>
              <a:rPr lang="zh-CN" altLang="en-US" sz="1600" dirty="0" smtClean="0"/>
              <a:t>递归</a:t>
            </a:r>
            <a:r>
              <a:rPr lang="zh-CN" altLang="en-US" sz="1600" dirty="0"/>
              <a:t>删除</a:t>
            </a:r>
            <a:r>
              <a:rPr lang="zh-CN" altLang="en-US" sz="1600" dirty="0" smtClean="0"/>
              <a:t>整</a:t>
            </a:r>
            <a:r>
              <a:rPr lang="zh-CN" altLang="en-US" sz="1600" dirty="0"/>
              <a:t>个文件</a:t>
            </a:r>
            <a:r>
              <a:rPr lang="zh-CN" altLang="en-US" sz="1600" dirty="0" smtClean="0"/>
              <a:t>夹 </a:t>
            </a:r>
            <a:r>
              <a:rPr lang="en-US" altLang="zh-CN" sz="1600" dirty="0" smtClean="0"/>
              <a:t>/</a:t>
            </a:r>
            <a:r>
              <a:rPr lang="en-US" altLang="zh-CN" sz="1600" dirty="0" smtClean="0"/>
              <a:t>home/bbb</a:t>
            </a:r>
            <a:br>
              <a:rPr lang="en-US" altLang="zh-CN" sz="1600" dirty="0" smtClean="0"/>
            </a:br>
            <a:r>
              <a:rPr lang="en-US" altLang="zh-CN" sz="1600" dirty="0" smtClean="0"/>
              <a:t>      rm –r  /home/bbb </a:t>
            </a:r>
            <a:endParaRPr lang="en-US" altLang="zh-CN" sz="1600" dirty="0" smtClean="0"/>
          </a:p>
          <a:p>
            <a:pPr marL="285750" indent="-28575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Ø"/>
              <a:defRPr/>
            </a:pPr>
            <a:r>
              <a:rPr lang="zh-CN" altLang="en-US" sz="1600" dirty="0" smtClean="0"/>
              <a:t>使用细节</a:t>
            </a:r>
            <a:endParaRPr lang="en-US" altLang="zh-CN" sz="1600" dirty="0" smtClean="0"/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en-US" altLang="zh-CN" sz="1600" dirty="0" smtClean="0"/>
              <a:t>       </a:t>
            </a:r>
            <a:r>
              <a:rPr lang="zh-CN" altLang="en-US" sz="1600" dirty="0" smtClean="0"/>
              <a:t>强制删除不</a:t>
            </a:r>
            <a:r>
              <a:rPr lang="zh-CN" altLang="en-US" sz="1600" dirty="0"/>
              <a:t>提示的方法</a:t>
            </a:r>
            <a:r>
              <a:rPr lang="zh-CN" altLang="en-US" sz="1600" dirty="0" smtClean="0"/>
              <a:t>：</a:t>
            </a:r>
            <a:r>
              <a:rPr lang="zh-CN" altLang="en-US" sz="1600" dirty="0"/>
              <a:t>带</a:t>
            </a:r>
            <a:r>
              <a:rPr lang="zh-CN" altLang="en-US" sz="1600" dirty="0" smtClean="0"/>
              <a:t>上 </a:t>
            </a:r>
            <a:r>
              <a:rPr lang="en-US" altLang="zh-CN" sz="1600" dirty="0" smtClean="0"/>
              <a:t>-f </a:t>
            </a:r>
            <a:r>
              <a:rPr lang="zh-CN" altLang="en-US" sz="1600" dirty="0" smtClean="0"/>
              <a:t>参数即</a:t>
            </a:r>
            <a:r>
              <a:rPr lang="zh-CN" altLang="en-US" sz="1600" dirty="0" smtClean="0"/>
              <a:t>可</a:t>
            </a:r>
            <a:endParaRPr lang="en-US" altLang="zh-CN" sz="1600" dirty="0" smtClean="0"/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en-US" altLang="zh-CN" sz="1600" dirty="0"/>
              <a:t> </a:t>
            </a:r>
            <a:r>
              <a:rPr lang="en-US" altLang="zh-CN" sz="1600" dirty="0" smtClean="0"/>
              <a:t>     rm –rf  /home/bbb</a:t>
            </a:r>
            <a:endParaRPr lang="zh-CN" altLang="en-US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9"/>
          <p:cNvSpPr txBox="1">
            <a:spLocks noChangeArrowheads="1"/>
          </p:cNvSpPr>
          <p:nvPr/>
        </p:nvSpPr>
        <p:spPr bwMode="auto">
          <a:xfrm>
            <a:off x="467544" y="849719"/>
            <a:ext cx="7272338" cy="3970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2B2B2">
                    <a:alpha val="50195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l"/>
            </a:pPr>
            <a:r>
              <a:rPr lang="zh-CN" altLang="en-US" sz="2200" b="1" smtClean="0"/>
              <a:t>文</a:t>
            </a:r>
            <a:r>
              <a:rPr lang="zh-CN" altLang="en-US" sz="2200" b="1"/>
              <a:t>件目录类</a:t>
            </a:r>
            <a:endParaRPr lang="en-US" altLang="zh-CN" sz="2200" b="1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67544" y="1440135"/>
            <a:ext cx="8424936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en-US" altLang="zh-CN" sz="2000" b="1" dirty="0" smtClean="0">
                <a:solidFill>
                  <a:srgbClr val="0070C0"/>
                </a:solidFill>
              </a:rPr>
              <a:t>mv</a:t>
            </a:r>
            <a:r>
              <a:rPr lang="zh-CN" altLang="en-US" sz="2000" b="1" dirty="0" smtClean="0">
                <a:solidFill>
                  <a:srgbClr val="0070C0"/>
                </a:solidFill>
              </a:rPr>
              <a:t>指令</a:t>
            </a:r>
            <a:endParaRPr lang="en-US" altLang="zh-CN" sz="2000" b="1" dirty="0" smtClean="0">
              <a:solidFill>
                <a:srgbClr val="0070C0"/>
              </a:solidFill>
            </a:endParaRPr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endParaRPr lang="en-US" altLang="zh-CN" sz="1600" dirty="0" smtClean="0"/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en-US" altLang="zh-CN" dirty="0" smtClean="0"/>
              <a:t>mv </a:t>
            </a:r>
            <a:r>
              <a:rPr lang="zh-CN" altLang="en-US" b="1" dirty="0" smtClean="0"/>
              <a:t>移</a:t>
            </a:r>
            <a:r>
              <a:rPr lang="zh-CN" altLang="en-US" b="1" dirty="0"/>
              <a:t>动文件与目</a:t>
            </a:r>
            <a:r>
              <a:rPr lang="zh-CN" altLang="en-US" dirty="0"/>
              <a:t>录或</a:t>
            </a:r>
            <a:r>
              <a:rPr lang="zh-CN" altLang="en-US" b="1" dirty="0">
                <a:solidFill>
                  <a:srgbClr val="FF0000"/>
                </a:solidFill>
              </a:rPr>
              <a:t>重命</a:t>
            </a:r>
            <a:r>
              <a:rPr lang="zh-CN" altLang="en-US" b="1" dirty="0" smtClean="0">
                <a:solidFill>
                  <a:srgbClr val="FF0000"/>
                </a:solidFill>
              </a:rPr>
              <a:t>名 </a:t>
            </a:r>
            <a:endParaRPr lang="zh-CN" altLang="en-US" b="1" dirty="0" smtClean="0">
              <a:solidFill>
                <a:srgbClr val="FF0000"/>
              </a:solidFill>
            </a:endParaRPr>
          </a:p>
          <a:p>
            <a:pPr marL="285750" indent="-28575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Ø"/>
              <a:defRPr/>
            </a:pPr>
            <a:r>
              <a:rPr lang="zh-CN" altLang="en-US" dirty="0" smtClean="0"/>
              <a:t>基</a:t>
            </a:r>
            <a:r>
              <a:rPr lang="zh-CN" altLang="en-US" dirty="0"/>
              <a:t>本语法</a:t>
            </a:r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en-US" altLang="zh-CN" dirty="0"/>
              <a:t>       </a:t>
            </a:r>
            <a:r>
              <a:rPr lang="en-US" altLang="zh-CN" dirty="0" smtClean="0"/>
              <a:t>mv  </a:t>
            </a:r>
            <a:r>
              <a:rPr lang="en-US" altLang="zh-CN" dirty="0"/>
              <a:t>oldNameFile </a:t>
            </a:r>
            <a:r>
              <a:rPr lang="en-US" altLang="zh-CN" dirty="0" smtClean="0"/>
              <a:t>newNameFile     (</a:t>
            </a:r>
            <a:r>
              <a:rPr lang="zh-CN" altLang="en-US" dirty="0" smtClean="0"/>
              <a:t>功</a:t>
            </a:r>
            <a:r>
              <a:rPr lang="zh-CN" altLang="en-US" dirty="0"/>
              <a:t>能描述：重命</a:t>
            </a:r>
            <a:r>
              <a:rPr lang="zh-CN" altLang="en-US" dirty="0" smtClean="0"/>
              <a:t>名</a:t>
            </a:r>
            <a:r>
              <a:rPr lang="en-US" altLang="zh-CN" dirty="0" smtClean="0"/>
              <a:t>)</a:t>
            </a:r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en-US" altLang="zh-CN" dirty="0"/>
              <a:t>       mv /temp/movefile /</a:t>
            </a:r>
            <a:r>
              <a:rPr lang="en-US" altLang="zh-CN" dirty="0" smtClean="0"/>
              <a:t>targetFolder (</a:t>
            </a:r>
            <a:r>
              <a:rPr lang="zh-CN" altLang="en-US" dirty="0" smtClean="0"/>
              <a:t>功</a:t>
            </a:r>
            <a:r>
              <a:rPr lang="zh-CN" altLang="en-US" dirty="0"/>
              <a:t>能描述：移动文</a:t>
            </a:r>
            <a:r>
              <a:rPr lang="zh-CN" altLang="en-US" dirty="0" smtClean="0"/>
              <a:t>件或目录</a:t>
            </a:r>
            <a:r>
              <a:rPr lang="en-US" altLang="zh-CN" dirty="0" smtClean="0"/>
              <a:t>)</a:t>
            </a:r>
            <a:endParaRPr lang="zh-CN" altLang="en-US" dirty="0"/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endParaRPr lang="en-US" altLang="zh-CN" dirty="0" smtClean="0"/>
          </a:p>
          <a:p>
            <a:pPr marL="285750" indent="-28575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Ø"/>
              <a:defRPr/>
            </a:pPr>
            <a:r>
              <a:rPr lang="zh-CN" altLang="en-US" dirty="0" smtClean="0"/>
              <a:t>应用实例</a:t>
            </a:r>
            <a:endParaRPr lang="en-US" altLang="zh-CN" dirty="0" smtClean="0"/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en-US" altLang="zh-CN" dirty="0" smtClean="0"/>
              <a:t>       </a:t>
            </a:r>
            <a:r>
              <a:rPr lang="zh-CN" altLang="en-US" dirty="0" smtClean="0"/>
              <a:t>案例</a:t>
            </a:r>
            <a:r>
              <a:rPr lang="en-US" altLang="zh-CN" dirty="0" smtClean="0"/>
              <a:t>1: </a:t>
            </a:r>
            <a:r>
              <a:rPr lang="zh-CN" altLang="en-US" dirty="0" smtClean="0"/>
              <a:t>将 </a:t>
            </a:r>
            <a:r>
              <a:rPr lang="en-US" altLang="zh-CN" dirty="0" smtClean="0"/>
              <a:t>/home/aaa.txt </a:t>
            </a:r>
            <a:r>
              <a:rPr lang="zh-CN" altLang="en-US" dirty="0" smtClean="0"/>
              <a:t>文件 重新命名为 </a:t>
            </a:r>
            <a:r>
              <a:rPr lang="en-US" altLang="zh-CN" dirty="0" smtClean="0"/>
              <a:t>pig.txt </a:t>
            </a:r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en-US" altLang="zh-CN" dirty="0" smtClean="0"/>
              <a:t>       </a:t>
            </a:r>
            <a:r>
              <a:rPr lang="zh-CN" altLang="en-US" dirty="0" smtClean="0"/>
              <a:t>案例</a:t>
            </a:r>
            <a:r>
              <a:rPr lang="en-US" altLang="zh-CN" dirty="0" smtClean="0"/>
              <a:t>2:</a:t>
            </a:r>
            <a:r>
              <a:rPr lang="zh-CN" altLang="en-US" dirty="0"/>
              <a:t>将 </a:t>
            </a:r>
            <a:r>
              <a:rPr lang="en-US" altLang="zh-CN" dirty="0"/>
              <a:t>/</a:t>
            </a:r>
            <a:r>
              <a:rPr lang="en-US" altLang="zh-CN" dirty="0" smtClean="0"/>
              <a:t>home/pig.txt  </a:t>
            </a:r>
            <a:r>
              <a:rPr lang="zh-CN" altLang="en-US" dirty="0" smtClean="0"/>
              <a:t>文</a:t>
            </a:r>
            <a:r>
              <a:rPr lang="zh-CN" altLang="en-US" dirty="0"/>
              <a:t>件 移</a:t>
            </a:r>
            <a:r>
              <a:rPr lang="zh-CN" altLang="en-US" dirty="0" smtClean="0"/>
              <a:t>动到 </a:t>
            </a:r>
            <a:r>
              <a:rPr lang="en-US" altLang="zh-CN" dirty="0" smtClean="0"/>
              <a:t>/root </a:t>
            </a:r>
            <a:r>
              <a:rPr lang="zh-CN" altLang="en-US" dirty="0" smtClean="0"/>
              <a:t>目录下</a:t>
            </a:r>
            <a:endParaRPr lang="en-US" altLang="zh-CN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9"/>
          <p:cNvSpPr txBox="1">
            <a:spLocks noChangeArrowheads="1"/>
          </p:cNvSpPr>
          <p:nvPr/>
        </p:nvSpPr>
        <p:spPr bwMode="auto">
          <a:xfrm>
            <a:off x="467544" y="849719"/>
            <a:ext cx="7272338" cy="3970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2B2B2">
                    <a:alpha val="50195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l"/>
            </a:pPr>
            <a:r>
              <a:rPr lang="zh-CN" altLang="en-US" sz="2200" b="1" smtClean="0"/>
              <a:t>文</a:t>
            </a:r>
            <a:r>
              <a:rPr lang="zh-CN" altLang="en-US" sz="2200" b="1"/>
              <a:t>件目录类</a:t>
            </a:r>
            <a:endParaRPr lang="en-US" altLang="zh-CN" sz="2200" b="1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67544" y="1440135"/>
            <a:ext cx="8136904" cy="368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en-US" altLang="zh-CN" sz="2000" b="1" dirty="0" smtClean="0">
                <a:solidFill>
                  <a:srgbClr val="0070C0"/>
                </a:solidFill>
              </a:rPr>
              <a:t>cat</a:t>
            </a:r>
            <a:r>
              <a:rPr lang="zh-CN" altLang="en-US" sz="2000" b="1" dirty="0" smtClean="0">
                <a:solidFill>
                  <a:srgbClr val="0070C0"/>
                </a:solidFill>
              </a:rPr>
              <a:t>指令</a:t>
            </a:r>
            <a:endParaRPr lang="en-US" altLang="zh-CN" sz="2000" b="1" dirty="0" smtClean="0">
              <a:solidFill>
                <a:srgbClr val="0070C0"/>
              </a:solidFill>
            </a:endParaRPr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en-US" altLang="zh-CN" dirty="0" smtClean="0"/>
              <a:t>cat </a:t>
            </a:r>
            <a:r>
              <a:rPr lang="zh-CN" altLang="en-US" dirty="0" smtClean="0"/>
              <a:t>查</a:t>
            </a:r>
            <a:r>
              <a:rPr lang="zh-CN" altLang="en-US" dirty="0"/>
              <a:t>看文件内</a:t>
            </a:r>
            <a:r>
              <a:rPr lang="zh-CN" altLang="en-US" dirty="0" smtClean="0"/>
              <a:t>容</a:t>
            </a:r>
            <a:r>
              <a:rPr lang="zh-CN" altLang="en-US" dirty="0"/>
              <a:t> </a:t>
            </a:r>
            <a:endParaRPr lang="zh-CN" altLang="en-US" dirty="0" smtClean="0"/>
          </a:p>
          <a:p>
            <a:pPr marL="285750" indent="-28575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Ø"/>
              <a:defRPr/>
            </a:pPr>
            <a:r>
              <a:rPr lang="zh-CN" altLang="en-US" dirty="0" smtClean="0"/>
              <a:t>基</a:t>
            </a:r>
            <a:r>
              <a:rPr lang="zh-CN" altLang="en-US" dirty="0"/>
              <a:t>本语法</a:t>
            </a:r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en-US" altLang="zh-CN" dirty="0"/>
              <a:t>       </a:t>
            </a:r>
            <a:r>
              <a:rPr lang="en-US" altLang="zh-CN" dirty="0" smtClean="0"/>
              <a:t>cat  </a:t>
            </a:r>
            <a:r>
              <a:rPr lang="en-US" altLang="zh-CN" dirty="0"/>
              <a:t>[</a:t>
            </a:r>
            <a:r>
              <a:rPr lang="zh-CN" altLang="en-US" dirty="0"/>
              <a:t>选项</a:t>
            </a:r>
            <a:r>
              <a:rPr lang="en-US" altLang="zh-CN" dirty="0"/>
              <a:t>] </a:t>
            </a:r>
            <a:r>
              <a:rPr lang="zh-CN" altLang="en-US" dirty="0"/>
              <a:t>要查看的文件</a:t>
            </a:r>
          </a:p>
          <a:p>
            <a:pPr marL="285750" indent="-28575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Ø"/>
              <a:defRPr/>
            </a:pPr>
            <a:r>
              <a:rPr lang="zh-CN" altLang="en-US" dirty="0" smtClean="0"/>
              <a:t>常用选项</a:t>
            </a:r>
            <a:endParaRPr lang="en-US" altLang="zh-CN" dirty="0" smtClean="0"/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en-US" altLang="zh-CN" dirty="0" smtClean="0"/>
              <a:t>      -n </a:t>
            </a:r>
            <a:r>
              <a:rPr lang="zh-CN" altLang="en-US" dirty="0" smtClean="0"/>
              <a:t>：</a:t>
            </a:r>
            <a:r>
              <a:rPr lang="zh-CN" altLang="en-US" dirty="0"/>
              <a:t>显</a:t>
            </a:r>
            <a:r>
              <a:rPr lang="zh-CN" altLang="en-US" dirty="0" smtClean="0"/>
              <a:t>示行号</a:t>
            </a:r>
            <a:endParaRPr lang="en-US" altLang="zh-CN" dirty="0" smtClean="0"/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en-US" altLang="zh-CN" dirty="0"/>
              <a:t> </a:t>
            </a:r>
            <a:r>
              <a:rPr lang="en-US" altLang="zh-CN" dirty="0" smtClean="0"/>
              <a:t>     </a:t>
            </a:r>
          </a:p>
          <a:p>
            <a:pPr marL="285750" indent="-28575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Ø"/>
              <a:defRPr/>
            </a:pPr>
            <a:r>
              <a:rPr lang="zh-CN" altLang="en-US" dirty="0" smtClean="0"/>
              <a:t>应用实例</a:t>
            </a:r>
            <a:endParaRPr lang="en-US" altLang="zh-CN" dirty="0" smtClean="0"/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en-US" altLang="zh-CN" dirty="0" smtClean="0"/>
              <a:t>       </a:t>
            </a:r>
            <a:r>
              <a:rPr lang="zh-CN" altLang="en-US" dirty="0" smtClean="0"/>
              <a:t>案例</a:t>
            </a:r>
            <a:r>
              <a:rPr lang="en-US" altLang="zh-CN" dirty="0" smtClean="0"/>
              <a:t>1:  </a:t>
            </a:r>
            <a:r>
              <a:rPr lang="zh-CN" altLang="en-US" dirty="0" smtClean="0"/>
              <a:t> </a:t>
            </a:r>
            <a:r>
              <a:rPr lang="en-US" altLang="zh-CN" dirty="0" smtClean="0"/>
              <a:t>/ect/profile </a:t>
            </a:r>
            <a:r>
              <a:rPr lang="zh-CN" altLang="en-US" dirty="0"/>
              <a:t> 文</a:t>
            </a:r>
            <a:r>
              <a:rPr lang="zh-CN" altLang="en-US" dirty="0" smtClean="0"/>
              <a:t>件内容，并显示行号</a:t>
            </a:r>
            <a:endParaRPr lang="en-US" altLang="zh-CN" dirty="0" smtClean="0"/>
          </a:p>
          <a:p>
            <a:pPr marL="285750" indent="-28575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Ø"/>
              <a:defRPr/>
            </a:pPr>
            <a:r>
              <a:rPr lang="zh-CN" altLang="en-US" dirty="0" smtClean="0"/>
              <a:t>使用细节</a:t>
            </a:r>
            <a:endParaRPr lang="en-US" altLang="zh-CN" dirty="0" smtClean="0"/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en-US" altLang="zh-CN" dirty="0" smtClean="0"/>
              <a:t>       </a:t>
            </a:r>
            <a:r>
              <a:rPr lang="en-US" altLang="zh-CN" sz="1600" dirty="0" smtClean="0"/>
              <a:t>cat </a:t>
            </a:r>
            <a:r>
              <a:rPr lang="zh-CN" altLang="en-US" sz="1600" dirty="0" smtClean="0"/>
              <a:t>只能浏览文件，而不能修改文件，为</a:t>
            </a:r>
            <a:r>
              <a:rPr lang="zh-CN" altLang="en-US" sz="1600" b="1" dirty="0" smtClean="0"/>
              <a:t>了浏览方便</a:t>
            </a:r>
            <a:r>
              <a:rPr lang="zh-CN" altLang="en-US" sz="1600" dirty="0" smtClean="0"/>
              <a:t>，一般会带上 </a:t>
            </a:r>
            <a:r>
              <a:rPr lang="zh-CN" altLang="en-US" sz="1600" b="1" dirty="0" smtClean="0">
                <a:solidFill>
                  <a:srgbClr val="0070C0"/>
                </a:solidFill>
              </a:rPr>
              <a:t>管道命令 </a:t>
            </a:r>
            <a:r>
              <a:rPr lang="en-US" altLang="zh-CN" sz="1600" dirty="0" smtClean="0"/>
              <a:t>| more</a:t>
            </a:r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en-US" altLang="zh-CN" sz="1600" dirty="0" smtClean="0"/>
              <a:t>cat  xxx.txt | </a:t>
            </a:r>
            <a:r>
              <a:rPr lang="en-US" altLang="zh-CN" sz="1600" dirty="0" smtClean="0"/>
              <a:t>more  </a:t>
            </a:r>
            <a:r>
              <a:rPr lang="en-US" altLang="zh-CN" sz="1600" dirty="0" smtClean="0"/>
              <a:t>(</a:t>
            </a:r>
            <a:r>
              <a:rPr lang="zh-CN" altLang="en-US" sz="1600" dirty="0" smtClean="0"/>
              <a:t>把</a:t>
            </a:r>
            <a:r>
              <a:rPr lang="en-US" altLang="zh-CN" sz="1600" dirty="0" smtClean="0"/>
              <a:t>cat xxx.txt </a:t>
            </a:r>
            <a:r>
              <a:rPr lang="zh-CN" altLang="en-US" sz="1600" dirty="0" smtClean="0"/>
              <a:t>输出结果交给 </a:t>
            </a:r>
            <a:r>
              <a:rPr lang="en-US" altLang="zh-CN" sz="1600" dirty="0" smtClean="0"/>
              <a:t>more </a:t>
            </a:r>
            <a:r>
              <a:rPr lang="zh-CN" altLang="en-US" sz="1600" dirty="0" smtClean="0"/>
              <a:t>处理</a:t>
            </a:r>
            <a:r>
              <a:rPr lang="en-US" altLang="zh-CN" sz="1600" dirty="0" smtClean="0"/>
              <a:t>)</a:t>
            </a:r>
            <a:endParaRPr lang="zh-CN" altLang="en-US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9"/>
          <p:cNvSpPr txBox="1">
            <a:spLocks noChangeArrowheads="1"/>
          </p:cNvSpPr>
          <p:nvPr/>
        </p:nvSpPr>
        <p:spPr bwMode="auto">
          <a:xfrm>
            <a:off x="467544" y="849719"/>
            <a:ext cx="7272338" cy="3970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2B2B2">
                    <a:alpha val="50195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l"/>
            </a:pPr>
            <a:r>
              <a:rPr lang="zh-CN" altLang="en-US" sz="2200" b="1" smtClean="0"/>
              <a:t>文</a:t>
            </a:r>
            <a:r>
              <a:rPr lang="zh-CN" altLang="en-US" sz="2200" b="1"/>
              <a:t>件目录类</a:t>
            </a:r>
            <a:endParaRPr lang="en-US" altLang="zh-CN" sz="2200" b="1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67544" y="1440135"/>
            <a:ext cx="8424936" cy="38410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en-US" altLang="zh-CN" sz="2000" b="1" dirty="0" smtClean="0">
                <a:solidFill>
                  <a:srgbClr val="0070C0"/>
                </a:solidFill>
              </a:rPr>
              <a:t>more</a:t>
            </a:r>
            <a:r>
              <a:rPr lang="zh-CN" altLang="en-US" sz="2000" b="1" dirty="0" smtClean="0">
                <a:solidFill>
                  <a:srgbClr val="0070C0"/>
                </a:solidFill>
              </a:rPr>
              <a:t>指令</a:t>
            </a:r>
            <a:endParaRPr lang="en-US" altLang="zh-CN" sz="2000" b="1" dirty="0" smtClean="0">
              <a:solidFill>
                <a:srgbClr val="0070C0"/>
              </a:solidFill>
            </a:endParaRPr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en-US" altLang="zh-CN" sz="1600" dirty="0" smtClean="0"/>
              <a:t>more</a:t>
            </a:r>
            <a:r>
              <a:rPr lang="zh-CN" altLang="en-US" sz="1600" dirty="0"/>
              <a:t>指令是一个基于</a:t>
            </a:r>
            <a:r>
              <a:rPr lang="en-US" altLang="zh-CN" sz="1600" dirty="0"/>
              <a:t>VI</a:t>
            </a:r>
            <a:r>
              <a:rPr lang="zh-CN" altLang="en-US" sz="1600" dirty="0"/>
              <a:t>编辑器的</a:t>
            </a:r>
            <a:r>
              <a:rPr lang="zh-CN" altLang="en-US" sz="1600" b="1" dirty="0"/>
              <a:t>文本过滤器</a:t>
            </a:r>
            <a:r>
              <a:rPr lang="zh-CN" altLang="en-US" sz="1600" dirty="0"/>
              <a:t>，它以全屏幕的方式</a:t>
            </a:r>
            <a:r>
              <a:rPr lang="zh-CN" altLang="en-US" sz="1600" b="1" dirty="0"/>
              <a:t>按页显示文本文件</a:t>
            </a:r>
            <a:r>
              <a:rPr lang="zh-CN" altLang="en-US" sz="1600" dirty="0"/>
              <a:t>的内容。</a:t>
            </a:r>
            <a:r>
              <a:rPr lang="en-US" altLang="zh-CN" sz="1600" dirty="0"/>
              <a:t>more</a:t>
            </a:r>
            <a:r>
              <a:rPr lang="zh-CN" altLang="en-US" sz="1600" dirty="0"/>
              <a:t>指令中</a:t>
            </a:r>
            <a:r>
              <a:rPr lang="zh-CN" altLang="en-US" sz="1600" b="1" dirty="0"/>
              <a:t>内置了若干快捷键</a:t>
            </a:r>
            <a:r>
              <a:rPr lang="zh-CN" altLang="en-US" sz="1600" dirty="0"/>
              <a:t>，详见操作说明</a:t>
            </a:r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endParaRPr lang="zh-CN" altLang="en-US" sz="1600" dirty="0"/>
          </a:p>
          <a:p>
            <a:pPr marL="285750" indent="-28575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Arial" panose="020B0604020202020204" pitchFamily="34" charset="0"/>
              <a:buChar char="•"/>
              <a:defRPr/>
            </a:pPr>
            <a:r>
              <a:rPr lang="zh-CN" altLang="en-US" sz="1600" dirty="0" smtClean="0"/>
              <a:t>基</a:t>
            </a:r>
            <a:r>
              <a:rPr lang="zh-CN" altLang="en-US" sz="1600" dirty="0"/>
              <a:t>本语法</a:t>
            </a:r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en-US" altLang="zh-CN" sz="1600" dirty="0"/>
              <a:t>       </a:t>
            </a:r>
            <a:r>
              <a:rPr lang="en-US" altLang="zh-CN" sz="1600" dirty="0" smtClean="0"/>
              <a:t>more </a:t>
            </a:r>
            <a:r>
              <a:rPr lang="zh-CN" altLang="en-US" sz="1600" dirty="0"/>
              <a:t>要查看的文件</a:t>
            </a:r>
          </a:p>
          <a:p>
            <a:pPr marL="285750" indent="-28575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Arial" panose="020B0604020202020204" pitchFamily="34" charset="0"/>
              <a:buChar char="•"/>
              <a:defRPr/>
            </a:pPr>
            <a:r>
              <a:rPr lang="zh-CN" altLang="en-US" sz="1600" dirty="0" smtClean="0"/>
              <a:t>操作说明</a:t>
            </a:r>
            <a:endParaRPr lang="en-US" altLang="zh-CN" sz="1600" dirty="0" smtClean="0"/>
          </a:p>
          <a:p>
            <a:pPr marL="285750" indent="-28575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Arial" panose="020B0604020202020204" pitchFamily="34" charset="0"/>
              <a:buChar char="•"/>
              <a:defRPr/>
            </a:pPr>
            <a:r>
              <a:rPr lang="zh-CN" altLang="en-US" sz="1600" dirty="0" smtClean="0"/>
              <a:t>应用实例</a:t>
            </a:r>
            <a:endParaRPr lang="en-US" altLang="zh-CN" sz="1600" dirty="0" smtClean="0"/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zh-CN" altLang="en-US" sz="1600" dirty="0" smtClean="0"/>
              <a:t>      </a:t>
            </a:r>
            <a:r>
              <a:rPr lang="zh-CN" altLang="en-US" sz="1600" dirty="0"/>
              <a:t>案</a:t>
            </a:r>
            <a:r>
              <a:rPr lang="zh-CN" altLang="en-US" sz="1600" dirty="0" smtClean="0"/>
              <a:t>例</a:t>
            </a:r>
            <a:r>
              <a:rPr lang="en-US" altLang="zh-CN" sz="1600" dirty="0" smtClean="0"/>
              <a:t>: </a:t>
            </a:r>
            <a:r>
              <a:rPr lang="zh-CN" altLang="en-US" sz="1600" dirty="0" smtClean="0"/>
              <a:t>采</a:t>
            </a:r>
            <a:r>
              <a:rPr lang="zh-CN" altLang="en-US" sz="1600" dirty="0"/>
              <a:t>用</a:t>
            </a:r>
            <a:r>
              <a:rPr lang="en-US" altLang="zh-CN" sz="1600" dirty="0"/>
              <a:t>more</a:t>
            </a:r>
            <a:r>
              <a:rPr lang="zh-CN" altLang="en-US" sz="1600" dirty="0"/>
              <a:t>查看文</a:t>
            </a:r>
            <a:r>
              <a:rPr lang="zh-CN" altLang="en-US" sz="1600" dirty="0" smtClean="0"/>
              <a:t>件 </a:t>
            </a:r>
            <a:endParaRPr lang="en-US" altLang="zh-CN" sz="1600" dirty="0" smtClean="0"/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en-US" altLang="zh-CN" sz="1600" dirty="0"/>
              <a:t> </a:t>
            </a:r>
            <a:r>
              <a:rPr lang="en-US" altLang="zh-CN" sz="1600" dirty="0" smtClean="0"/>
              <a:t>     /etc/profile</a:t>
            </a:r>
            <a:endParaRPr lang="zh-CN" altLang="en-US" sz="1600" dirty="0"/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endParaRPr lang="en-US" altLang="zh-CN" sz="1600" dirty="0" smtClean="0"/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en-US" altLang="zh-CN" sz="1600" dirty="0"/>
              <a:t> </a:t>
            </a:r>
            <a:r>
              <a:rPr lang="en-US" altLang="zh-CN" sz="1600" dirty="0" smtClean="0"/>
              <a:t>     </a:t>
            </a:r>
            <a:endParaRPr lang="en-US" altLang="zh-CN" sz="1600" dirty="0"/>
          </a:p>
          <a:p>
            <a:pPr marL="285750" indent="-28575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Arial" panose="020B0604020202020204" pitchFamily="34" charset="0"/>
              <a:buChar char="•"/>
              <a:defRPr/>
            </a:pPr>
            <a:endParaRPr lang="en-US" altLang="zh-CN" sz="1600" dirty="0" smtClean="0"/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endParaRPr lang="en-US" altLang="zh-CN" sz="1600" dirty="0"/>
          </a:p>
        </p:txBody>
      </p:sp>
      <p:graphicFrame>
        <p:nvGraphicFramePr>
          <p:cNvPr id="3" name="表格 2"/>
          <p:cNvGraphicFramePr>
            <a:graphicFrameLocks noGrp="1"/>
          </p:cNvGraphicFramePr>
          <p:nvPr/>
        </p:nvGraphicFramePr>
        <p:xfrm>
          <a:off x="3437964" y="2664271"/>
          <a:ext cx="4950460" cy="26517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69670"/>
                <a:gridCol w="3780790"/>
              </a:tblGrid>
              <a:tr h="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050" kern="100" dirty="0">
                          <a:effectLst/>
                        </a:rPr>
                        <a:t>操作</a:t>
                      </a:r>
                      <a:endParaRPr lang="zh-CN" altLang="en-US" sz="1050" kern="100" dirty="0">
                        <a:effectLst/>
                        <a:latin typeface="Times New Roman" panose="02020603050405020304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050" kern="100">
                          <a:effectLst/>
                        </a:rPr>
                        <a:t>功能说明</a:t>
                      </a:r>
                      <a:endParaRPr lang="zh-CN" altLang="en-US" sz="1050" kern="100">
                        <a:effectLst/>
                        <a:latin typeface="Times New Roman" panose="02020603050405020304"/>
                      </a:endParaRPr>
                    </a:p>
                  </a:txBody>
                  <a:tcPr marL="68580" marR="68580"/>
                </a:tc>
              </a:tr>
              <a:tr h="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050" kern="100">
                          <a:effectLst/>
                        </a:rPr>
                        <a:t>空白键 </a:t>
                      </a:r>
                      <a:r>
                        <a:rPr lang="en-US" altLang="zh-CN" sz="1050" kern="100">
                          <a:effectLst/>
                        </a:rPr>
                        <a:t>(</a:t>
                      </a:r>
                      <a:r>
                        <a:rPr lang="en-US" sz="1050" kern="100">
                          <a:effectLst/>
                        </a:rPr>
                        <a:t>space)</a:t>
                      </a:r>
                      <a:endParaRPr lang="en-US" sz="1050" kern="100">
                        <a:effectLst/>
                        <a:latin typeface="Times New Roman" panose="02020603050405020304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050" kern="100">
                          <a:effectLst/>
                        </a:rPr>
                        <a:t>代表向下翻一页；</a:t>
                      </a:r>
                      <a:endParaRPr lang="zh-CN" altLang="en-US" sz="1050" kern="100">
                        <a:effectLst/>
                        <a:latin typeface="Times New Roman" panose="02020603050405020304"/>
                      </a:endParaRPr>
                    </a:p>
                  </a:txBody>
                  <a:tcPr marL="68580" marR="68580"/>
                </a:tc>
              </a:tr>
              <a:tr h="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Enter</a:t>
                      </a:r>
                      <a:endParaRPr lang="en-US" sz="1050" kern="100">
                        <a:effectLst/>
                        <a:latin typeface="Times New Roman" panose="02020603050405020304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050" kern="100">
                          <a:effectLst/>
                        </a:rPr>
                        <a:t>代表向下翻</a:t>
                      </a:r>
                      <a:r>
                        <a:rPr lang="en-US" altLang="zh-CN" sz="1050" kern="100">
                          <a:effectLst/>
                        </a:rPr>
                        <a:t>『</a:t>
                      </a:r>
                      <a:r>
                        <a:rPr lang="zh-CN" altLang="en-US" sz="1050" kern="100">
                          <a:effectLst/>
                        </a:rPr>
                        <a:t>一行</a:t>
                      </a:r>
                      <a:r>
                        <a:rPr lang="en-US" altLang="zh-CN" sz="1050" kern="100">
                          <a:effectLst/>
                        </a:rPr>
                        <a:t>』</a:t>
                      </a:r>
                      <a:r>
                        <a:rPr lang="zh-CN" altLang="en-US" sz="1050" kern="100">
                          <a:effectLst/>
                        </a:rPr>
                        <a:t>；</a:t>
                      </a:r>
                      <a:endParaRPr lang="zh-CN" altLang="en-US" sz="1050" kern="100">
                        <a:effectLst/>
                        <a:latin typeface="Times New Roman" panose="02020603050405020304"/>
                      </a:endParaRPr>
                    </a:p>
                  </a:txBody>
                  <a:tcPr marL="68580" marR="68580"/>
                </a:tc>
              </a:tr>
              <a:tr h="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q</a:t>
                      </a:r>
                      <a:endParaRPr lang="en-US" sz="1050" kern="100">
                        <a:effectLst/>
                        <a:latin typeface="Times New Roman" panose="02020603050405020304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050" kern="100">
                          <a:effectLst/>
                        </a:rPr>
                        <a:t>代表立刻离开 </a:t>
                      </a:r>
                      <a:r>
                        <a:rPr lang="en-US" altLang="zh-CN" sz="1050" kern="100">
                          <a:effectLst/>
                        </a:rPr>
                        <a:t>more </a:t>
                      </a:r>
                      <a:r>
                        <a:rPr lang="zh-CN" altLang="en-US" sz="1050" kern="100">
                          <a:effectLst/>
                        </a:rPr>
                        <a:t>，不再显示该文件内容。</a:t>
                      </a:r>
                      <a:endParaRPr lang="zh-CN" altLang="en-US" sz="1050" kern="100">
                        <a:effectLst/>
                        <a:latin typeface="Times New Roman" panose="02020603050405020304"/>
                      </a:endParaRPr>
                    </a:p>
                  </a:txBody>
                  <a:tcPr marL="68580" marR="68580"/>
                </a:tc>
              </a:tr>
              <a:tr h="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Ctrl+F</a:t>
                      </a:r>
                      <a:endParaRPr lang="en-US" sz="1050" kern="100">
                        <a:effectLst/>
                        <a:latin typeface="Times New Roman" panose="02020603050405020304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050" kern="100">
                          <a:effectLst/>
                        </a:rPr>
                        <a:t>向下滚动一屏</a:t>
                      </a:r>
                      <a:endParaRPr lang="zh-CN" altLang="en-US" sz="1050" kern="100">
                        <a:effectLst/>
                        <a:latin typeface="Times New Roman" panose="02020603050405020304"/>
                      </a:endParaRPr>
                    </a:p>
                  </a:txBody>
                  <a:tcPr marL="68580" marR="68580"/>
                </a:tc>
              </a:tr>
              <a:tr h="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Ctrl+B</a:t>
                      </a:r>
                      <a:endParaRPr lang="en-US" sz="1050" kern="100">
                        <a:effectLst/>
                        <a:latin typeface="Times New Roman" panose="02020603050405020304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050" kern="100" dirty="0">
                          <a:effectLst/>
                        </a:rPr>
                        <a:t>返回上一屏</a:t>
                      </a:r>
                      <a:endParaRPr lang="zh-CN" altLang="en-US" sz="1050" kern="100" dirty="0">
                        <a:effectLst/>
                        <a:latin typeface="Times New Roman" panose="02020603050405020304"/>
                      </a:endParaRPr>
                    </a:p>
                  </a:txBody>
                  <a:tcPr marL="68580" marR="68580"/>
                </a:tc>
              </a:tr>
              <a:tr h="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050" kern="100">
                          <a:effectLst/>
                        </a:rPr>
                        <a:t>=</a:t>
                      </a:r>
                      <a:endParaRPr lang="en-US" altLang="zh-CN" sz="1050" kern="100">
                        <a:effectLst/>
                        <a:latin typeface="Times New Roman" panose="02020603050405020304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050" kern="100">
                          <a:effectLst/>
                        </a:rPr>
                        <a:t>输出当前行的行号</a:t>
                      </a:r>
                      <a:endParaRPr lang="zh-CN" altLang="en-US" sz="1050" kern="100">
                        <a:effectLst/>
                        <a:latin typeface="Times New Roman" panose="02020603050405020304"/>
                      </a:endParaRPr>
                    </a:p>
                  </a:txBody>
                  <a:tcPr marL="68580" marR="68580"/>
                </a:tc>
              </a:tr>
              <a:tr h="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:f</a:t>
                      </a:r>
                      <a:endParaRPr lang="en-US" sz="1050" kern="100">
                        <a:effectLst/>
                        <a:latin typeface="Times New Roman" panose="02020603050405020304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050" kern="100" dirty="0">
                          <a:effectLst/>
                        </a:rPr>
                        <a:t>输出文件名和当前行的行号</a:t>
                      </a:r>
                      <a:endParaRPr lang="zh-CN" altLang="en-US" sz="1050" kern="100" dirty="0">
                        <a:effectLst/>
                        <a:latin typeface="Times New Roman" panose="02020603050405020304"/>
                      </a:endParaRPr>
                    </a:p>
                  </a:txBody>
                  <a:tcPr marL="68580" marR="68580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9"/>
          <p:cNvSpPr txBox="1">
            <a:spLocks noChangeArrowheads="1"/>
          </p:cNvSpPr>
          <p:nvPr/>
        </p:nvSpPr>
        <p:spPr bwMode="auto">
          <a:xfrm>
            <a:off x="467544" y="849719"/>
            <a:ext cx="7272338" cy="3970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2B2B2">
                    <a:alpha val="50195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l"/>
            </a:pPr>
            <a:r>
              <a:rPr lang="zh-CN" altLang="en-US" sz="2200" b="1" smtClean="0"/>
              <a:t>文</a:t>
            </a:r>
            <a:r>
              <a:rPr lang="zh-CN" altLang="en-US" sz="2200" b="1"/>
              <a:t>件目录类</a:t>
            </a:r>
            <a:endParaRPr lang="en-US" altLang="zh-CN" sz="2200" b="1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67544" y="1440135"/>
            <a:ext cx="8424936" cy="46043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en-US" altLang="zh-CN" sz="2000" b="1" dirty="0" smtClean="0">
                <a:solidFill>
                  <a:srgbClr val="0070C0"/>
                </a:solidFill>
              </a:rPr>
              <a:t>less</a:t>
            </a:r>
            <a:r>
              <a:rPr lang="zh-CN" altLang="en-US" sz="2000" b="1" dirty="0" smtClean="0">
                <a:solidFill>
                  <a:srgbClr val="0070C0"/>
                </a:solidFill>
              </a:rPr>
              <a:t>指令</a:t>
            </a:r>
            <a:endParaRPr lang="en-US" altLang="zh-CN" sz="2000" b="1" dirty="0" smtClean="0">
              <a:solidFill>
                <a:srgbClr val="0070C0"/>
              </a:solidFill>
            </a:endParaRPr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en-US" altLang="zh-CN" sz="1600" dirty="0" smtClean="0"/>
              <a:t>less</a:t>
            </a:r>
            <a:r>
              <a:rPr lang="zh-CN" altLang="en-US" sz="1600" dirty="0"/>
              <a:t>指令用来分屏查看文件内容，它的功能与</a:t>
            </a:r>
            <a:r>
              <a:rPr lang="en-US" altLang="zh-CN" sz="1600" dirty="0"/>
              <a:t>more</a:t>
            </a:r>
            <a:r>
              <a:rPr lang="zh-CN" altLang="en-US" sz="1600" dirty="0"/>
              <a:t>指令类似，但是比</a:t>
            </a:r>
            <a:r>
              <a:rPr lang="en-US" altLang="zh-CN" sz="1600" dirty="0"/>
              <a:t>more</a:t>
            </a:r>
            <a:r>
              <a:rPr lang="zh-CN" altLang="en-US" sz="1600" dirty="0"/>
              <a:t>指令更加强大，支持各种显示终端。</a:t>
            </a:r>
            <a:r>
              <a:rPr lang="en-US" altLang="zh-CN" sz="1600" dirty="0"/>
              <a:t>less</a:t>
            </a:r>
            <a:r>
              <a:rPr lang="zh-CN" altLang="en-US" sz="1600" dirty="0"/>
              <a:t>指令在显示文件内容时，并不是一次将整个文件加载之后才显示，而是根据</a:t>
            </a:r>
            <a:r>
              <a:rPr lang="zh-CN" altLang="en-US" sz="1600" b="1" dirty="0"/>
              <a:t>显示需要加载内容</a:t>
            </a:r>
            <a:r>
              <a:rPr lang="zh-CN" altLang="en-US" sz="1600" dirty="0"/>
              <a:t>，</a:t>
            </a:r>
            <a:r>
              <a:rPr lang="zh-CN" altLang="en-US" sz="1600" b="1" dirty="0">
                <a:solidFill>
                  <a:srgbClr val="FF0000"/>
                </a:solidFill>
              </a:rPr>
              <a:t>对于显示大型文件具有较高的效率</a:t>
            </a:r>
            <a:r>
              <a:rPr lang="zh-CN" altLang="en-US" sz="1600" dirty="0"/>
              <a:t>。</a:t>
            </a:r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endParaRPr lang="zh-CN" altLang="en-US" sz="1600" dirty="0"/>
          </a:p>
          <a:p>
            <a:pPr marL="285750" indent="-28575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Ø"/>
              <a:defRPr/>
            </a:pPr>
            <a:r>
              <a:rPr lang="zh-CN" altLang="en-US" sz="1600" dirty="0" smtClean="0"/>
              <a:t>基</a:t>
            </a:r>
            <a:r>
              <a:rPr lang="zh-CN" altLang="en-US" sz="1600" dirty="0"/>
              <a:t>本语法</a:t>
            </a:r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en-US" altLang="zh-CN" sz="1600" dirty="0"/>
              <a:t>       </a:t>
            </a:r>
            <a:r>
              <a:rPr lang="en-US" altLang="zh-CN" sz="1600" dirty="0" smtClean="0"/>
              <a:t>less </a:t>
            </a:r>
            <a:r>
              <a:rPr lang="zh-CN" altLang="en-US" sz="1600" dirty="0"/>
              <a:t>要查看的文件</a:t>
            </a:r>
          </a:p>
          <a:p>
            <a:pPr marL="285750" indent="-28575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Ø"/>
              <a:defRPr/>
            </a:pPr>
            <a:r>
              <a:rPr lang="zh-CN" altLang="en-US" sz="1600" dirty="0" smtClean="0"/>
              <a:t>操作说明</a:t>
            </a:r>
            <a:endParaRPr lang="en-US" altLang="zh-CN" sz="1600" dirty="0" smtClean="0"/>
          </a:p>
          <a:p>
            <a:pPr marL="285750" indent="-28575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Arial" panose="020B0604020202020204" pitchFamily="34" charset="0"/>
              <a:buChar char="•"/>
              <a:defRPr/>
            </a:pPr>
            <a:endParaRPr lang="en-US" altLang="zh-CN" sz="1600" dirty="0"/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endParaRPr lang="en-US" altLang="zh-CN" sz="1600" dirty="0" smtClean="0"/>
          </a:p>
          <a:p>
            <a:pPr marL="285750" indent="-28575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Ø"/>
              <a:defRPr/>
            </a:pPr>
            <a:r>
              <a:rPr lang="zh-CN" altLang="en-US" sz="1600" dirty="0" smtClean="0"/>
              <a:t>应用实例</a:t>
            </a:r>
            <a:endParaRPr lang="en-US" altLang="zh-CN" sz="1600" dirty="0" smtClean="0"/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zh-CN" altLang="en-US" sz="1600" dirty="0" smtClean="0"/>
              <a:t>      </a:t>
            </a:r>
            <a:r>
              <a:rPr lang="zh-CN" altLang="en-US" sz="1600" dirty="0"/>
              <a:t>案</a:t>
            </a:r>
            <a:r>
              <a:rPr lang="zh-CN" altLang="en-US" sz="1600" dirty="0" smtClean="0"/>
              <a:t>例</a:t>
            </a:r>
            <a:r>
              <a:rPr lang="en-US" altLang="zh-CN" sz="1600" dirty="0" smtClean="0"/>
              <a:t>: </a:t>
            </a:r>
            <a:r>
              <a:rPr lang="zh-CN" altLang="en-US" sz="1600" dirty="0" smtClean="0"/>
              <a:t>采用</a:t>
            </a:r>
            <a:r>
              <a:rPr lang="en-US" altLang="zh-CN" sz="1600" dirty="0" smtClean="0"/>
              <a:t>less</a:t>
            </a:r>
            <a:r>
              <a:rPr lang="zh-CN" altLang="en-US" sz="1600" dirty="0" smtClean="0"/>
              <a:t>查看</a:t>
            </a:r>
            <a:r>
              <a:rPr lang="zh-CN" altLang="en-US" sz="1600" dirty="0"/>
              <a:t>一</a:t>
            </a:r>
            <a:r>
              <a:rPr lang="zh-CN" altLang="en-US" sz="1600" dirty="0" smtClean="0"/>
              <a:t>个</a:t>
            </a:r>
            <a:endParaRPr lang="en-US" altLang="zh-CN" sz="1600" dirty="0" smtClean="0"/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en-US" altLang="zh-CN" sz="1600" dirty="0"/>
              <a:t> </a:t>
            </a:r>
            <a:r>
              <a:rPr lang="en-US" altLang="zh-CN" sz="1600" dirty="0" smtClean="0"/>
              <a:t>     </a:t>
            </a:r>
            <a:r>
              <a:rPr lang="zh-CN" altLang="en-US" sz="1600" dirty="0" smtClean="0"/>
              <a:t>大文件文件 </a:t>
            </a:r>
            <a:endParaRPr lang="en-US" altLang="zh-CN" sz="1600" dirty="0" smtClean="0"/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endParaRPr lang="en-US" altLang="zh-CN" sz="1600" dirty="0" smtClean="0"/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en-US" altLang="zh-CN" sz="1600" dirty="0"/>
              <a:t> </a:t>
            </a:r>
            <a:r>
              <a:rPr lang="en-US" altLang="zh-CN" sz="1600" dirty="0" smtClean="0"/>
              <a:t>     </a:t>
            </a:r>
            <a:endParaRPr lang="en-US" altLang="zh-CN" sz="1600" dirty="0"/>
          </a:p>
          <a:p>
            <a:pPr marL="285750" indent="-28575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Arial" panose="020B0604020202020204" pitchFamily="34" charset="0"/>
              <a:buChar char="•"/>
              <a:defRPr/>
            </a:pPr>
            <a:endParaRPr lang="en-US" altLang="zh-CN" sz="1600" dirty="0" smtClean="0"/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endParaRPr lang="en-US" altLang="zh-CN" sz="1600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3581980" y="2592263"/>
          <a:ext cx="4950460" cy="232029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59840"/>
                <a:gridCol w="3690620"/>
              </a:tblGrid>
              <a:tr h="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050" kern="100">
                          <a:effectLst/>
                        </a:rPr>
                        <a:t>操作</a:t>
                      </a:r>
                      <a:endParaRPr lang="zh-CN" altLang="en-US" sz="1050" kern="100">
                        <a:effectLst/>
                        <a:latin typeface="Times New Roman" panose="02020603050405020304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050" kern="100">
                          <a:effectLst/>
                        </a:rPr>
                        <a:t>功能说明</a:t>
                      </a:r>
                      <a:endParaRPr lang="zh-CN" altLang="en-US" sz="1050" kern="100">
                        <a:effectLst/>
                        <a:latin typeface="Times New Roman" panose="02020603050405020304"/>
                      </a:endParaRPr>
                    </a:p>
                  </a:txBody>
                  <a:tcPr marL="68580" marR="68580"/>
                </a:tc>
              </a:tr>
              <a:tr h="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050" kern="100">
                          <a:effectLst/>
                        </a:rPr>
                        <a:t>空白键</a:t>
                      </a:r>
                      <a:endParaRPr lang="zh-CN" altLang="en-US" sz="1050" kern="100">
                        <a:effectLst/>
                        <a:latin typeface="Times New Roman" panose="02020603050405020304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050" kern="100">
                          <a:effectLst/>
                        </a:rPr>
                        <a:t>向下翻动一页；</a:t>
                      </a:r>
                      <a:endParaRPr lang="zh-CN" altLang="en-US" sz="1050" kern="100">
                        <a:effectLst/>
                        <a:latin typeface="Times New Roman" panose="02020603050405020304"/>
                      </a:endParaRPr>
                    </a:p>
                  </a:txBody>
                  <a:tcPr marL="68580" marR="68580"/>
                </a:tc>
              </a:tr>
              <a:tr h="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[pagedown]</a:t>
                      </a:r>
                      <a:endParaRPr lang="en-US" sz="1050" kern="100">
                        <a:effectLst/>
                        <a:latin typeface="Times New Roman" panose="02020603050405020304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050" kern="100">
                          <a:effectLst/>
                        </a:rPr>
                        <a:t>向下翻动一页</a:t>
                      </a:r>
                      <a:endParaRPr lang="zh-CN" altLang="en-US" sz="1050" kern="100">
                        <a:effectLst/>
                        <a:latin typeface="Times New Roman" panose="02020603050405020304"/>
                      </a:endParaRPr>
                    </a:p>
                  </a:txBody>
                  <a:tcPr marL="68580" marR="68580"/>
                </a:tc>
              </a:tr>
              <a:tr h="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[pageup]</a:t>
                      </a:r>
                      <a:endParaRPr lang="en-US" sz="1050" kern="100">
                        <a:effectLst/>
                        <a:latin typeface="Times New Roman" panose="02020603050405020304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050" kern="100">
                          <a:effectLst/>
                        </a:rPr>
                        <a:t>向上翻动一页；</a:t>
                      </a:r>
                      <a:endParaRPr lang="zh-CN" altLang="en-US" sz="1050" kern="100">
                        <a:effectLst/>
                        <a:latin typeface="Times New Roman" panose="02020603050405020304"/>
                      </a:endParaRPr>
                    </a:p>
                  </a:txBody>
                  <a:tcPr marL="68580" marR="68580"/>
                </a:tc>
              </a:tr>
              <a:tr h="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050" kern="100">
                          <a:effectLst/>
                        </a:rPr>
                        <a:t>/</a:t>
                      </a:r>
                      <a:r>
                        <a:rPr lang="zh-CN" altLang="en-US" sz="1050" kern="100">
                          <a:effectLst/>
                        </a:rPr>
                        <a:t>字串</a:t>
                      </a:r>
                      <a:endParaRPr lang="zh-CN" altLang="en-US" sz="1050" kern="100">
                        <a:effectLst/>
                        <a:latin typeface="Times New Roman" panose="02020603050405020304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050" kern="100">
                          <a:effectLst/>
                        </a:rPr>
                        <a:t>向下搜寻</a:t>
                      </a:r>
                      <a:r>
                        <a:rPr lang="en-US" altLang="zh-CN" sz="1050" kern="100">
                          <a:effectLst/>
                        </a:rPr>
                        <a:t>『</a:t>
                      </a:r>
                      <a:r>
                        <a:rPr lang="zh-CN" altLang="en-US" sz="1050" kern="100">
                          <a:effectLst/>
                        </a:rPr>
                        <a:t>字串</a:t>
                      </a:r>
                      <a:r>
                        <a:rPr lang="en-US" altLang="zh-CN" sz="1050" kern="100">
                          <a:effectLst/>
                        </a:rPr>
                        <a:t>』</a:t>
                      </a:r>
                      <a:r>
                        <a:rPr lang="zh-CN" altLang="en-US" sz="1050" kern="100">
                          <a:effectLst/>
                        </a:rPr>
                        <a:t>的功能；</a:t>
                      </a:r>
                      <a:r>
                        <a:rPr lang="en-US" altLang="zh-CN" sz="1050" kern="100">
                          <a:effectLst/>
                        </a:rPr>
                        <a:t>n</a:t>
                      </a:r>
                      <a:r>
                        <a:rPr lang="zh-CN" altLang="en-US" sz="1050" kern="100">
                          <a:effectLst/>
                        </a:rPr>
                        <a:t>：向下查找；</a:t>
                      </a:r>
                      <a:r>
                        <a:rPr lang="en-US" altLang="zh-CN" sz="1050" kern="100">
                          <a:effectLst/>
                        </a:rPr>
                        <a:t>N</a:t>
                      </a:r>
                      <a:r>
                        <a:rPr lang="zh-CN" altLang="en-US" sz="1050" kern="100">
                          <a:effectLst/>
                        </a:rPr>
                        <a:t>：向上查找；</a:t>
                      </a:r>
                      <a:endParaRPr lang="zh-CN" altLang="en-US" sz="1050" kern="100">
                        <a:effectLst/>
                        <a:latin typeface="Times New Roman" panose="02020603050405020304"/>
                      </a:endParaRPr>
                    </a:p>
                  </a:txBody>
                  <a:tcPr marL="68580" marR="68580"/>
                </a:tc>
              </a:tr>
              <a:tr h="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050" kern="100">
                          <a:effectLst/>
                        </a:rPr>
                        <a:t>?</a:t>
                      </a:r>
                      <a:r>
                        <a:rPr lang="zh-CN" altLang="en-US" sz="1050" kern="100">
                          <a:effectLst/>
                        </a:rPr>
                        <a:t>字串</a:t>
                      </a:r>
                      <a:endParaRPr lang="zh-CN" altLang="en-US" sz="1050" kern="100">
                        <a:effectLst/>
                        <a:latin typeface="Times New Roman" panose="02020603050405020304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050" kern="100">
                          <a:effectLst/>
                        </a:rPr>
                        <a:t>向上搜寻</a:t>
                      </a:r>
                      <a:r>
                        <a:rPr lang="en-US" altLang="zh-CN" sz="1050" kern="100">
                          <a:effectLst/>
                        </a:rPr>
                        <a:t>『</a:t>
                      </a:r>
                      <a:r>
                        <a:rPr lang="zh-CN" altLang="en-US" sz="1050" kern="100">
                          <a:effectLst/>
                        </a:rPr>
                        <a:t>字串</a:t>
                      </a:r>
                      <a:r>
                        <a:rPr lang="en-US" altLang="zh-CN" sz="1050" kern="100">
                          <a:effectLst/>
                        </a:rPr>
                        <a:t>』</a:t>
                      </a:r>
                      <a:r>
                        <a:rPr lang="zh-CN" altLang="en-US" sz="1050" kern="100">
                          <a:effectLst/>
                        </a:rPr>
                        <a:t>的功能；</a:t>
                      </a:r>
                      <a:r>
                        <a:rPr lang="en-US" altLang="zh-CN" sz="1050" kern="100">
                          <a:effectLst/>
                        </a:rPr>
                        <a:t>n</a:t>
                      </a:r>
                      <a:r>
                        <a:rPr lang="zh-CN" altLang="en-US" sz="1050" kern="100">
                          <a:effectLst/>
                        </a:rPr>
                        <a:t>：向上查找；</a:t>
                      </a:r>
                      <a:r>
                        <a:rPr lang="en-US" altLang="zh-CN" sz="1050" kern="100">
                          <a:effectLst/>
                        </a:rPr>
                        <a:t>N</a:t>
                      </a:r>
                      <a:r>
                        <a:rPr lang="zh-CN" altLang="en-US" sz="1050" kern="100">
                          <a:effectLst/>
                        </a:rPr>
                        <a:t>：向下查找；</a:t>
                      </a:r>
                      <a:endParaRPr lang="zh-CN" altLang="en-US" sz="1050" kern="100">
                        <a:effectLst/>
                        <a:latin typeface="Times New Roman" panose="02020603050405020304"/>
                      </a:endParaRPr>
                    </a:p>
                  </a:txBody>
                  <a:tcPr marL="68580" marR="68580"/>
                </a:tc>
              </a:tr>
              <a:tr h="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q  </a:t>
                      </a:r>
                      <a:endParaRPr lang="en-US" sz="1050" kern="100">
                        <a:effectLst/>
                        <a:latin typeface="Times New Roman" panose="02020603050405020304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050" kern="100" dirty="0">
                          <a:effectLst/>
                        </a:rPr>
                        <a:t>离开 </a:t>
                      </a:r>
                      <a:r>
                        <a:rPr lang="en-US" sz="1050" kern="100" dirty="0">
                          <a:effectLst/>
                        </a:rPr>
                        <a:t>less </a:t>
                      </a:r>
                      <a:r>
                        <a:rPr lang="zh-CN" altLang="en-US" sz="1050" kern="100" dirty="0">
                          <a:effectLst/>
                        </a:rPr>
                        <a:t>这个程序；</a:t>
                      </a:r>
                      <a:endParaRPr lang="zh-CN" altLang="en-US" sz="1050" kern="100" dirty="0">
                        <a:effectLst/>
                        <a:latin typeface="Times New Roman" panose="02020603050405020304"/>
                      </a:endParaRPr>
                    </a:p>
                  </a:txBody>
                  <a:tcPr marL="68580" marR="68580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9"/>
          <p:cNvSpPr txBox="1">
            <a:spLocks noChangeArrowheads="1"/>
          </p:cNvSpPr>
          <p:nvPr/>
        </p:nvSpPr>
        <p:spPr bwMode="auto">
          <a:xfrm>
            <a:off x="467544" y="849719"/>
            <a:ext cx="7272338" cy="3970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2B2B2">
                    <a:alpha val="50195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l"/>
            </a:pPr>
            <a:r>
              <a:rPr lang="zh-CN" altLang="en-US" sz="2200" b="1" smtClean="0"/>
              <a:t>文</a:t>
            </a:r>
            <a:r>
              <a:rPr lang="zh-CN" altLang="en-US" sz="2200" b="1"/>
              <a:t>件目录类</a:t>
            </a:r>
            <a:endParaRPr lang="en-US" altLang="zh-CN" sz="2200" b="1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67544" y="1440135"/>
            <a:ext cx="8424936" cy="39580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en-US" altLang="zh-CN" sz="2000" b="1" dirty="0" smtClean="0">
                <a:solidFill>
                  <a:srgbClr val="0070C0"/>
                </a:solidFill>
              </a:rPr>
              <a:t>echo</a:t>
            </a:r>
            <a:r>
              <a:rPr lang="zh-CN" altLang="en-US" sz="2000" b="1" dirty="0" smtClean="0">
                <a:solidFill>
                  <a:srgbClr val="0070C0"/>
                </a:solidFill>
              </a:rPr>
              <a:t>指令</a:t>
            </a:r>
            <a:endParaRPr lang="en-US" altLang="zh-CN" sz="2000" b="1" dirty="0" smtClean="0">
              <a:solidFill>
                <a:srgbClr val="0070C0"/>
              </a:solidFill>
            </a:endParaRPr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en-US" altLang="zh-CN" sz="1600" dirty="0"/>
              <a:t> </a:t>
            </a:r>
            <a:r>
              <a:rPr lang="en-US" altLang="zh-CN" sz="1600" dirty="0" smtClean="0"/>
              <a:t>echo</a:t>
            </a:r>
            <a:r>
              <a:rPr lang="zh-CN" altLang="en-US" sz="1600" dirty="0"/>
              <a:t>输出内容到控制台</a:t>
            </a:r>
            <a:r>
              <a:rPr lang="zh-CN" altLang="en-US" sz="1600" dirty="0" smtClean="0"/>
              <a:t>。</a:t>
            </a:r>
            <a:endParaRPr lang="zh-CN" altLang="en-US" sz="1600" dirty="0"/>
          </a:p>
          <a:p>
            <a:pPr marL="285750" indent="-28575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Ø"/>
              <a:defRPr/>
            </a:pPr>
            <a:r>
              <a:rPr lang="zh-CN" altLang="en-US" sz="1600" dirty="0" smtClean="0"/>
              <a:t>基</a:t>
            </a:r>
            <a:r>
              <a:rPr lang="zh-CN" altLang="en-US" sz="1600" dirty="0"/>
              <a:t>本语法</a:t>
            </a:r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en-US" altLang="zh-CN" sz="1600" dirty="0"/>
              <a:t>       </a:t>
            </a:r>
            <a:r>
              <a:rPr lang="en-US" altLang="zh-CN" sz="1600" dirty="0" smtClean="0"/>
              <a:t>echo  [</a:t>
            </a:r>
            <a:r>
              <a:rPr lang="zh-CN" altLang="en-US" sz="1600" dirty="0"/>
              <a:t>选项</a:t>
            </a:r>
            <a:r>
              <a:rPr lang="en-US" altLang="zh-CN" sz="1600" dirty="0"/>
              <a:t>] </a:t>
            </a:r>
            <a:r>
              <a:rPr lang="en-US" altLang="zh-CN" sz="1600" dirty="0" smtClean="0"/>
              <a:t> [</a:t>
            </a:r>
            <a:r>
              <a:rPr lang="zh-CN" altLang="en-US" sz="1600" dirty="0"/>
              <a:t>输出内容</a:t>
            </a:r>
            <a:r>
              <a:rPr lang="en-US" altLang="zh-CN" sz="1600" dirty="0" smtClean="0"/>
              <a:t>]</a:t>
            </a:r>
          </a:p>
          <a:p>
            <a:pPr marL="285750" indent="-28575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Ø"/>
              <a:defRPr/>
            </a:pPr>
            <a:r>
              <a:rPr lang="zh-CN" altLang="en-US" sz="1600" dirty="0" smtClean="0"/>
              <a:t>应用实例</a:t>
            </a:r>
            <a:endParaRPr lang="en-US" altLang="zh-CN" sz="1600" dirty="0" smtClean="0"/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zh-CN" altLang="en-US" sz="1600" dirty="0" smtClean="0"/>
              <a:t>      </a:t>
            </a:r>
            <a:r>
              <a:rPr lang="zh-CN" altLang="en-US" sz="1600" dirty="0"/>
              <a:t>案</a:t>
            </a:r>
            <a:r>
              <a:rPr lang="zh-CN" altLang="en-US" sz="1600" dirty="0" smtClean="0"/>
              <a:t>例</a:t>
            </a:r>
            <a:r>
              <a:rPr lang="en-US" altLang="zh-CN" sz="1600" dirty="0" smtClean="0"/>
              <a:t>: </a:t>
            </a:r>
            <a:r>
              <a:rPr lang="zh-CN" altLang="en-US" sz="1600" dirty="0" smtClean="0"/>
              <a:t>使用</a:t>
            </a:r>
            <a:r>
              <a:rPr lang="en-US" altLang="zh-CN" sz="1600" dirty="0" smtClean="0"/>
              <a:t>echo </a:t>
            </a:r>
            <a:r>
              <a:rPr lang="zh-CN" altLang="en-US" sz="1600" dirty="0" smtClean="0"/>
              <a:t>指令输出</a:t>
            </a:r>
            <a:r>
              <a:rPr lang="zh-CN" altLang="en-US" sz="1600" b="1" dirty="0"/>
              <a:t>环</a:t>
            </a:r>
            <a:r>
              <a:rPr lang="zh-CN" altLang="en-US" sz="1600" b="1" dirty="0" smtClean="0"/>
              <a:t>境变量</a:t>
            </a:r>
            <a:endParaRPr lang="en-US" altLang="zh-CN" sz="1600" b="1" dirty="0" smtClean="0"/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en-US" altLang="zh-CN" sz="1600" dirty="0"/>
              <a:t> </a:t>
            </a:r>
            <a:r>
              <a:rPr lang="en-US" altLang="zh-CN" sz="1600" dirty="0" smtClean="0"/>
              <a:t>     </a:t>
            </a:r>
            <a:endParaRPr lang="en-US" altLang="zh-CN" sz="1600" dirty="0"/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en-US" altLang="zh-CN" sz="2000" b="1" dirty="0" smtClean="0">
                <a:solidFill>
                  <a:srgbClr val="0070C0"/>
                </a:solidFill>
              </a:rPr>
              <a:t>head</a:t>
            </a:r>
            <a:r>
              <a:rPr lang="zh-CN" altLang="en-US" sz="2000" b="1" dirty="0" smtClean="0">
                <a:solidFill>
                  <a:srgbClr val="0070C0"/>
                </a:solidFill>
              </a:rPr>
              <a:t>指令</a:t>
            </a:r>
            <a:endParaRPr lang="en-US" altLang="zh-CN" sz="2000" b="1" dirty="0" smtClean="0">
              <a:solidFill>
                <a:srgbClr val="0070C0"/>
              </a:solidFill>
            </a:endParaRPr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en-US" altLang="zh-CN" sz="1600" dirty="0"/>
              <a:t>head</a:t>
            </a:r>
            <a:r>
              <a:rPr lang="zh-CN" altLang="en-US" sz="1600" dirty="0"/>
              <a:t>用于显示文件的开头部分内容，默认情况下</a:t>
            </a:r>
            <a:r>
              <a:rPr lang="en-US" altLang="zh-CN" sz="1600" dirty="0"/>
              <a:t>head</a:t>
            </a:r>
            <a:r>
              <a:rPr lang="zh-CN" altLang="en-US" sz="1600" dirty="0"/>
              <a:t>指令显示文件的前</a:t>
            </a:r>
            <a:r>
              <a:rPr lang="en-US" altLang="zh-CN" sz="1600" dirty="0"/>
              <a:t>10</a:t>
            </a:r>
            <a:r>
              <a:rPr lang="zh-CN" altLang="en-US" sz="1600" dirty="0"/>
              <a:t>行内</a:t>
            </a:r>
            <a:r>
              <a:rPr lang="zh-CN" altLang="en-US" sz="1600" dirty="0" smtClean="0"/>
              <a:t>容</a:t>
            </a:r>
            <a:endParaRPr lang="en-US" altLang="zh-CN" sz="1600" dirty="0"/>
          </a:p>
          <a:p>
            <a:pPr marL="285750" indent="-28575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Ø"/>
              <a:defRPr/>
            </a:pPr>
            <a:r>
              <a:rPr lang="zh-CN" altLang="en-US" sz="1600" dirty="0"/>
              <a:t>基本语法</a:t>
            </a:r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en-US" altLang="zh-CN" sz="1600" dirty="0"/>
              <a:t>       </a:t>
            </a:r>
            <a:r>
              <a:rPr lang="en-US" altLang="zh-CN" sz="1600" dirty="0" smtClean="0"/>
              <a:t>head </a:t>
            </a:r>
            <a:r>
              <a:rPr lang="zh-CN" altLang="en-US" sz="1600" dirty="0"/>
              <a:t>文件	</a:t>
            </a:r>
            <a:r>
              <a:rPr lang="en-US" altLang="zh-CN" sz="1600" dirty="0" smtClean="0"/>
              <a:t>(</a:t>
            </a:r>
            <a:r>
              <a:rPr lang="zh-CN" altLang="en-US" sz="1600" dirty="0" smtClean="0"/>
              <a:t>功</a:t>
            </a:r>
            <a:r>
              <a:rPr lang="zh-CN" altLang="en-US" sz="1600" dirty="0"/>
              <a:t>能描述：查看文件头</a:t>
            </a:r>
            <a:r>
              <a:rPr lang="en-US" altLang="zh-CN" sz="1600" dirty="0"/>
              <a:t>10</a:t>
            </a:r>
            <a:r>
              <a:rPr lang="zh-CN" altLang="en-US" sz="1600" dirty="0"/>
              <a:t>行内</a:t>
            </a:r>
            <a:r>
              <a:rPr lang="zh-CN" altLang="en-US" sz="1600" dirty="0" smtClean="0"/>
              <a:t>容</a:t>
            </a:r>
            <a:r>
              <a:rPr lang="en-US" altLang="zh-CN" sz="1600" dirty="0" smtClean="0"/>
              <a:t>)</a:t>
            </a:r>
            <a:endParaRPr lang="zh-CN" altLang="en-US" sz="1600" dirty="0"/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en-US" altLang="zh-CN" sz="1600" dirty="0"/>
              <a:t> </a:t>
            </a:r>
            <a:r>
              <a:rPr lang="en-US" altLang="zh-CN" sz="1600" dirty="0" smtClean="0"/>
              <a:t>      head </a:t>
            </a:r>
            <a:r>
              <a:rPr lang="en-US" altLang="zh-CN" sz="1600" dirty="0"/>
              <a:t>-n 5 </a:t>
            </a:r>
            <a:r>
              <a:rPr lang="zh-CN" altLang="en-US" sz="1600" dirty="0"/>
              <a:t>文件      </a:t>
            </a:r>
            <a:r>
              <a:rPr lang="en-US" altLang="zh-CN" sz="1600" dirty="0" smtClean="0"/>
              <a:t>(</a:t>
            </a:r>
            <a:r>
              <a:rPr lang="zh-CN" altLang="en-US" sz="1600" dirty="0" smtClean="0"/>
              <a:t>功</a:t>
            </a:r>
            <a:r>
              <a:rPr lang="zh-CN" altLang="en-US" sz="1600" dirty="0"/>
              <a:t>能描述：查看文件头</a:t>
            </a:r>
            <a:r>
              <a:rPr lang="en-US" altLang="zh-CN" sz="1600" dirty="0"/>
              <a:t>5</a:t>
            </a:r>
            <a:r>
              <a:rPr lang="zh-CN" altLang="en-US" sz="1600" dirty="0"/>
              <a:t>行内容，</a:t>
            </a:r>
            <a:r>
              <a:rPr lang="en-US" altLang="zh-CN" sz="1600" dirty="0"/>
              <a:t>5</a:t>
            </a:r>
            <a:r>
              <a:rPr lang="zh-CN" altLang="en-US" sz="1600" dirty="0"/>
              <a:t>可以是任意行</a:t>
            </a:r>
            <a:r>
              <a:rPr lang="zh-CN" altLang="en-US" sz="1600" dirty="0" smtClean="0"/>
              <a:t>数</a:t>
            </a:r>
            <a:r>
              <a:rPr lang="en-US" altLang="zh-CN" sz="1600" dirty="0" smtClean="0"/>
              <a:t>)</a:t>
            </a:r>
          </a:p>
          <a:p>
            <a:pPr marL="285750" indent="-28575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Ø"/>
              <a:defRPr/>
            </a:pPr>
            <a:r>
              <a:rPr lang="zh-CN" altLang="en-US" sz="1600" dirty="0" smtClean="0"/>
              <a:t>应</a:t>
            </a:r>
            <a:r>
              <a:rPr lang="zh-CN" altLang="en-US" sz="1600" dirty="0"/>
              <a:t>用实例</a:t>
            </a:r>
            <a:endParaRPr lang="en-US" altLang="zh-CN" sz="1600" dirty="0"/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zh-CN" altLang="en-US" sz="1600" dirty="0"/>
              <a:t>      案例</a:t>
            </a:r>
            <a:r>
              <a:rPr lang="en-US" altLang="zh-CN" sz="1600" dirty="0"/>
              <a:t>: </a:t>
            </a:r>
            <a:r>
              <a:rPr lang="zh-CN" altLang="en-US" sz="1600" dirty="0"/>
              <a:t>查</a:t>
            </a:r>
            <a:r>
              <a:rPr lang="zh-CN" altLang="en-US" sz="1600" dirty="0" smtClean="0"/>
              <a:t>看</a:t>
            </a:r>
            <a:r>
              <a:rPr lang="en-US" altLang="zh-CN" sz="1600" dirty="0" smtClean="0"/>
              <a:t>/etc/profile </a:t>
            </a:r>
            <a:r>
              <a:rPr lang="zh-CN" altLang="en-US" sz="1600" dirty="0" smtClean="0"/>
              <a:t>的前面</a:t>
            </a:r>
            <a:r>
              <a:rPr lang="en-US" altLang="zh-CN" sz="1600" dirty="0" smtClean="0"/>
              <a:t>5</a:t>
            </a:r>
            <a:r>
              <a:rPr lang="zh-CN" altLang="en-US" sz="1600" dirty="0" smtClean="0"/>
              <a:t>行代码</a:t>
            </a:r>
            <a:endParaRPr lang="en-US" altLang="zh-CN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Box 9"/>
          <p:cNvSpPr txBox="1">
            <a:spLocks noChangeArrowheads="1"/>
          </p:cNvSpPr>
          <p:nvPr/>
        </p:nvSpPr>
        <p:spPr bwMode="auto">
          <a:xfrm>
            <a:off x="467544" y="849719"/>
            <a:ext cx="7272338" cy="3970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2B2B2">
                    <a:alpha val="50195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zh-CN" sz="2200" b="1" smtClean="0"/>
              <a:t>Linux</a:t>
            </a:r>
            <a:r>
              <a:rPr lang="zh-CN" altLang="en-US" sz="2200" b="1" smtClean="0"/>
              <a:t>和</a:t>
            </a:r>
            <a:r>
              <a:rPr lang="en-US" altLang="zh-CN" sz="2200" b="1" smtClean="0"/>
              <a:t>Unix</a:t>
            </a:r>
            <a:r>
              <a:rPr lang="zh-CN" altLang="en-US" sz="2200" b="1" smtClean="0"/>
              <a:t>的关系</a:t>
            </a:r>
            <a:r>
              <a:rPr lang="en-US" altLang="zh-CN" sz="2200" b="1" smtClean="0"/>
              <a:t>-</a:t>
            </a:r>
            <a:r>
              <a:rPr lang="en-US" altLang="zh-CN" b="1" smtClean="0">
                <a:solidFill>
                  <a:srgbClr val="0070C0"/>
                </a:solidFill>
              </a:rPr>
              <a:t>Linux</a:t>
            </a:r>
            <a:r>
              <a:rPr lang="zh-CN" altLang="en-US" b="1" smtClean="0">
                <a:solidFill>
                  <a:srgbClr val="0070C0"/>
                </a:solidFill>
              </a:rPr>
              <a:t>是怎么来的</a:t>
            </a:r>
            <a:endParaRPr lang="en-US" altLang="zh-CN" b="1">
              <a:solidFill>
                <a:srgbClr val="0070C0"/>
              </a:solidFill>
            </a:endParaRPr>
          </a:p>
        </p:txBody>
      </p:sp>
      <p:grpSp>
        <p:nvGrpSpPr>
          <p:cNvPr id="63" name="组合 62"/>
          <p:cNvGrpSpPr/>
          <p:nvPr/>
        </p:nvGrpSpPr>
        <p:grpSpPr>
          <a:xfrm>
            <a:off x="177021" y="944602"/>
            <a:ext cx="1980440" cy="1944582"/>
            <a:chOff x="177021" y="908292"/>
            <a:chExt cx="1980440" cy="1869833"/>
          </a:xfrm>
        </p:grpSpPr>
        <p:pic>
          <p:nvPicPr>
            <p:cNvPr id="64" name="图片 6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8592" y="908292"/>
              <a:ext cx="1554644" cy="1415681"/>
            </a:xfrm>
            <a:prstGeom prst="rect">
              <a:avLst/>
            </a:prstGeom>
          </p:spPr>
        </p:pic>
        <p:sp>
          <p:nvSpPr>
            <p:cNvPr id="65" name="矩形 64"/>
            <p:cNvSpPr/>
            <p:nvPr/>
          </p:nvSpPr>
          <p:spPr>
            <a:xfrm>
              <a:off x="177021" y="2422990"/>
              <a:ext cx="1980440" cy="35513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dirty="0"/>
                <a:t>Richard  Stallman</a:t>
              </a:r>
              <a:endParaRPr lang="zh-CN" altLang="en-US" dirty="0"/>
            </a:p>
          </p:txBody>
        </p:sp>
      </p:grpSp>
      <p:grpSp>
        <p:nvGrpSpPr>
          <p:cNvPr id="66" name="组合 65"/>
          <p:cNvGrpSpPr/>
          <p:nvPr/>
        </p:nvGrpSpPr>
        <p:grpSpPr>
          <a:xfrm>
            <a:off x="2128744" y="1402386"/>
            <a:ext cx="4603497" cy="4485178"/>
            <a:chOff x="2128743" y="1348478"/>
            <a:chExt cx="4603497" cy="4312769"/>
          </a:xfrm>
        </p:grpSpPr>
        <p:sp>
          <p:nvSpPr>
            <p:cNvPr id="67" name="同心圆 66"/>
            <p:cNvSpPr/>
            <p:nvPr/>
          </p:nvSpPr>
          <p:spPr>
            <a:xfrm>
              <a:off x="2161158" y="1348478"/>
              <a:ext cx="4571082" cy="4312769"/>
            </a:xfrm>
            <a:prstGeom prst="donut">
              <a:avLst>
                <a:gd name="adj" fmla="val 16169"/>
              </a:avLst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8" name="文本框 44"/>
            <p:cNvSpPr txBox="1"/>
            <p:nvPr/>
          </p:nvSpPr>
          <p:spPr>
            <a:xfrm>
              <a:off x="3949034" y="1453970"/>
              <a:ext cx="1076683" cy="443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schemeClr val="bg1"/>
                  </a:solidFill>
                </a:rPr>
                <a:t>Editor</a:t>
              </a:r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  <p:sp>
          <p:nvSpPr>
            <p:cNvPr id="69" name="文本框 45"/>
            <p:cNvSpPr txBox="1"/>
            <p:nvPr/>
          </p:nvSpPr>
          <p:spPr>
            <a:xfrm>
              <a:off x="2846755" y="4759154"/>
              <a:ext cx="1419246" cy="443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schemeClr val="bg1"/>
                  </a:solidFill>
                </a:rPr>
                <a:t>explorer</a:t>
              </a:r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  <p:cxnSp>
          <p:nvCxnSpPr>
            <p:cNvPr id="70" name="直接连接符 69"/>
            <p:cNvCxnSpPr/>
            <p:nvPr/>
          </p:nvCxnSpPr>
          <p:spPr>
            <a:xfrm flipV="1">
              <a:off x="2473736" y="4245457"/>
              <a:ext cx="549646" cy="37739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连接符 70"/>
            <p:cNvCxnSpPr/>
            <p:nvPr/>
          </p:nvCxnSpPr>
          <p:spPr>
            <a:xfrm>
              <a:off x="3572453" y="1375103"/>
              <a:ext cx="235170" cy="76628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接连接符 71"/>
            <p:cNvCxnSpPr/>
            <p:nvPr/>
          </p:nvCxnSpPr>
          <p:spPr>
            <a:xfrm>
              <a:off x="2247145" y="2651480"/>
              <a:ext cx="686383" cy="239603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接连接符 72"/>
            <p:cNvCxnSpPr/>
            <p:nvPr/>
          </p:nvCxnSpPr>
          <p:spPr>
            <a:xfrm flipH="1">
              <a:off x="4073296" y="4916326"/>
              <a:ext cx="234793" cy="719018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文本框 59"/>
            <p:cNvSpPr txBox="1"/>
            <p:nvPr/>
          </p:nvSpPr>
          <p:spPr>
            <a:xfrm>
              <a:off x="2786173" y="1992361"/>
              <a:ext cx="727213" cy="443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schemeClr val="bg1"/>
                  </a:solidFill>
                </a:rPr>
                <a:t>FTP</a:t>
              </a:r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  <p:sp>
          <p:nvSpPr>
            <p:cNvPr id="75" name="文本框 60"/>
            <p:cNvSpPr txBox="1"/>
            <p:nvPr/>
          </p:nvSpPr>
          <p:spPr>
            <a:xfrm>
              <a:off x="2128743" y="3508053"/>
              <a:ext cx="874400" cy="3551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solidFill>
                    <a:schemeClr val="bg1"/>
                  </a:solidFill>
                </a:rPr>
                <a:t>DBMS</a:t>
              </a:r>
              <a:endParaRPr lang="zh-CN" altLang="en-US" b="1" dirty="0">
                <a:solidFill>
                  <a:schemeClr val="bg1"/>
                </a:solidFill>
              </a:endParaRPr>
            </a:p>
          </p:txBody>
        </p:sp>
        <p:cxnSp>
          <p:nvCxnSpPr>
            <p:cNvPr id="76" name="直接连接符 75"/>
            <p:cNvCxnSpPr>
              <a:endCxn id="67" idx="5"/>
            </p:cNvCxnSpPr>
            <p:nvPr/>
          </p:nvCxnSpPr>
          <p:spPr>
            <a:xfrm>
              <a:off x="5543662" y="4506072"/>
              <a:ext cx="519159" cy="523585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文本框 64"/>
            <p:cNvSpPr txBox="1"/>
            <p:nvPr/>
          </p:nvSpPr>
          <p:spPr>
            <a:xfrm>
              <a:off x="4442468" y="4943164"/>
              <a:ext cx="1234119" cy="443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schemeClr val="bg1"/>
                  </a:solidFill>
                </a:rPr>
                <a:t>Desktop</a:t>
              </a:r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  <p:cxnSp>
          <p:nvCxnSpPr>
            <p:cNvPr id="78" name="直接连接符 77"/>
            <p:cNvCxnSpPr/>
            <p:nvPr/>
          </p:nvCxnSpPr>
          <p:spPr>
            <a:xfrm flipH="1">
              <a:off x="5362437" y="1741149"/>
              <a:ext cx="442941" cy="582824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文本框 67"/>
            <p:cNvSpPr txBox="1"/>
            <p:nvPr/>
          </p:nvSpPr>
          <p:spPr>
            <a:xfrm>
              <a:off x="6215694" y="3034444"/>
              <a:ext cx="458279" cy="443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schemeClr val="bg1"/>
                  </a:solidFill>
                </a:rPr>
                <a:t>…</a:t>
              </a:r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80" name="组合 79"/>
          <p:cNvGrpSpPr/>
          <p:nvPr/>
        </p:nvGrpSpPr>
        <p:grpSpPr>
          <a:xfrm>
            <a:off x="3540504" y="2807402"/>
            <a:ext cx="2058538" cy="1657694"/>
            <a:chOff x="3539953" y="2699123"/>
            <a:chExt cx="2058538" cy="1593973"/>
          </a:xfrm>
        </p:grpSpPr>
        <p:sp>
          <p:nvSpPr>
            <p:cNvPr id="81" name="同心圆 80"/>
            <p:cNvSpPr/>
            <p:nvPr/>
          </p:nvSpPr>
          <p:spPr>
            <a:xfrm>
              <a:off x="3539953" y="2699123"/>
              <a:ext cx="1810487" cy="1593973"/>
            </a:xfrm>
            <a:prstGeom prst="donut">
              <a:avLst>
                <a:gd name="adj" fmla="val 28239"/>
              </a:avLst>
            </a:prstGeom>
            <a:solidFill>
              <a:srgbClr val="FA9D27"/>
            </a:solidFill>
            <a:ln>
              <a:solidFill>
                <a:srgbClr val="FA9D2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82" name="文本框 75"/>
            <p:cNvSpPr txBox="1"/>
            <p:nvPr/>
          </p:nvSpPr>
          <p:spPr>
            <a:xfrm>
              <a:off x="3933641" y="3777401"/>
              <a:ext cx="1664850" cy="443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 err="1">
                  <a:solidFill>
                    <a:schemeClr val="bg1"/>
                  </a:solidFill>
                </a:rPr>
                <a:t>Kernal</a:t>
              </a:r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83" name="文本框 76"/>
          <p:cNvSpPr txBox="1"/>
          <p:nvPr/>
        </p:nvSpPr>
        <p:spPr>
          <a:xfrm>
            <a:off x="3949035" y="2792725"/>
            <a:ext cx="9778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</a:rPr>
              <a:t>Linux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sp>
        <p:nvSpPr>
          <p:cNvPr id="84" name="文本框 87"/>
          <p:cNvSpPr txBox="1"/>
          <p:nvPr/>
        </p:nvSpPr>
        <p:spPr>
          <a:xfrm>
            <a:off x="1799908" y="1009228"/>
            <a:ext cx="34800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007C6A"/>
                </a:solidFill>
              </a:rPr>
              <a:t>伟大的</a:t>
            </a:r>
            <a:r>
              <a:rPr lang="en-US" altLang="zh-CN" sz="2400" b="1" dirty="0">
                <a:solidFill>
                  <a:srgbClr val="007C6A"/>
                </a:solidFill>
              </a:rPr>
              <a:t>GNU</a:t>
            </a:r>
            <a:r>
              <a:rPr lang="zh-CN" altLang="en-US" sz="2400" b="1" dirty="0">
                <a:solidFill>
                  <a:srgbClr val="007C6A"/>
                </a:solidFill>
              </a:rPr>
              <a:t>计划</a:t>
            </a:r>
          </a:p>
        </p:txBody>
      </p:sp>
      <p:grpSp>
        <p:nvGrpSpPr>
          <p:cNvPr id="85" name="组合 84"/>
          <p:cNvGrpSpPr/>
          <p:nvPr/>
        </p:nvGrpSpPr>
        <p:grpSpPr>
          <a:xfrm>
            <a:off x="345368" y="3447381"/>
            <a:ext cx="1655325" cy="2216646"/>
            <a:chOff x="345367" y="3314865"/>
            <a:chExt cx="1655325" cy="2131439"/>
          </a:xfrm>
        </p:grpSpPr>
        <p:pic>
          <p:nvPicPr>
            <p:cNvPr id="86" name="图片 8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70651" y="3314865"/>
              <a:ext cx="1311530" cy="1745344"/>
            </a:xfrm>
            <a:prstGeom prst="rect">
              <a:avLst/>
            </a:prstGeom>
          </p:spPr>
        </p:pic>
        <p:sp>
          <p:nvSpPr>
            <p:cNvPr id="87" name="矩形 86"/>
            <p:cNvSpPr/>
            <p:nvPr/>
          </p:nvSpPr>
          <p:spPr>
            <a:xfrm>
              <a:off x="345367" y="5091169"/>
              <a:ext cx="1655325" cy="35513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solidFill>
                    <a:srgbClr val="CC0000"/>
                  </a:solidFill>
                  <a:latin typeface="Arial" panose="020B0604020202020204" pitchFamily="34" charset="0"/>
                </a:rPr>
                <a:t>Linus</a:t>
              </a:r>
              <a:r>
                <a:rPr lang="en-US" altLang="zh-CN" dirty="0">
                  <a:solidFill>
                    <a:srgbClr val="333333"/>
                  </a:solidFill>
                  <a:latin typeface="Arial" panose="020B0604020202020204" pitchFamily="34" charset="0"/>
                </a:rPr>
                <a:t> </a:t>
              </a:r>
              <a:r>
                <a:rPr lang="en-US" altLang="zh-CN" dirty="0">
                  <a:solidFill>
                    <a:srgbClr val="CC0000"/>
                  </a:solidFill>
                  <a:latin typeface="Arial" panose="020B0604020202020204" pitchFamily="34" charset="0"/>
                </a:rPr>
                <a:t>Torvalds</a:t>
              </a:r>
              <a:endParaRPr lang="zh-CN" altLang="en-US" dirty="0"/>
            </a:p>
          </p:txBody>
        </p:sp>
      </p:grpSp>
      <p:pic>
        <p:nvPicPr>
          <p:cNvPr id="88" name="图片 8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6839859" y="1599282"/>
            <a:ext cx="648312" cy="4130709"/>
          </a:xfrm>
          <a:prstGeom prst="rect">
            <a:avLst/>
          </a:prstGeom>
        </p:spPr>
      </p:pic>
      <p:sp>
        <p:nvSpPr>
          <p:cNvPr id="89" name="文本框 103"/>
          <p:cNvSpPr txBox="1"/>
          <p:nvPr/>
        </p:nvSpPr>
        <p:spPr>
          <a:xfrm>
            <a:off x="7398391" y="3351102"/>
            <a:ext cx="34800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007C6A"/>
                </a:solidFill>
              </a:rPr>
              <a:t>GNU/Linux</a:t>
            </a:r>
            <a:endParaRPr lang="zh-CN" altLang="en-US" sz="2400" b="1" dirty="0">
              <a:solidFill>
                <a:srgbClr val="007C6A"/>
              </a:solidFill>
            </a:endParaRPr>
          </a:p>
        </p:txBody>
      </p:sp>
      <p:sp>
        <p:nvSpPr>
          <p:cNvPr id="90" name="流程图: 联系 89"/>
          <p:cNvSpPr/>
          <p:nvPr/>
        </p:nvSpPr>
        <p:spPr>
          <a:xfrm>
            <a:off x="4015721" y="3243038"/>
            <a:ext cx="857837" cy="828246"/>
          </a:xfrm>
          <a:prstGeom prst="flowChartConnector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>
                <a:solidFill>
                  <a:schemeClr val="bg1"/>
                </a:solidFill>
              </a:rPr>
              <a:t>Hardware</a:t>
            </a:r>
            <a:endParaRPr lang="zh-CN" altLang="en-US" sz="1600" b="1" dirty="0">
              <a:solidFill>
                <a:schemeClr val="bg1"/>
              </a:solidFill>
            </a:endParaRPr>
          </a:p>
        </p:txBody>
      </p:sp>
      <p:sp>
        <p:nvSpPr>
          <p:cNvPr id="91" name="同心圆 90"/>
          <p:cNvSpPr/>
          <p:nvPr/>
        </p:nvSpPr>
        <p:spPr>
          <a:xfrm>
            <a:off x="2940819" y="2203913"/>
            <a:ext cx="3003298" cy="2882876"/>
          </a:xfrm>
          <a:prstGeom prst="donut">
            <a:avLst>
              <a:gd name="adj" fmla="val 19411"/>
            </a:avLst>
          </a:prstGeom>
          <a:solidFill>
            <a:srgbClr val="007C6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92" name="文本框 41"/>
          <p:cNvSpPr txBox="1"/>
          <p:nvPr/>
        </p:nvSpPr>
        <p:spPr>
          <a:xfrm>
            <a:off x="3650555" y="2321204"/>
            <a:ext cx="16648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</a:rPr>
              <a:t>GNU Shell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cxnSp>
        <p:nvCxnSpPr>
          <p:cNvPr id="93" name="直接箭头连接符 92"/>
          <p:cNvCxnSpPr/>
          <p:nvPr/>
        </p:nvCxnSpPr>
        <p:spPr>
          <a:xfrm flipH="1">
            <a:off x="2023990" y="3935371"/>
            <a:ext cx="1873026" cy="903781"/>
          </a:xfrm>
          <a:prstGeom prst="straightConnector1">
            <a:avLst/>
          </a:prstGeom>
          <a:ln w="571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72675217"/>
              </p:ext>
            </p:extLst>
          </p:nvPr>
        </p:nvGraphicFramePr>
        <p:xfrm>
          <a:off x="8172450" y="944563"/>
          <a:ext cx="539750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23" name="包装程序外壳对象" showAsIcon="1" r:id="rId7" imgW="902520" imgH="711360" progId="Package">
                  <p:embed/>
                </p:oleObj>
              </mc:Choice>
              <mc:Fallback>
                <p:oleObj name="包装程序外壳对象" showAsIcon="1" r:id="rId7" imgW="902520" imgH="711360" progId="Package">
                  <p:embed/>
                  <p:pic>
                    <p:nvPicPr>
                      <p:cNvPr id="0" name="对象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72450" y="944563"/>
                        <a:ext cx="539750" cy="425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1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1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" grpId="0"/>
      <p:bldP spid="89" grpId="0"/>
      <p:bldP spid="90" grpId="0" animBg="1"/>
      <p:bldP spid="91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9"/>
          <p:cNvSpPr txBox="1">
            <a:spLocks noChangeArrowheads="1"/>
          </p:cNvSpPr>
          <p:nvPr/>
        </p:nvSpPr>
        <p:spPr bwMode="auto">
          <a:xfrm>
            <a:off x="467544" y="849719"/>
            <a:ext cx="7272338" cy="3970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2B2B2">
                    <a:alpha val="50195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l"/>
            </a:pPr>
            <a:r>
              <a:rPr lang="zh-CN" altLang="en-US" sz="2200" b="1" smtClean="0"/>
              <a:t>文</a:t>
            </a:r>
            <a:r>
              <a:rPr lang="zh-CN" altLang="en-US" sz="2200" b="1"/>
              <a:t>件目录类</a:t>
            </a:r>
            <a:endParaRPr lang="en-US" altLang="zh-CN" sz="2200" b="1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67544" y="1440135"/>
            <a:ext cx="8424936" cy="27515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en-US" altLang="zh-CN" sz="2200" b="1" dirty="0" smtClean="0">
                <a:solidFill>
                  <a:srgbClr val="0070C0"/>
                </a:solidFill>
              </a:rPr>
              <a:t>tail</a:t>
            </a:r>
            <a:r>
              <a:rPr lang="zh-CN" altLang="en-US" sz="2200" b="1" dirty="0" smtClean="0">
                <a:solidFill>
                  <a:srgbClr val="0070C0"/>
                </a:solidFill>
              </a:rPr>
              <a:t>指令</a:t>
            </a:r>
            <a:endParaRPr lang="en-US" altLang="zh-CN" sz="2200" b="1" dirty="0" smtClean="0">
              <a:solidFill>
                <a:srgbClr val="0070C0"/>
              </a:solidFill>
            </a:endParaRPr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en-US" altLang="zh-CN" dirty="0" smtClean="0"/>
              <a:t> tail</a:t>
            </a:r>
            <a:r>
              <a:rPr lang="zh-CN" altLang="en-US" dirty="0"/>
              <a:t>用于输出文件中尾部的内容，默认情况下</a:t>
            </a:r>
            <a:r>
              <a:rPr lang="en-US" altLang="zh-CN" dirty="0"/>
              <a:t>tail</a:t>
            </a:r>
            <a:r>
              <a:rPr lang="zh-CN" altLang="en-US" dirty="0"/>
              <a:t>指令显示文件</a:t>
            </a:r>
            <a:r>
              <a:rPr lang="zh-CN" altLang="en-US" dirty="0" smtClean="0"/>
              <a:t>的</a:t>
            </a:r>
            <a:r>
              <a:rPr lang="zh-CN" altLang="en-US" dirty="0"/>
              <a:t>后</a:t>
            </a:r>
            <a:r>
              <a:rPr lang="en-US" altLang="zh-CN" dirty="0" smtClean="0"/>
              <a:t>10</a:t>
            </a:r>
            <a:r>
              <a:rPr lang="zh-CN" altLang="en-US" dirty="0"/>
              <a:t>行内容。</a:t>
            </a:r>
          </a:p>
          <a:p>
            <a:pPr marL="285750" indent="-28575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Ø"/>
              <a:defRPr/>
            </a:pPr>
            <a:r>
              <a:rPr lang="zh-CN" altLang="en-US" dirty="0" smtClean="0"/>
              <a:t>基</a:t>
            </a:r>
            <a:r>
              <a:rPr lang="zh-CN" altLang="en-US" dirty="0"/>
              <a:t>本语法</a:t>
            </a:r>
          </a:p>
          <a:p>
            <a:r>
              <a:rPr lang="en-US" altLang="zh-CN" dirty="0"/>
              <a:t>       </a:t>
            </a:r>
            <a:r>
              <a:rPr lang="en-US" altLang="zh-CN" dirty="0" smtClean="0"/>
              <a:t>1) tail  </a:t>
            </a:r>
            <a:r>
              <a:rPr lang="zh-CN" altLang="zh-CN" dirty="0" smtClean="0"/>
              <a:t>文</a:t>
            </a:r>
            <a:r>
              <a:rPr lang="zh-CN" altLang="zh-CN" dirty="0"/>
              <a:t>件</a:t>
            </a:r>
            <a:r>
              <a:rPr lang="en-US" altLang="zh-CN" dirty="0"/>
              <a:t> 	</a:t>
            </a:r>
            <a:r>
              <a:rPr lang="zh-CN" altLang="zh-CN" dirty="0" smtClean="0"/>
              <a:t>（</a:t>
            </a:r>
            <a:r>
              <a:rPr lang="zh-CN" altLang="zh-CN" dirty="0"/>
              <a:t>功能描述：查看文件头</a:t>
            </a:r>
            <a:r>
              <a:rPr lang="en-US" altLang="zh-CN" dirty="0"/>
              <a:t>10</a:t>
            </a:r>
            <a:r>
              <a:rPr lang="zh-CN" altLang="zh-CN" dirty="0"/>
              <a:t>行内容）</a:t>
            </a:r>
          </a:p>
          <a:p>
            <a:r>
              <a:rPr lang="en-US" altLang="zh-CN" dirty="0" smtClean="0"/>
              <a:t>       2) tail  </a:t>
            </a:r>
            <a:r>
              <a:rPr lang="en-US" altLang="zh-CN" dirty="0"/>
              <a:t>-n 5 </a:t>
            </a:r>
            <a:r>
              <a:rPr lang="zh-CN" altLang="zh-CN" dirty="0"/>
              <a:t>文件</a:t>
            </a:r>
            <a:r>
              <a:rPr lang="en-US" altLang="zh-CN" dirty="0"/>
              <a:t> 	</a:t>
            </a:r>
            <a:r>
              <a:rPr lang="zh-CN" altLang="zh-CN" dirty="0" smtClean="0"/>
              <a:t>（</a:t>
            </a:r>
            <a:r>
              <a:rPr lang="zh-CN" altLang="zh-CN" dirty="0"/>
              <a:t>功能描述：查看文件头</a:t>
            </a:r>
            <a:r>
              <a:rPr lang="en-US" altLang="zh-CN" dirty="0"/>
              <a:t>5</a:t>
            </a:r>
            <a:r>
              <a:rPr lang="zh-CN" altLang="zh-CN" dirty="0"/>
              <a:t>行内容，</a:t>
            </a:r>
            <a:r>
              <a:rPr lang="en-US" altLang="zh-CN" dirty="0"/>
              <a:t>5</a:t>
            </a:r>
            <a:r>
              <a:rPr lang="zh-CN" altLang="zh-CN" dirty="0"/>
              <a:t>可以是任意行数）</a:t>
            </a:r>
          </a:p>
          <a:p>
            <a:r>
              <a:rPr lang="en-US" altLang="zh-CN" dirty="0" smtClean="0"/>
              <a:t>       3) tail  </a:t>
            </a:r>
            <a:r>
              <a:rPr lang="en-US" altLang="zh-CN" dirty="0"/>
              <a:t>-f  </a:t>
            </a:r>
            <a:r>
              <a:rPr lang="zh-CN" altLang="zh-CN" dirty="0"/>
              <a:t>文件</a:t>
            </a:r>
            <a:r>
              <a:rPr lang="en-US" altLang="zh-CN" dirty="0"/>
              <a:t>	</a:t>
            </a:r>
            <a:r>
              <a:rPr lang="zh-CN" altLang="zh-CN" dirty="0" smtClean="0"/>
              <a:t>（</a:t>
            </a:r>
            <a:r>
              <a:rPr lang="zh-CN" altLang="zh-CN" dirty="0"/>
              <a:t>功能描述：</a:t>
            </a:r>
            <a:r>
              <a:rPr lang="zh-CN" altLang="zh-CN" b="1" dirty="0"/>
              <a:t>实时追踪该文档的所有更新</a:t>
            </a:r>
            <a:r>
              <a:rPr lang="zh-CN" altLang="zh-CN" dirty="0"/>
              <a:t>）</a:t>
            </a:r>
            <a:endParaRPr lang="en-US" altLang="zh-CN" dirty="0" smtClean="0"/>
          </a:p>
          <a:p>
            <a:pPr marL="285750" indent="-28575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Ø"/>
              <a:defRPr/>
            </a:pPr>
            <a:r>
              <a:rPr lang="zh-CN" altLang="en-US" dirty="0" smtClean="0"/>
              <a:t>应用实例</a:t>
            </a:r>
            <a:endParaRPr lang="en-US" altLang="zh-CN" dirty="0" smtClean="0"/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zh-CN" altLang="en-US" dirty="0" smtClean="0"/>
              <a:t>      </a:t>
            </a:r>
            <a:r>
              <a:rPr lang="zh-CN" altLang="en-US" dirty="0"/>
              <a:t>案</a:t>
            </a:r>
            <a:r>
              <a:rPr lang="zh-CN" altLang="en-US" dirty="0" smtClean="0"/>
              <a:t>例</a:t>
            </a:r>
            <a:r>
              <a:rPr lang="en-US" altLang="zh-CN" dirty="0" smtClean="0"/>
              <a:t>1: </a:t>
            </a:r>
            <a:r>
              <a:rPr lang="zh-CN" altLang="en-US" dirty="0" smtClean="0"/>
              <a:t>查看</a:t>
            </a:r>
            <a:r>
              <a:rPr lang="en-US" altLang="zh-CN" dirty="0" smtClean="0"/>
              <a:t>/etc/profile </a:t>
            </a:r>
            <a:r>
              <a:rPr lang="zh-CN" altLang="en-US" dirty="0" smtClean="0"/>
              <a:t>最后</a:t>
            </a:r>
            <a:r>
              <a:rPr lang="en-US" altLang="zh-CN" dirty="0" smtClean="0"/>
              <a:t>5</a:t>
            </a:r>
            <a:r>
              <a:rPr lang="zh-CN" altLang="en-US" dirty="0" smtClean="0"/>
              <a:t>行的代码</a:t>
            </a:r>
            <a:endParaRPr lang="en-US" altLang="zh-CN" dirty="0" smtClean="0"/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en-US" altLang="zh-CN" dirty="0"/>
              <a:t> </a:t>
            </a:r>
            <a:r>
              <a:rPr lang="en-US" altLang="zh-CN" dirty="0" smtClean="0"/>
              <a:t>     </a:t>
            </a:r>
            <a:r>
              <a:rPr lang="zh-CN" altLang="en-US" dirty="0" smtClean="0"/>
              <a:t>案例</a:t>
            </a:r>
            <a:r>
              <a:rPr lang="en-US" altLang="zh-CN" dirty="0" smtClean="0"/>
              <a:t>2: </a:t>
            </a:r>
            <a:r>
              <a:rPr lang="zh-CN" altLang="en-US" dirty="0"/>
              <a:t>实</a:t>
            </a:r>
            <a:r>
              <a:rPr lang="zh-CN" altLang="en-US" dirty="0" smtClean="0"/>
              <a:t>时监</a:t>
            </a:r>
            <a:r>
              <a:rPr lang="zh-CN" altLang="en-US" dirty="0" smtClean="0"/>
              <a:t>控</a:t>
            </a:r>
            <a:r>
              <a:rPr lang="en-US" altLang="zh-CN" dirty="0" smtClean="0"/>
              <a:t>date.log </a:t>
            </a:r>
            <a:r>
              <a:rPr lang="en-US" altLang="zh-CN" dirty="0" smtClean="0"/>
              <a:t>, </a:t>
            </a:r>
            <a:r>
              <a:rPr lang="zh-CN" altLang="en-US" dirty="0" smtClean="0"/>
              <a:t>看看到文件有变化时，是否看到， 实时的追加日期</a:t>
            </a:r>
            <a:r>
              <a:rPr lang="en-US" altLang="zh-CN" dirty="0" smtClean="0"/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9"/>
          <p:cNvSpPr txBox="1">
            <a:spLocks noChangeArrowheads="1"/>
          </p:cNvSpPr>
          <p:nvPr/>
        </p:nvSpPr>
        <p:spPr bwMode="auto">
          <a:xfrm>
            <a:off x="467544" y="849719"/>
            <a:ext cx="7272338" cy="3970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2B2B2">
                    <a:alpha val="50195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l"/>
            </a:pPr>
            <a:r>
              <a:rPr lang="zh-CN" altLang="en-US" sz="2200" b="1" smtClean="0"/>
              <a:t>文</a:t>
            </a:r>
            <a:r>
              <a:rPr lang="zh-CN" altLang="en-US" sz="2200" b="1"/>
              <a:t>件目录类</a:t>
            </a:r>
            <a:endParaRPr lang="en-US" altLang="zh-CN" sz="2200" b="1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67544" y="1440135"/>
            <a:ext cx="8424936" cy="3721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en-US" altLang="zh-CN" sz="2000" b="1" dirty="0" smtClean="0">
                <a:solidFill>
                  <a:srgbClr val="0070C0"/>
                </a:solidFill>
              </a:rPr>
              <a:t>&gt; </a:t>
            </a:r>
            <a:r>
              <a:rPr lang="zh-CN" altLang="en-US" sz="2000" b="1" dirty="0" smtClean="0">
                <a:solidFill>
                  <a:srgbClr val="0070C0"/>
                </a:solidFill>
              </a:rPr>
              <a:t>指令 和 </a:t>
            </a:r>
            <a:r>
              <a:rPr lang="en-US" altLang="zh-CN" sz="2000" b="1" dirty="0" smtClean="0">
                <a:solidFill>
                  <a:srgbClr val="0070C0"/>
                </a:solidFill>
              </a:rPr>
              <a:t>&gt;&gt; </a:t>
            </a:r>
            <a:r>
              <a:rPr lang="zh-CN" altLang="en-US" sz="2000" b="1" dirty="0" smtClean="0">
                <a:solidFill>
                  <a:srgbClr val="0070C0"/>
                </a:solidFill>
              </a:rPr>
              <a:t>指令</a:t>
            </a:r>
            <a:endParaRPr lang="en-US" altLang="zh-CN" sz="2000" b="1" dirty="0" smtClean="0">
              <a:solidFill>
                <a:srgbClr val="0070C0"/>
              </a:solidFill>
            </a:endParaRPr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en-US" altLang="zh-CN" dirty="0" smtClean="0"/>
              <a:t> </a:t>
            </a:r>
            <a:r>
              <a:rPr lang="en-US" altLang="zh-CN" dirty="0"/>
              <a:t> </a:t>
            </a:r>
            <a:r>
              <a:rPr lang="en-US" altLang="zh-CN" dirty="0" smtClean="0"/>
              <a:t>&gt; </a:t>
            </a:r>
            <a:r>
              <a:rPr lang="zh-CN" altLang="en-US" dirty="0"/>
              <a:t>输出重定向和 </a:t>
            </a:r>
            <a:r>
              <a:rPr lang="en-US" altLang="zh-CN" b="1" dirty="0"/>
              <a:t>&gt;&gt; </a:t>
            </a:r>
            <a:r>
              <a:rPr lang="zh-CN" altLang="en-US" b="1" dirty="0"/>
              <a:t>追</a:t>
            </a:r>
            <a:r>
              <a:rPr lang="zh-CN" altLang="en-US" b="1" dirty="0" smtClean="0"/>
              <a:t>加</a:t>
            </a:r>
            <a:endParaRPr lang="zh-CN" altLang="en-US" b="1" dirty="0"/>
          </a:p>
          <a:p>
            <a:pPr marL="285750" indent="-28575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Ø"/>
              <a:defRPr/>
            </a:pPr>
            <a:r>
              <a:rPr lang="zh-CN" altLang="en-US" dirty="0" smtClean="0"/>
              <a:t>基</a:t>
            </a:r>
            <a:r>
              <a:rPr lang="zh-CN" altLang="en-US" dirty="0"/>
              <a:t>本语</a:t>
            </a:r>
            <a:r>
              <a:rPr lang="zh-CN" altLang="en-US" dirty="0" smtClean="0"/>
              <a:t>法</a:t>
            </a:r>
            <a:endParaRPr lang="en-US" altLang="zh-CN" dirty="0" smtClean="0"/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en-US" altLang="zh-CN" dirty="0" smtClean="0"/>
              <a:t>     1) ls </a:t>
            </a:r>
            <a:r>
              <a:rPr lang="en-US" altLang="zh-CN" dirty="0"/>
              <a:t>-l &gt;</a:t>
            </a:r>
            <a:r>
              <a:rPr lang="zh-CN" altLang="en-US" dirty="0"/>
              <a:t>文件		（功能描述：列表的内容写入文件</a:t>
            </a:r>
            <a:r>
              <a:rPr lang="en-US" altLang="zh-CN" dirty="0"/>
              <a:t>a.txt</a:t>
            </a:r>
            <a:r>
              <a:rPr lang="zh-CN" altLang="en-US" dirty="0"/>
              <a:t>中（</a:t>
            </a:r>
            <a:r>
              <a:rPr lang="zh-CN" altLang="en-US" b="1" dirty="0"/>
              <a:t>覆盖写</a:t>
            </a:r>
            <a:r>
              <a:rPr lang="zh-CN" altLang="en-US" dirty="0"/>
              <a:t>））</a:t>
            </a:r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en-US" altLang="zh-CN" dirty="0" smtClean="0"/>
              <a:t>     2) ls </a:t>
            </a:r>
            <a:r>
              <a:rPr lang="en-US" altLang="zh-CN" dirty="0"/>
              <a:t>-al &gt;&gt;</a:t>
            </a:r>
            <a:r>
              <a:rPr lang="zh-CN" altLang="en-US" dirty="0"/>
              <a:t>文件		（功能描述：列表的内容追加到文件</a:t>
            </a:r>
            <a:r>
              <a:rPr lang="en-US" altLang="zh-CN" dirty="0"/>
              <a:t>aa.txt</a:t>
            </a:r>
            <a:r>
              <a:rPr lang="zh-CN" altLang="en-US" dirty="0"/>
              <a:t>的末尾）</a:t>
            </a:r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zh-CN" altLang="en-US" dirty="0"/>
              <a:t> </a:t>
            </a:r>
            <a:r>
              <a:rPr lang="zh-CN" altLang="en-US" dirty="0" smtClean="0"/>
              <a:t>    </a:t>
            </a:r>
            <a:r>
              <a:rPr lang="en-US" altLang="zh-CN" dirty="0" smtClean="0"/>
              <a:t>3) cat </a:t>
            </a:r>
            <a:r>
              <a:rPr lang="zh-CN" altLang="en-US" dirty="0"/>
              <a:t>文件</a:t>
            </a:r>
            <a:r>
              <a:rPr lang="en-US" altLang="zh-CN" dirty="0"/>
              <a:t>1 &gt; </a:t>
            </a:r>
            <a:r>
              <a:rPr lang="zh-CN" altLang="en-US" dirty="0"/>
              <a:t>文件</a:t>
            </a:r>
            <a:r>
              <a:rPr lang="en-US" altLang="zh-CN" dirty="0"/>
              <a:t>2	</a:t>
            </a:r>
            <a:r>
              <a:rPr lang="zh-CN" altLang="en-US" dirty="0"/>
              <a:t>（功能描述：将文件</a:t>
            </a:r>
            <a:r>
              <a:rPr lang="en-US" altLang="zh-CN" dirty="0"/>
              <a:t>1</a:t>
            </a:r>
            <a:r>
              <a:rPr lang="zh-CN" altLang="en-US" dirty="0"/>
              <a:t>的内容覆盖到文件</a:t>
            </a:r>
            <a:r>
              <a:rPr lang="en-US" altLang="zh-CN" dirty="0"/>
              <a:t>2</a:t>
            </a:r>
            <a:r>
              <a:rPr lang="zh-CN" altLang="en-US" dirty="0"/>
              <a:t>）</a:t>
            </a:r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zh-CN" altLang="en-US" dirty="0"/>
              <a:t> </a:t>
            </a:r>
            <a:r>
              <a:rPr lang="zh-CN" altLang="en-US" dirty="0" smtClean="0"/>
              <a:t>    </a:t>
            </a:r>
            <a:r>
              <a:rPr lang="en-US" altLang="zh-CN" dirty="0" smtClean="0"/>
              <a:t>4) echo "</a:t>
            </a:r>
            <a:r>
              <a:rPr lang="zh-CN" altLang="en-US" dirty="0" smtClean="0"/>
              <a:t>内容</a:t>
            </a:r>
            <a:r>
              <a:rPr lang="en-US" altLang="zh-CN" dirty="0"/>
              <a:t>"</a:t>
            </a:r>
            <a:r>
              <a:rPr lang="en-US" altLang="zh-CN" dirty="0" smtClean="0"/>
              <a:t>&gt;&gt; </a:t>
            </a:r>
            <a:r>
              <a:rPr lang="zh-CN" altLang="en-US" dirty="0"/>
              <a:t>文</a:t>
            </a:r>
            <a:r>
              <a:rPr lang="zh-CN" altLang="en-US" dirty="0" smtClean="0"/>
              <a:t>件</a:t>
            </a:r>
          </a:p>
          <a:p>
            <a:pPr marL="285750" indent="-28575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Ø"/>
              <a:defRPr/>
            </a:pPr>
            <a:r>
              <a:rPr lang="zh-CN" altLang="en-US" dirty="0" smtClean="0"/>
              <a:t>应用实例</a:t>
            </a:r>
            <a:endParaRPr lang="en-US" altLang="zh-CN" dirty="0" smtClean="0"/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zh-CN" altLang="en-US" dirty="0" smtClean="0"/>
              <a:t>      </a:t>
            </a:r>
            <a:r>
              <a:rPr lang="zh-CN" altLang="en-US" dirty="0"/>
              <a:t>案</a:t>
            </a:r>
            <a:r>
              <a:rPr lang="zh-CN" altLang="en-US" dirty="0" smtClean="0"/>
              <a:t>例</a:t>
            </a:r>
            <a:r>
              <a:rPr lang="en-US" altLang="zh-CN" dirty="0" smtClean="0"/>
              <a:t>1: </a:t>
            </a:r>
            <a:r>
              <a:rPr lang="zh-CN" altLang="en-US" dirty="0" smtClean="0"/>
              <a:t>将 </a:t>
            </a:r>
            <a:r>
              <a:rPr lang="en-US" altLang="zh-CN" dirty="0" smtClean="0"/>
              <a:t>/home </a:t>
            </a:r>
            <a:r>
              <a:rPr lang="zh-CN" altLang="en-US" dirty="0" smtClean="0"/>
              <a:t>目录下的文件列表 写入到 </a:t>
            </a:r>
            <a:r>
              <a:rPr lang="en-US" altLang="zh-CN" dirty="0" smtClean="0"/>
              <a:t>/home/info.txt </a:t>
            </a:r>
            <a:r>
              <a:rPr lang="zh-CN" altLang="en-US" dirty="0" smtClean="0"/>
              <a:t>中</a:t>
            </a:r>
            <a:endParaRPr lang="en-US" altLang="zh-CN" dirty="0" smtClean="0"/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en-US" altLang="zh-CN" dirty="0"/>
              <a:t> </a:t>
            </a:r>
            <a:r>
              <a:rPr lang="en-US" altLang="zh-CN" dirty="0" smtClean="0"/>
              <a:t>    ls –l  /home/   &gt;  /home/info.txt  [</a:t>
            </a:r>
            <a:r>
              <a:rPr lang="zh-CN" altLang="en-US" dirty="0" smtClean="0"/>
              <a:t>如果文件不存在，则会自动创建</a:t>
            </a:r>
            <a:r>
              <a:rPr lang="en-US" altLang="zh-CN" dirty="0" smtClean="0"/>
              <a:t>]</a:t>
            </a:r>
            <a:endParaRPr lang="en-US" altLang="zh-CN" dirty="0" smtClean="0"/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en-US" altLang="zh-CN" dirty="0"/>
              <a:t> </a:t>
            </a:r>
            <a:r>
              <a:rPr lang="en-US" altLang="zh-CN" dirty="0" smtClean="0"/>
              <a:t>     </a:t>
            </a:r>
            <a:r>
              <a:rPr lang="zh-CN" altLang="en-US" dirty="0" smtClean="0"/>
              <a:t>案例</a:t>
            </a:r>
            <a:r>
              <a:rPr lang="en-US" altLang="zh-CN" dirty="0" smtClean="0"/>
              <a:t>2: </a:t>
            </a:r>
            <a:r>
              <a:rPr lang="zh-CN" altLang="en-US" dirty="0" smtClean="0"/>
              <a:t>将当前日历信息 追加到  </a:t>
            </a:r>
            <a:r>
              <a:rPr lang="en-US" altLang="zh-CN" dirty="0" smtClean="0"/>
              <a:t>/home/mycal </a:t>
            </a:r>
            <a:r>
              <a:rPr lang="zh-CN" altLang="en-US" dirty="0" smtClean="0"/>
              <a:t>文件中</a:t>
            </a:r>
            <a:r>
              <a:rPr lang="en-US" altLang="zh-CN" dirty="0" smtClean="0"/>
              <a:t> </a:t>
            </a:r>
            <a:endParaRPr lang="en-US" altLang="zh-CN" dirty="0" smtClean="0"/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en-US" altLang="zh-CN" dirty="0"/>
              <a:t> </a:t>
            </a:r>
            <a:r>
              <a:rPr lang="en-US" altLang="zh-CN" dirty="0" smtClean="0"/>
              <a:t>    date  &gt;&gt; /home/mycal</a:t>
            </a:r>
            <a:endParaRPr lang="en-US" altLang="zh-CN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9"/>
          <p:cNvSpPr txBox="1">
            <a:spLocks noChangeArrowheads="1"/>
          </p:cNvSpPr>
          <p:nvPr/>
        </p:nvSpPr>
        <p:spPr bwMode="auto">
          <a:xfrm>
            <a:off x="467544" y="849719"/>
            <a:ext cx="7272338" cy="3970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2B2B2">
                    <a:alpha val="50195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l"/>
            </a:pPr>
            <a:r>
              <a:rPr lang="zh-CN" altLang="en-US" sz="2200" b="1" smtClean="0"/>
              <a:t>文</a:t>
            </a:r>
            <a:r>
              <a:rPr lang="zh-CN" altLang="en-US" sz="2200" b="1"/>
              <a:t>件目录类</a:t>
            </a:r>
            <a:endParaRPr lang="en-US" altLang="zh-CN" sz="2200" b="1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67544" y="1440135"/>
            <a:ext cx="8424936" cy="38902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en-US" altLang="zh-CN" sz="2000" b="1" dirty="0" smtClean="0">
                <a:solidFill>
                  <a:srgbClr val="0070C0"/>
                </a:solidFill>
              </a:rPr>
              <a:t> ln </a:t>
            </a:r>
            <a:r>
              <a:rPr lang="zh-CN" altLang="en-US" sz="2000" b="1" dirty="0" smtClean="0">
                <a:solidFill>
                  <a:srgbClr val="0070C0"/>
                </a:solidFill>
              </a:rPr>
              <a:t>指</a:t>
            </a:r>
            <a:r>
              <a:rPr lang="zh-CN" altLang="en-US" sz="2000" b="1" dirty="0" smtClean="0">
                <a:solidFill>
                  <a:srgbClr val="0070C0"/>
                </a:solidFill>
              </a:rPr>
              <a:t>令 </a:t>
            </a:r>
            <a:r>
              <a:rPr lang="en-US" altLang="zh-CN" sz="2000" b="1" dirty="0" smtClean="0">
                <a:solidFill>
                  <a:srgbClr val="0070C0"/>
                </a:solidFill>
              </a:rPr>
              <a:t>(link)</a:t>
            </a:r>
            <a:endParaRPr lang="en-US" altLang="zh-CN" sz="2000" b="1" dirty="0" smtClean="0">
              <a:solidFill>
                <a:srgbClr val="0070C0"/>
              </a:solidFill>
            </a:endParaRPr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en-US" altLang="zh-CN" sz="1600" dirty="0" smtClean="0"/>
              <a:t>  </a:t>
            </a:r>
            <a:r>
              <a:rPr lang="zh-CN" altLang="en-US" sz="1600" dirty="0" smtClean="0"/>
              <a:t>软</a:t>
            </a:r>
            <a:r>
              <a:rPr lang="zh-CN" altLang="en-US" sz="1600" dirty="0"/>
              <a:t>链接也成为符号链接，类似于</a:t>
            </a:r>
            <a:r>
              <a:rPr lang="en-US" altLang="zh-CN" sz="1600" dirty="0">
                <a:solidFill>
                  <a:srgbClr val="FF0000"/>
                </a:solidFill>
              </a:rPr>
              <a:t>windows</a:t>
            </a:r>
            <a:r>
              <a:rPr lang="zh-CN" altLang="en-US" sz="1600" dirty="0">
                <a:solidFill>
                  <a:srgbClr val="FF0000"/>
                </a:solidFill>
              </a:rPr>
              <a:t>里的快捷方</a:t>
            </a:r>
            <a:r>
              <a:rPr lang="zh-CN" altLang="en-US" sz="1600" dirty="0" smtClean="0">
                <a:solidFill>
                  <a:srgbClr val="FF0000"/>
                </a:solidFill>
              </a:rPr>
              <a:t>式</a:t>
            </a:r>
            <a:r>
              <a:rPr lang="zh-CN" altLang="en-US" sz="1600" dirty="0"/>
              <a:t>，</a:t>
            </a:r>
            <a:r>
              <a:rPr lang="zh-CN" altLang="en-US" sz="1600" dirty="0" smtClean="0"/>
              <a:t>主</a:t>
            </a:r>
            <a:r>
              <a:rPr lang="zh-CN" altLang="en-US" sz="1600" dirty="0"/>
              <a:t>要存放了链接其他文件的路径</a:t>
            </a:r>
          </a:p>
          <a:p>
            <a:pPr marL="285750" indent="-28575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Arial" panose="020B0604020202020204" pitchFamily="34" charset="0"/>
              <a:buChar char="•"/>
              <a:defRPr/>
            </a:pPr>
            <a:r>
              <a:rPr lang="zh-CN" altLang="en-US" sz="1600" dirty="0" smtClean="0"/>
              <a:t>基</a:t>
            </a:r>
            <a:r>
              <a:rPr lang="zh-CN" altLang="en-US" sz="1600" dirty="0"/>
              <a:t>本语</a:t>
            </a:r>
            <a:r>
              <a:rPr lang="zh-CN" altLang="en-US" sz="1600" dirty="0" smtClean="0"/>
              <a:t>法</a:t>
            </a:r>
            <a:endParaRPr lang="en-US" altLang="zh-CN" sz="1600" dirty="0" smtClean="0"/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en-US" altLang="zh-CN" sz="1600" dirty="0" smtClean="0"/>
              <a:t>     ln </a:t>
            </a:r>
            <a:r>
              <a:rPr lang="en-US" altLang="zh-CN" sz="1600" dirty="0"/>
              <a:t>-s [</a:t>
            </a:r>
            <a:r>
              <a:rPr lang="zh-CN" altLang="en-US" sz="1600" dirty="0"/>
              <a:t>原文件或目录</a:t>
            </a:r>
            <a:r>
              <a:rPr lang="en-US" altLang="zh-CN" sz="1600" dirty="0"/>
              <a:t>] [</a:t>
            </a:r>
            <a:r>
              <a:rPr lang="zh-CN" altLang="en-US" sz="1600" dirty="0"/>
              <a:t>软链接名</a:t>
            </a:r>
            <a:r>
              <a:rPr lang="en-US" altLang="zh-CN" sz="1600" dirty="0" smtClean="0"/>
              <a:t>] </a:t>
            </a:r>
            <a:r>
              <a:rPr lang="zh-CN" altLang="en-US" sz="1600" dirty="0" smtClean="0"/>
              <a:t>（</a:t>
            </a:r>
            <a:r>
              <a:rPr lang="zh-CN" altLang="en-US" sz="1600" dirty="0"/>
              <a:t>功能描述：给原文件创建一个软链接）</a:t>
            </a:r>
            <a:endParaRPr lang="en-US" altLang="zh-CN" sz="1600" dirty="0" smtClean="0"/>
          </a:p>
          <a:p>
            <a:pPr marL="285750" indent="-28575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Arial" panose="020B0604020202020204" pitchFamily="34" charset="0"/>
              <a:buChar char="•"/>
              <a:defRPr/>
            </a:pPr>
            <a:r>
              <a:rPr lang="zh-CN" altLang="en-US" sz="1600" dirty="0" smtClean="0"/>
              <a:t>应用实例</a:t>
            </a:r>
            <a:endParaRPr lang="en-US" altLang="zh-CN" sz="1600" dirty="0" smtClean="0"/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zh-CN" altLang="en-US" sz="1600" dirty="0" smtClean="0"/>
              <a:t>      </a:t>
            </a:r>
            <a:r>
              <a:rPr lang="zh-CN" altLang="en-US" sz="1600" dirty="0"/>
              <a:t>案</a:t>
            </a:r>
            <a:r>
              <a:rPr lang="zh-CN" altLang="en-US" sz="1600" dirty="0" smtClean="0"/>
              <a:t>例</a:t>
            </a:r>
            <a:r>
              <a:rPr lang="en-US" altLang="zh-CN" sz="1600" dirty="0" smtClean="0"/>
              <a:t>1: </a:t>
            </a:r>
            <a:r>
              <a:rPr lang="zh-CN" altLang="en-US" sz="1600" dirty="0" smtClean="0"/>
              <a:t>在</a:t>
            </a:r>
            <a:r>
              <a:rPr lang="en-US" altLang="zh-CN" sz="1600" dirty="0" smtClean="0"/>
              <a:t>/home </a:t>
            </a:r>
            <a:r>
              <a:rPr lang="zh-CN" altLang="en-US" sz="1600" dirty="0" smtClean="0"/>
              <a:t>目录下创建一个软连接 </a:t>
            </a:r>
            <a:r>
              <a:rPr lang="en-US" altLang="zh-CN" sz="1600" dirty="0" smtClean="0"/>
              <a:t>linkToRoot</a:t>
            </a:r>
            <a:r>
              <a:rPr lang="zh-CN" altLang="en-US" sz="1600" dirty="0" smtClean="0"/>
              <a:t>，</a:t>
            </a:r>
            <a:r>
              <a:rPr lang="zh-CN" altLang="en-US" sz="1600" dirty="0" smtClean="0"/>
              <a:t>连接到 </a:t>
            </a:r>
            <a:r>
              <a:rPr lang="en-US" altLang="zh-CN" sz="1600" dirty="0" smtClean="0"/>
              <a:t>/root </a:t>
            </a:r>
            <a:r>
              <a:rPr lang="zh-CN" altLang="en-US" sz="1600" dirty="0" smtClean="0"/>
              <a:t>目</a:t>
            </a:r>
            <a:r>
              <a:rPr lang="zh-CN" altLang="en-US" sz="1600" dirty="0" smtClean="0"/>
              <a:t>录</a:t>
            </a:r>
            <a:endParaRPr lang="en-US" altLang="zh-CN" sz="1600" dirty="0" smtClean="0"/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en-US" altLang="zh-CN" sz="1600" dirty="0"/>
              <a:t> </a:t>
            </a:r>
            <a:r>
              <a:rPr lang="en-US" altLang="zh-CN" sz="1600" dirty="0" smtClean="0"/>
              <a:t>     ln  -s  /root/  linkToRoot</a:t>
            </a:r>
            <a:endParaRPr lang="en-US" altLang="zh-CN" sz="1600" dirty="0" smtClean="0"/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en-US" altLang="zh-CN" sz="1600" dirty="0"/>
              <a:t> </a:t>
            </a:r>
            <a:r>
              <a:rPr lang="en-US" altLang="zh-CN" sz="1600" dirty="0" smtClean="0"/>
              <a:t>     </a:t>
            </a:r>
            <a:r>
              <a:rPr lang="zh-CN" altLang="en-US" sz="1600" dirty="0" smtClean="0"/>
              <a:t>案例</a:t>
            </a:r>
            <a:r>
              <a:rPr lang="en-US" altLang="zh-CN" sz="1600" dirty="0" smtClean="0"/>
              <a:t>2: </a:t>
            </a:r>
            <a:r>
              <a:rPr lang="zh-CN" altLang="en-US" sz="1600" dirty="0" smtClean="0"/>
              <a:t>删除软连接 </a:t>
            </a:r>
            <a:r>
              <a:rPr lang="en-US" altLang="zh-CN" sz="1600" dirty="0" smtClean="0"/>
              <a:t>linkToRoot</a:t>
            </a:r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en-US" altLang="zh-CN" sz="1600" dirty="0" smtClean="0"/>
              <a:t>      rm –rf  linkToRoot  [</a:t>
            </a:r>
            <a:r>
              <a:rPr lang="zh-CN" altLang="en-US" sz="1600" dirty="0" smtClean="0"/>
              <a:t>在看</a:t>
            </a:r>
            <a:r>
              <a:rPr lang="en-US" altLang="zh-CN" sz="1600" dirty="0" smtClean="0"/>
              <a:t>]</a:t>
            </a:r>
            <a:endParaRPr lang="en-US" altLang="zh-CN" sz="1600" dirty="0" smtClean="0"/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endParaRPr lang="en-US" altLang="zh-CN" sz="1600" dirty="0"/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endParaRPr lang="en-US" altLang="zh-CN" sz="1600" dirty="0" smtClean="0"/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endParaRPr lang="en-US" altLang="zh-CN" sz="1600" dirty="0"/>
          </a:p>
          <a:p>
            <a:pPr marL="285750" indent="-28575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Arial" panose="020B0604020202020204" pitchFamily="34" charset="0"/>
              <a:buChar char="•"/>
              <a:defRPr/>
            </a:pPr>
            <a:r>
              <a:rPr lang="zh-CN" altLang="en-US" sz="1600" dirty="0" smtClean="0"/>
              <a:t>细节说明</a:t>
            </a:r>
            <a:endParaRPr lang="en-US" altLang="zh-CN" sz="1600" dirty="0" smtClean="0"/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zh-CN" altLang="en-US" sz="1600" dirty="0" smtClean="0"/>
              <a:t>      当我们使用</a:t>
            </a:r>
            <a:r>
              <a:rPr lang="en-US" altLang="zh-CN" sz="1600" dirty="0" smtClean="0"/>
              <a:t>pwd</a:t>
            </a:r>
            <a:r>
              <a:rPr lang="zh-CN" altLang="en-US" sz="1600" dirty="0" smtClean="0"/>
              <a:t>指令查看目录时，仍然看到的是软链接所在目录。</a:t>
            </a:r>
            <a:endParaRPr lang="en-US" altLang="zh-CN" sz="1600" dirty="0" smtClean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3933209"/>
            <a:ext cx="4429125" cy="6656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9"/>
          <p:cNvSpPr txBox="1">
            <a:spLocks noChangeArrowheads="1"/>
          </p:cNvSpPr>
          <p:nvPr/>
        </p:nvSpPr>
        <p:spPr bwMode="auto">
          <a:xfrm>
            <a:off x="467544" y="849719"/>
            <a:ext cx="7272338" cy="3970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2B2B2">
                    <a:alpha val="50195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l"/>
            </a:pPr>
            <a:r>
              <a:rPr lang="zh-CN" altLang="en-US" sz="2200" b="1" smtClean="0"/>
              <a:t>文</a:t>
            </a:r>
            <a:r>
              <a:rPr lang="zh-CN" altLang="en-US" sz="2200" b="1"/>
              <a:t>件目录类</a:t>
            </a:r>
            <a:endParaRPr lang="en-US" altLang="zh-CN" sz="2200" b="1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67544" y="1440135"/>
            <a:ext cx="8424936" cy="25022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en-US" altLang="zh-CN" sz="2000" b="1" dirty="0">
                <a:solidFill>
                  <a:srgbClr val="0070C0"/>
                </a:solidFill>
              </a:rPr>
              <a:t> </a:t>
            </a:r>
            <a:r>
              <a:rPr lang="en-US" altLang="zh-CN" sz="2000" b="1" dirty="0" smtClean="0">
                <a:solidFill>
                  <a:srgbClr val="0070C0"/>
                </a:solidFill>
              </a:rPr>
              <a:t>history</a:t>
            </a:r>
            <a:r>
              <a:rPr lang="zh-CN" altLang="en-US" sz="2000" b="1" dirty="0" smtClean="0">
                <a:solidFill>
                  <a:srgbClr val="0070C0"/>
                </a:solidFill>
              </a:rPr>
              <a:t>指令</a:t>
            </a:r>
            <a:endParaRPr lang="en-US" altLang="zh-CN" sz="2000" b="1" dirty="0" smtClean="0">
              <a:solidFill>
                <a:srgbClr val="0070C0"/>
              </a:solidFill>
            </a:endParaRPr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en-US" altLang="zh-CN" dirty="0" smtClean="0"/>
              <a:t>  </a:t>
            </a:r>
            <a:r>
              <a:rPr lang="zh-CN" altLang="en-US" dirty="0" smtClean="0"/>
              <a:t>查</a:t>
            </a:r>
            <a:r>
              <a:rPr lang="zh-CN" altLang="en-US" dirty="0"/>
              <a:t>看已经执行过历史命</a:t>
            </a:r>
            <a:r>
              <a:rPr lang="zh-CN" altLang="en-US" dirty="0" smtClean="0"/>
              <a:t>令</a:t>
            </a:r>
            <a:r>
              <a:rPr lang="en-US" altLang="zh-CN" dirty="0" smtClean="0"/>
              <a:t>,</a:t>
            </a:r>
            <a:r>
              <a:rPr lang="zh-CN" altLang="en-US" dirty="0" smtClean="0"/>
              <a:t>也可以执行历史指令</a:t>
            </a:r>
            <a:endParaRPr lang="zh-CN" altLang="en-US" dirty="0"/>
          </a:p>
          <a:p>
            <a:pPr marL="285750" indent="-28575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Ø"/>
              <a:defRPr/>
            </a:pPr>
            <a:r>
              <a:rPr lang="zh-CN" altLang="en-US" dirty="0" smtClean="0"/>
              <a:t>基</a:t>
            </a:r>
            <a:r>
              <a:rPr lang="zh-CN" altLang="en-US" dirty="0"/>
              <a:t>本语</a:t>
            </a:r>
            <a:r>
              <a:rPr lang="zh-CN" altLang="en-US" dirty="0" smtClean="0"/>
              <a:t>法</a:t>
            </a:r>
            <a:endParaRPr lang="en-US" altLang="zh-CN" dirty="0" smtClean="0"/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en-US" altLang="zh-CN" dirty="0"/>
              <a:t>     </a:t>
            </a:r>
            <a:r>
              <a:rPr lang="en-US" altLang="zh-CN" dirty="0" smtClean="0"/>
              <a:t>history</a:t>
            </a:r>
            <a:r>
              <a:rPr lang="en-US" altLang="zh-CN" dirty="0"/>
              <a:t>	</a:t>
            </a:r>
            <a:r>
              <a:rPr lang="zh-CN" altLang="en-US" dirty="0" smtClean="0"/>
              <a:t>（</a:t>
            </a:r>
            <a:r>
              <a:rPr lang="zh-CN" altLang="en-US" dirty="0"/>
              <a:t>功能描述：查看已经执行过历史命令）</a:t>
            </a:r>
            <a:endParaRPr lang="en-US" altLang="zh-CN" dirty="0" smtClean="0"/>
          </a:p>
          <a:p>
            <a:pPr marL="285750" indent="-28575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Ø"/>
              <a:defRPr/>
            </a:pPr>
            <a:r>
              <a:rPr lang="zh-CN" altLang="en-US" dirty="0" smtClean="0"/>
              <a:t>应用实例</a:t>
            </a:r>
            <a:endParaRPr lang="en-US" altLang="zh-CN" dirty="0" smtClean="0"/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zh-CN" altLang="en-US" dirty="0" smtClean="0"/>
              <a:t>      </a:t>
            </a:r>
            <a:r>
              <a:rPr lang="zh-CN" altLang="en-US" dirty="0"/>
              <a:t>案</a:t>
            </a:r>
            <a:r>
              <a:rPr lang="zh-CN" altLang="en-US" dirty="0" smtClean="0"/>
              <a:t>例</a:t>
            </a:r>
            <a:r>
              <a:rPr lang="en-US" altLang="zh-CN" dirty="0" smtClean="0"/>
              <a:t>1: </a:t>
            </a:r>
            <a:r>
              <a:rPr lang="zh-CN" altLang="en-US" dirty="0"/>
              <a:t>显</a:t>
            </a:r>
            <a:r>
              <a:rPr lang="zh-CN" altLang="en-US" dirty="0" smtClean="0"/>
              <a:t>示所有的历史命令               </a:t>
            </a:r>
            <a:endParaRPr lang="en-US" altLang="zh-CN" dirty="0" smtClean="0"/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en-US" altLang="zh-CN" dirty="0"/>
              <a:t> </a:t>
            </a:r>
            <a:r>
              <a:rPr lang="en-US" altLang="zh-CN" dirty="0" smtClean="0"/>
              <a:t>     </a:t>
            </a:r>
            <a:r>
              <a:rPr lang="zh-CN" altLang="en-US" dirty="0" smtClean="0"/>
              <a:t>案例</a:t>
            </a:r>
            <a:r>
              <a:rPr lang="en-US" altLang="zh-CN" dirty="0" smtClean="0"/>
              <a:t>2: </a:t>
            </a:r>
            <a:r>
              <a:rPr lang="zh-CN" altLang="en-US" dirty="0"/>
              <a:t>显</a:t>
            </a:r>
            <a:r>
              <a:rPr lang="zh-CN" altLang="en-US" dirty="0" smtClean="0"/>
              <a:t>示最近使用过的</a:t>
            </a:r>
            <a:r>
              <a:rPr lang="en-US" altLang="zh-CN" dirty="0" smtClean="0"/>
              <a:t>10</a:t>
            </a:r>
            <a:r>
              <a:rPr lang="zh-CN" altLang="en-US" dirty="0" smtClean="0"/>
              <a:t>个指令。</a:t>
            </a:r>
            <a:endParaRPr lang="en-US" altLang="zh-CN" dirty="0" smtClean="0"/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en-US" altLang="zh-CN" dirty="0"/>
              <a:t> </a:t>
            </a:r>
            <a:r>
              <a:rPr lang="en-US" altLang="zh-CN" dirty="0" smtClean="0"/>
              <a:t>     </a:t>
            </a:r>
            <a:r>
              <a:rPr lang="zh-CN" altLang="en-US" dirty="0"/>
              <a:t>案</a:t>
            </a:r>
            <a:r>
              <a:rPr lang="zh-CN" altLang="en-US" dirty="0" smtClean="0"/>
              <a:t>例</a:t>
            </a:r>
            <a:r>
              <a:rPr lang="en-US" altLang="zh-CN" dirty="0" smtClean="0"/>
              <a:t>3: </a:t>
            </a:r>
            <a:r>
              <a:rPr lang="zh-CN" altLang="en-US" dirty="0" smtClean="0"/>
              <a:t>执行历史编号为</a:t>
            </a:r>
            <a:r>
              <a:rPr lang="en-US" altLang="zh-CN" dirty="0" smtClean="0"/>
              <a:t>5</a:t>
            </a:r>
            <a:r>
              <a:rPr lang="zh-CN" altLang="en-US" dirty="0" smtClean="0"/>
              <a:t>的指</a:t>
            </a:r>
            <a:r>
              <a:rPr lang="zh-CN" altLang="en-US" dirty="0" smtClean="0"/>
              <a:t>令  </a:t>
            </a:r>
            <a:r>
              <a:rPr lang="en-US" altLang="zh-CN" dirty="0" smtClean="0"/>
              <a:t>!5</a:t>
            </a:r>
            <a:endParaRPr lang="en-US" altLang="zh-CN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9"/>
          <p:cNvSpPr txBox="1">
            <a:spLocks noChangeArrowheads="1"/>
          </p:cNvSpPr>
          <p:nvPr/>
        </p:nvSpPr>
        <p:spPr bwMode="auto">
          <a:xfrm>
            <a:off x="467544" y="849719"/>
            <a:ext cx="7272338" cy="3970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2B2B2">
                    <a:alpha val="50195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l"/>
            </a:pPr>
            <a:r>
              <a:rPr lang="zh-CN" altLang="en-US" sz="2200" b="1" dirty="0" smtClean="0"/>
              <a:t>时</a:t>
            </a:r>
            <a:r>
              <a:rPr lang="zh-CN" altLang="en-US" sz="2200" b="1" dirty="0"/>
              <a:t>间日期类</a:t>
            </a:r>
            <a:endParaRPr lang="en-US" altLang="zh-CN" sz="22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67544" y="1440135"/>
            <a:ext cx="8424936" cy="39918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en-US" altLang="zh-CN" sz="2000" b="1" dirty="0">
                <a:solidFill>
                  <a:srgbClr val="0070C0"/>
                </a:solidFill>
              </a:rPr>
              <a:t> </a:t>
            </a:r>
            <a:r>
              <a:rPr lang="en-US" altLang="zh-CN" sz="2000" b="1" dirty="0" smtClean="0">
                <a:solidFill>
                  <a:srgbClr val="0070C0"/>
                </a:solidFill>
              </a:rPr>
              <a:t>date</a:t>
            </a:r>
            <a:r>
              <a:rPr lang="zh-CN" altLang="en-US" sz="2000" b="1" dirty="0" smtClean="0">
                <a:solidFill>
                  <a:srgbClr val="0070C0"/>
                </a:solidFill>
              </a:rPr>
              <a:t>指令</a:t>
            </a:r>
            <a:r>
              <a:rPr lang="en-US" altLang="zh-CN" sz="2000" b="1" dirty="0" smtClean="0">
                <a:solidFill>
                  <a:srgbClr val="0070C0"/>
                </a:solidFill>
              </a:rPr>
              <a:t>-</a:t>
            </a:r>
            <a:r>
              <a:rPr lang="zh-CN" altLang="en-US" sz="2000" b="1" dirty="0" smtClean="0">
                <a:solidFill>
                  <a:srgbClr val="0070C0"/>
                </a:solidFill>
              </a:rPr>
              <a:t>显示当前日期</a:t>
            </a:r>
            <a:endParaRPr lang="en-US" altLang="zh-CN" sz="2000" b="1" dirty="0" smtClean="0">
              <a:solidFill>
                <a:srgbClr val="0070C0"/>
              </a:solidFill>
            </a:endParaRPr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en-US" altLang="zh-CN" sz="1600" dirty="0" smtClean="0"/>
              <a:t>  </a:t>
            </a:r>
            <a:endParaRPr lang="zh-CN" altLang="en-US" sz="1600" dirty="0"/>
          </a:p>
          <a:p>
            <a:pPr marL="285750" indent="-28575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Ø"/>
              <a:defRPr/>
            </a:pPr>
            <a:r>
              <a:rPr lang="zh-CN" altLang="en-US" dirty="0" smtClean="0"/>
              <a:t>基</a:t>
            </a:r>
            <a:r>
              <a:rPr lang="zh-CN" altLang="en-US" dirty="0"/>
              <a:t>本语</a:t>
            </a:r>
            <a:r>
              <a:rPr lang="zh-CN" altLang="en-US" dirty="0" smtClean="0"/>
              <a:t>法</a:t>
            </a:r>
            <a:endParaRPr lang="en-US" altLang="zh-CN" dirty="0" smtClean="0"/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en-US" altLang="zh-CN" dirty="0" smtClean="0"/>
              <a:t>     1) date</a:t>
            </a:r>
            <a:r>
              <a:rPr lang="en-US" altLang="zh-CN" dirty="0"/>
              <a:t>	</a:t>
            </a:r>
            <a:r>
              <a:rPr lang="zh-CN" altLang="en-US" dirty="0" smtClean="0"/>
              <a:t>（</a:t>
            </a:r>
            <a:r>
              <a:rPr lang="zh-CN" altLang="en-US" dirty="0"/>
              <a:t>功能描述：显示当前时间）</a:t>
            </a:r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zh-CN" altLang="en-US" dirty="0" smtClean="0"/>
              <a:t>     </a:t>
            </a:r>
            <a:r>
              <a:rPr lang="en-US" altLang="zh-CN" dirty="0" smtClean="0"/>
              <a:t>2) date </a:t>
            </a:r>
            <a:r>
              <a:rPr lang="en-US" altLang="zh-CN" dirty="0"/>
              <a:t>+%</a:t>
            </a:r>
            <a:r>
              <a:rPr lang="en-US" altLang="zh-CN" dirty="0" smtClean="0"/>
              <a:t>Y</a:t>
            </a:r>
            <a:r>
              <a:rPr lang="en-US" altLang="zh-CN" dirty="0"/>
              <a:t>	</a:t>
            </a:r>
            <a:r>
              <a:rPr lang="zh-CN" altLang="en-US" dirty="0"/>
              <a:t>（功能描述：显示当前年份）</a:t>
            </a:r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en-US" altLang="zh-CN" dirty="0" smtClean="0"/>
              <a:t>     3) date </a:t>
            </a:r>
            <a:r>
              <a:rPr lang="en-US" altLang="zh-CN" dirty="0"/>
              <a:t>+%m	</a:t>
            </a:r>
            <a:r>
              <a:rPr lang="zh-CN" altLang="en-US" dirty="0" smtClean="0"/>
              <a:t>（</a:t>
            </a:r>
            <a:r>
              <a:rPr lang="zh-CN" altLang="en-US" dirty="0"/>
              <a:t>功能描述：显示当前月份）</a:t>
            </a:r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en-US" altLang="zh-CN" dirty="0" smtClean="0"/>
              <a:t>     4) date </a:t>
            </a:r>
            <a:r>
              <a:rPr lang="en-US" altLang="zh-CN" dirty="0"/>
              <a:t>+%</a:t>
            </a:r>
            <a:r>
              <a:rPr lang="en-US" altLang="zh-CN" dirty="0" smtClean="0"/>
              <a:t>d</a:t>
            </a:r>
            <a:r>
              <a:rPr lang="en-US" altLang="zh-CN" dirty="0"/>
              <a:t>	</a:t>
            </a:r>
            <a:r>
              <a:rPr lang="zh-CN" altLang="en-US" dirty="0"/>
              <a:t>（功能描述：显示当前是哪一天）</a:t>
            </a:r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zh-CN" altLang="en-US" dirty="0" smtClean="0"/>
              <a:t>     </a:t>
            </a:r>
            <a:r>
              <a:rPr lang="en-US" altLang="zh-CN" dirty="0" smtClean="0"/>
              <a:t>5) date </a:t>
            </a:r>
            <a:r>
              <a:rPr lang="en-US" altLang="zh-CN" dirty="0"/>
              <a:t>"</a:t>
            </a:r>
            <a:r>
              <a:rPr lang="en-US" altLang="zh-CN" dirty="0">
                <a:solidFill>
                  <a:srgbClr val="FF0000"/>
                </a:solidFill>
              </a:rPr>
              <a:t>+</a:t>
            </a:r>
            <a:r>
              <a:rPr lang="en-US" altLang="zh-CN" dirty="0"/>
              <a:t>%Y-%m-%d %H:%M:%S</a:t>
            </a:r>
            <a:r>
              <a:rPr lang="en-US" altLang="zh-CN" dirty="0" smtClean="0"/>
              <a:t>"</a:t>
            </a:r>
            <a:r>
              <a:rPr lang="zh-CN" altLang="en-US" dirty="0" smtClean="0"/>
              <a:t>（</a:t>
            </a:r>
            <a:r>
              <a:rPr lang="zh-CN" altLang="en-US" dirty="0"/>
              <a:t>功能描述：显示年月日时分秒）</a:t>
            </a:r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endParaRPr lang="en-US" altLang="zh-CN" dirty="0" smtClean="0"/>
          </a:p>
          <a:p>
            <a:pPr marL="285750" indent="-28575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Ø"/>
              <a:defRPr/>
            </a:pPr>
            <a:r>
              <a:rPr lang="zh-CN" altLang="en-US" dirty="0" smtClean="0"/>
              <a:t>应用实例</a:t>
            </a:r>
            <a:endParaRPr lang="en-US" altLang="zh-CN" dirty="0" smtClean="0"/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zh-CN" altLang="en-US" dirty="0" smtClean="0"/>
              <a:t>      </a:t>
            </a:r>
            <a:r>
              <a:rPr lang="zh-CN" altLang="en-US" dirty="0"/>
              <a:t>案</a:t>
            </a:r>
            <a:r>
              <a:rPr lang="zh-CN" altLang="en-US" dirty="0" smtClean="0"/>
              <a:t>例</a:t>
            </a:r>
            <a:r>
              <a:rPr lang="en-US" altLang="zh-CN" dirty="0" smtClean="0"/>
              <a:t>1: </a:t>
            </a:r>
            <a:r>
              <a:rPr lang="zh-CN" altLang="zh-CN" dirty="0" smtClean="0"/>
              <a:t>显</a:t>
            </a:r>
            <a:r>
              <a:rPr lang="zh-CN" altLang="zh-CN" dirty="0"/>
              <a:t>示当前时间信息</a:t>
            </a:r>
            <a:endParaRPr lang="en-US" altLang="zh-CN" dirty="0" smtClean="0"/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en-US" altLang="zh-CN" dirty="0"/>
              <a:t> </a:t>
            </a:r>
            <a:r>
              <a:rPr lang="en-US" altLang="zh-CN" dirty="0" smtClean="0"/>
              <a:t>     </a:t>
            </a:r>
            <a:r>
              <a:rPr lang="zh-CN" altLang="en-US" dirty="0" smtClean="0"/>
              <a:t>案例</a:t>
            </a:r>
            <a:r>
              <a:rPr lang="en-US" altLang="zh-CN" dirty="0" smtClean="0"/>
              <a:t>2: </a:t>
            </a:r>
            <a:r>
              <a:rPr lang="zh-CN" altLang="zh-CN" dirty="0" smtClean="0"/>
              <a:t>显</a:t>
            </a:r>
            <a:r>
              <a:rPr lang="zh-CN" altLang="zh-CN" dirty="0"/>
              <a:t>示当前时间年月</a:t>
            </a:r>
            <a:r>
              <a:rPr lang="zh-CN" altLang="zh-CN" dirty="0" smtClean="0"/>
              <a:t>日</a:t>
            </a:r>
            <a:r>
              <a:rPr lang="en-US" altLang="zh-CN" dirty="0" smtClean="0"/>
              <a:t> </a:t>
            </a:r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en-US" altLang="zh-CN" dirty="0"/>
              <a:t> </a:t>
            </a:r>
            <a:r>
              <a:rPr lang="en-US" altLang="zh-CN" dirty="0" smtClean="0"/>
              <a:t>     </a:t>
            </a:r>
            <a:r>
              <a:rPr lang="zh-CN" altLang="en-US" dirty="0"/>
              <a:t>案</a:t>
            </a:r>
            <a:r>
              <a:rPr lang="zh-CN" altLang="en-US" dirty="0" smtClean="0"/>
              <a:t>例</a:t>
            </a:r>
            <a:r>
              <a:rPr lang="en-US" altLang="zh-CN" dirty="0" smtClean="0"/>
              <a:t>3: </a:t>
            </a:r>
            <a:r>
              <a:rPr lang="zh-CN" altLang="zh-CN" dirty="0" smtClean="0"/>
              <a:t>显</a:t>
            </a:r>
            <a:r>
              <a:rPr lang="zh-CN" altLang="zh-CN" dirty="0"/>
              <a:t>示当前时间年月日时分秒</a:t>
            </a:r>
            <a:endParaRPr lang="en-US" altLang="zh-CN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9"/>
          <p:cNvSpPr txBox="1">
            <a:spLocks noChangeArrowheads="1"/>
          </p:cNvSpPr>
          <p:nvPr/>
        </p:nvSpPr>
        <p:spPr bwMode="auto">
          <a:xfrm>
            <a:off x="467544" y="849719"/>
            <a:ext cx="7272338" cy="3970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2B2B2">
                    <a:alpha val="50195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l"/>
            </a:pPr>
            <a:r>
              <a:rPr lang="zh-CN" altLang="en-US" sz="2200" b="1" smtClean="0"/>
              <a:t>时</a:t>
            </a:r>
            <a:r>
              <a:rPr lang="zh-CN" altLang="en-US" sz="2200" b="1"/>
              <a:t>间日期类</a:t>
            </a:r>
            <a:endParaRPr lang="en-US" altLang="zh-CN" sz="2200" b="1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67544" y="1440135"/>
            <a:ext cx="8424936" cy="1588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en-US" altLang="zh-CN" sz="2000" b="1" dirty="0">
                <a:solidFill>
                  <a:srgbClr val="0070C0"/>
                </a:solidFill>
              </a:rPr>
              <a:t> </a:t>
            </a:r>
            <a:r>
              <a:rPr lang="en-US" altLang="zh-CN" sz="2000" b="1" dirty="0" smtClean="0">
                <a:solidFill>
                  <a:srgbClr val="0070C0"/>
                </a:solidFill>
              </a:rPr>
              <a:t>date</a:t>
            </a:r>
            <a:r>
              <a:rPr lang="zh-CN" altLang="en-US" sz="2000" b="1" dirty="0" smtClean="0">
                <a:solidFill>
                  <a:srgbClr val="0070C0"/>
                </a:solidFill>
              </a:rPr>
              <a:t>指令</a:t>
            </a:r>
            <a:r>
              <a:rPr lang="en-US" altLang="zh-CN" sz="2000" b="1" dirty="0" smtClean="0">
                <a:solidFill>
                  <a:srgbClr val="0070C0"/>
                </a:solidFill>
              </a:rPr>
              <a:t>-</a:t>
            </a:r>
            <a:r>
              <a:rPr lang="zh-CN" altLang="en-US" sz="2000" b="1" dirty="0">
                <a:solidFill>
                  <a:srgbClr val="0070C0"/>
                </a:solidFill>
              </a:rPr>
              <a:t>设置</a:t>
            </a:r>
            <a:r>
              <a:rPr lang="zh-CN" altLang="en-US" sz="2000" b="1" dirty="0" smtClean="0">
                <a:solidFill>
                  <a:srgbClr val="0070C0"/>
                </a:solidFill>
              </a:rPr>
              <a:t>日期</a:t>
            </a:r>
            <a:endParaRPr lang="zh-CN" altLang="en-US" sz="1600" dirty="0"/>
          </a:p>
          <a:p>
            <a:pPr marL="285750" indent="-28575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Ø"/>
              <a:defRPr/>
            </a:pPr>
            <a:r>
              <a:rPr lang="zh-CN" altLang="en-US" dirty="0" smtClean="0"/>
              <a:t>基</a:t>
            </a:r>
            <a:r>
              <a:rPr lang="zh-CN" altLang="en-US" dirty="0"/>
              <a:t>本语</a:t>
            </a:r>
            <a:r>
              <a:rPr lang="zh-CN" altLang="en-US" dirty="0" smtClean="0"/>
              <a:t>法</a:t>
            </a:r>
            <a:endParaRPr lang="en-US" altLang="zh-CN" dirty="0" smtClean="0"/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en-US" altLang="zh-CN" dirty="0"/>
              <a:t>    </a:t>
            </a:r>
            <a:r>
              <a:rPr lang="en-US" altLang="zh-CN" dirty="0" smtClean="0"/>
              <a:t>  date  </a:t>
            </a:r>
            <a:r>
              <a:rPr lang="en-US" altLang="zh-CN" dirty="0"/>
              <a:t>-s </a:t>
            </a:r>
            <a:r>
              <a:rPr lang="en-US" altLang="zh-CN" dirty="0" smtClean="0"/>
              <a:t> </a:t>
            </a:r>
            <a:r>
              <a:rPr lang="zh-CN" altLang="en-US" dirty="0" smtClean="0"/>
              <a:t>字</a:t>
            </a:r>
            <a:r>
              <a:rPr lang="zh-CN" altLang="en-US" dirty="0"/>
              <a:t>符串时间</a:t>
            </a:r>
            <a:endParaRPr lang="en-US" altLang="zh-CN" dirty="0" smtClean="0"/>
          </a:p>
          <a:p>
            <a:pPr marL="285750" indent="-28575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Ø"/>
              <a:defRPr/>
            </a:pPr>
            <a:r>
              <a:rPr lang="zh-CN" altLang="en-US" dirty="0" smtClean="0"/>
              <a:t>应用实例</a:t>
            </a:r>
            <a:endParaRPr lang="en-US" altLang="zh-CN" dirty="0" smtClean="0"/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zh-CN" altLang="en-US" dirty="0" smtClean="0"/>
              <a:t>      </a:t>
            </a:r>
            <a:r>
              <a:rPr lang="zh-CN" altLang="en-US" dirty="0"/>
              <a:t>案</a:t>
            </a:r>
            <a:r>
              <a:rPr lang="zh-CN" altLang="en-US" dirty="0" smtClean="0"/>
              <a:t>例</a:t>
            </a:r>
            <a:r>
              <a:rPr lang="en-US" altLang="zh-CN" dirty="0" smtClean="0"/>
              <a:t>1: </a:t>
            </a:r>
            <a:r>
              <a:rPr lang="zh-CN" altLang="zh-CN" dirty="0" smtClean="0"/>
              <a:t>设</a:t>
            </a:r>
            <a:r>
              <a:rPr lang="zh-CN" altLang="zh-CN" dirty="0"/>
              <a:t>置系统当前时</a:t>
            </a:r>
            <a:r>
              <a:rPr lang="zh-CN" altLang="zh-CN" dirty="0" smtClean="0"/>
              <a:t>间</a:t>
            </a:r>
            <a:r>
              <a:rPr lang="en-US" altLang="zh-CN" dirty="0" smtClean="0"/>
              <a:t> </a:t>
            </a:r>
            <a:r>
              <a:rPr lang="zh-CN" altLang="en-US" dirty="0" smtClean="0"/>
              <a:t>， </a:t>
            </a:r>
            <a:r>
              <a:rPr lang="zh-CN" altLang="en-US" dirty="0"/>
              <a:t>比</a:t>
            </a:r>
            <a:r>
              <a:rPr lang="zh-CN" altLang="en-US" dirty="0" smtClean="0"/>
              <a:t>如设置成 </a:t>
            </a:r>
            <a:r>
              <a:rPr lang="en-US" altLang="zh-CN" dirty="0" smtClean="0"/>
              <a:t>2020-11-11 11:22:22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39552" y="3312343"/>
            <a:ext cx="8424936" cy="2197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en-US" altLang="zh-CN" sz="2000" b="1" dirty="0">
                <a:solidFill>
                  <a:srgbClr val="0070C0"/>
                </a:solidFill>
              </a:rPr>
              <a:t> </a:t>
            </a:r>
            <a:r>
              <a:rPr lang="en-US" altLang="zh-CN" sz="2000" b="1" dirty="0" smtClean="0">
                <a:solidFill>
                  <a:srgbClr val="0070C0"/>
                </a:solidFill>
              </a:rPr>
              <a:t>cal</a:t>
            </a:r>
            <a:r>
              <a:rPr lang="zh-CN" altLang="en-US" sz="2000" b="1" dirty="0" smtClean="0">
                <a:solidFill>
                  <a:srgbClr val="0070C0"/>
                </a:solidFill>
              </a:rPr>
              <a:t>指令</a:t>
            </a:r>
            <a:endParaRPr lang="en-US" altLang="zh-CN" sz="2000" b="1" dirty="0" smtClean="0">
              <a:solidFill>
                <a:srgbClr val="0070C0"/>
              </a:solidFill>
            </a:endParaRPr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en-US" altLang="zh-CN" dirty="0" smtClean="0"/>
              <a:t>  </a:t>
            </a:r>
            <a:r>
              <a:rPr lang="zh-CN" altLang="en-US" dirty="0" smtClean="0"/>
              <a:t>查看日历指令</a:t>
            </a:r>
            <a:endParaRPr lang="zh-CN" altLang="en-US" dirty="0"/>
          </a:p>
          <a:p>
            <a:pPr marL="285750" indent="-28575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Ø"/>
              <a:defRPr/>
            </a:pPr>
            <a:r>
              <a:rPr lang="zh-CN" altLang="en-US" dirty="0" smtClean="0"/>
              <a:t>基</a:t>
            </a:r>
            <a:r>
              <a:rPr lang="zh-CN" altLang="en-US" dirty="0"/>
              <a:t>本语</a:t>
            </a:r>
            <a:r>
              <a:rPr lang="zh-CN" altLang="en-US" dirty="0" smtClean="0"/>
              <a:t>法</a:t>
            </a:r>
            <a:endParaRPr lang="en-US" altLang="zh-CN" dirty="0" smtClean="0"/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en-US" altLang="zh-CN" dirty="0"/>
              <a:t>    </a:t>
            </a:r>
            <a:r>
              <a:rPr lang="en-US" altLang="zh-CN" dirty="0" smtClean="0"/>
              <a:t>  cal </a:t>
            </a:r>
            <a:r>
              <a:rPr lang="en-US" altLang="zh-CN" dirty="0"/>
              <a:t>[</a:t>
            </a:r>
            <a:r>
              <a:rPr lang="zh-CN" altLang="zh-CN" dirty="0"/>
              <a:t>选项</a:t>
            </a:r>
            <a:r>
              <a:rPr lang="en-US" altLang="zh-CN" dirty="0" smtClean="0"/>
              <a:t>]</a:t>
            </a:r>
            <a:r>
              <a:rPr lang="en-US" altLang="zh-CN" dirty="0"/>
              <a:t>	</a:t>
            </a:r>
            <a:r>
              <a:rPr lang="zh-CN" altLang="zh-CN" dirty="0"/>
              <a:t>（功能描述：不加选项，显示本月日历）</a:t>
            </a:r>
            <a:endParaRPr lang="en-US" altLang="zh-CN" dirty="0" smtClean="0"/>
          </a:p>
          <a:p>
            <a:pPr marL="285750" indent="-28575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Ø"/>
              <a:defRPr/>
            </a:pPr>
            <a:r>
              <a:rPr lang="zh-CN" altLang="en-US" dirty="0" smtClean="0"/>
              <a:t>应用实例</a:t>
            </a:r>
            <a:endParaRPr lang="en-US" altLang="zh-CN" dirty="0" smtClean="0"/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zh-CN" altLang="en-US" dirty="0" smtClean="0"/>
              <a:t>      </a:t>
            </a:r>
            <a:r>
              <a:rPr lang="zh-CN" altLang="en-US" dirty="0"/>
              <a:t>案</a:t>
            </a:r>
            <a:r>
              <a:rPr lang="zh-CN" altLang="en-US" dirty="0" smtClean="0"/>
              <a:t>例</a:t>
            </a:r>
            <a:r>
              <a:rPr lang="en-US" altLang="zh-CN" dirty="0" smtClean="0"/>
              <a:t>1: </a:t>
            </a:r>
            <a:r>
              <a:rPr lang="zh-CN" altLang="en-US" dirty="0"/>
              <a:t>显</a:t>
            </a:r>
            <a:r>
              <a:rPr lang="zh-CN" altLang="en-US" dirty="0" smtClean="0"/>
              <a:t>示当前日历</a:t>
            </a:r>
            <a:endParaRPr lang="en-US" altLang="zh-CN" dirty="0" smtClean="0"/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zh-CN" altLang="en-US" dirty="0" smtClean="0"/>
              <a:t>      案例</a:t>
            </a:r>
            <a:r>
              <a:rPr lang="en-US" altLang="zh-CN" dirty="0" smtClean="0"/>
              <a:t>2: </a:t>
            </a:r>
            <a:r>
              <a:rPr lang="zh-CN" altLang="en-US" dirty="0"/>
              <a:t>显</a:t>
            </a:r>
            <a:r>
              <a:rPr lang="zh-CN" altLang="en-US" dirty="0" smtClean="0"/>
              <a:t>示</a:t>
            </a:r>
            <a:r>
              <a:rPr lang="en-US" altLang="zh-CN" dirty="0" smtClean="0"/>
              <a:t>2020</a:t>
            </a:r>
            <a:r>
              <a:rPr lang="zh-CN" altLang="en-US" dirty="0" smtClean="0"/>
              <a:t>年日</a:t>
            </a:r>
            <a:r>
              <a:rPr lang="zh-CN" altLang="en-US" dirty="0"/>
              <a:t>历</a:t>
            </a:r>
            <a:endParaRPr lang="en-US" altLang="zh-CN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9"/>
          <p:cNvSpPr txBox="1">
            <a:spLocks noChangeArrowheads="1"/>
          </p:cNvSpPr>
          <p:nvPr/>
        </p:nvSpPr>
        <p:spPr bwMode="auto">
          <a:xfrm>
            <a:off x="467544" y="849719"/>
            <a:ext cx="7272338" cy="3970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2B2B2">
                    <a:alpha val="50195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l"/>
            </a:pPr>
            <a:r>
              <a:rPr lang="zh-CN" altLang="en-US" sz="2200" b="1" dirty="0"/>
              <a:t>搜</a:t>
            </a:r>
            <a:r>
              <a:rPr lang="zh-CN" altLang="en-US" sz="2200" b="1" dirty="0" smtClean="0"/>
              <a:t>索查找</a:t>
            </a:r>
            <a:r>
              <a:rPr lang="zh-CN" altLang="en-US" sz="2200" b="1" dirty="0" smtClean="0"/>
              <a:t>类</a:t>
            </a:r>
            <a:r>
              <a:rPr lang="en-US" altLang="zh-CN" sz="2200" b="1" dirty="0" smtClean="0"/>
              <a:t>(!!)</a:t>
            </a:r>
            <a:endParaRPr lang="en-US" altLang="zh-CN" sz="22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67544" y="1440135"/>
            <a:ext cx="8424936" cy="471205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en-US" altLang="zh-CN" sz="2000" b="1" dirty="0">
                <a:solidFill>
                  <a:srgbClr val="0070C0"/>
                </a:solidFill>
              </a:rPr>
              <a:t> </a:t>
            </a:r>
            <a:r>
              <a:rPr lang="en-US" altLang="zh-CN" sz="2000" b="1" dirty="0" smtClean="0">
                <a:solidFill>
                  <a:srgbClr val="0070C0"/>
                </a:solidFill>
              </a:rPr>
              <a:t>find</a:t>
            </a:r>
            <a:r>
              <a:rPr lang="zh-CN" altLang="en-US" sz="2000" b="1" dirty="0" smtClean="0">
                <a:solidFill>
                  <a:srgbClr val="0070C0"/>
                </a:solidFill>
              </a:rPr>
              <a:t>指令</a:t>
            </a:r>
            <a:endParaRPr lang="en-US" altLang="zh-CN" sz="2000" b="1" dirty="0" smtClean="0">
              <a:solidFill>
                <a:srgbClr val="0070C0"/>
              </a:solidFill>
            </a:endParaRPr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en-US" altLang="zh-CN" sz="1600" dirty="0" smtClean="0"/>
              <a:t> </a:t>
            </a:r>
            <a:r>
              <a:rPr lang="en-US" altLang="zh-CN" sz="1600" dirty="0"/>
              <a:t> find</a:t>
            </a:r>
            <a:r>
              <a:rPr lang="zh-CN" altLang="en-US" sz="1600" dirty="0"/>
              <a:t>指令将从指定目录向下递归地遍历其各个子目录，将满足条件的</a:t>
            </a:r>
            <a:r>
              <a:rPr lang="zh-CN" altLang="en-US" sz="1600" dirty="0">
                <a:solidFill>
                  <a:srgbClr val="FF0000"/>
                </a:solidFill>
              </a:rPr>
              <a:t>文</a:t>
            </a:r>
            <a:r>
              <a:rPr lang="zh-CN" altLang="en-US" sz="1600" dirty="0" smtClean="0">
                <a:solidFill>
                  <a:srgbClr val="FF0000"/>
                </a:solidFill>
              </a:rPr>
              <a:t>件</a:t>
            </a:r>
            <a:r>
              <a:rPr lang="zh-CN" altLang="en-US" sz="1600" dirty="0">
                <a:solidFill>
                  <a:srgbClr val="FF0000"/>
                </a:solidFill>
              </a:rPr>
              <a:t>或</a:t>
            </a:r>
            <a:r>
              <a:rPr lang="zh-CN" altLang="en-US" sz="1600" dirty="0" smtClean="0">
                <a:solidFill>
                  <a:srgbClr val="FF0000"/>
                </a:solidFill>
              </a:rPr>
              <a:t>者目录</a:t>
            </a:r>
            <a:r>
              <a:rPr lang="zh-CN" altLang="en-US" sz="1600" dirty="0" smtClean="0"/>
              <a:t>显</a:t>
            </a:r>
            <a:r>
              <a:rPr lang="zh-CN" altLang="en-US" sz="1600" dirty="0"/>
              <a:t>示在终</a:t>
            </a:r>
            <a:r>
              <a:rPr lang="zh-CN" altLang="en-US" sz="1600" dirty="0" smtClean="0"/>
              <a:t>端。</a:t>
            </a:r>
            <a:endParaRPr lang="zh-CN" altLang="en-US" sz="1600" dirty="0"/>
          </a:p>
          <a:p>
            <a:pPr marL="285750" indent="-28575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Ø"/>
              <a:defRPr/>
            </a:pPr>
            <a:r>
              <a:rPr lang="zh-CN" altLang="en-US" sz="1600" dirty="0" smtClean="0"/>
              <a:t>基</a:t>
            </a:r>
            <a:r>
              <a:rPr lang="zh-CN" altLang="en-US" sz="1600" dirty="0"/>
              <a:t>本语</a:t>
            </a:r>
            <a:r>
              <a:rPr lang="zh-CN" altLang="en-US" sz="1600" dirty="0" smtClean="0"/>
              <a:t>法</a:t>
            </a:r>
            <a:endParaRPr lang="en-US" altLang="zh-CN" sz="1600" dirty="0" smtClean="0"/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en-US" altLang="zh-CN" sz="1600" dirty="0"/>
              <a:t>      </a:t>
            </a:r>
            <a:r>
              <a:rPr lang="en-US" altLang="zh-CN" sz="1600" dirty="0" smtClean="0"/>
              <a:t>find  [</a:t>
            </a:r>
            <a:r>
              <a:rPr lang="zh-CN" altLang="en-US" sz="1600" dirty="0"/>
              <a:t>搜索范围</a:t>
            </a:r>
            <a:r>
              <a:rPr lang="en-US" altLang="zh-CN" sz="1600" dirty="0"/>
              <a:t>] </a:t>
            </a:r>
            <a:r>
              <a:rPr lang="en-US" altLang="zh-CN" sz="1600" dirty="0" smtClean="0"/>
              <a:t> [</a:t>
            </a:r>
            <a:r>
              <a:rPr lang="zh-CN" altLang="en-US" sz="1600" dirty="0"/>
              <a:t>选项</a:t>
            </a:r>
            <a:r>
              <a:rPr lang="en-US" altLang="zh-CN" sz="1600" dirty="0" smtClean="0"/>
              <a:t>]  </a:t>
            </a:r>
            <a:endParaRPr lang="en-US" altLang="zh-CN" sz="1600" dirty="0" smtClean="0"/>
          </a:p>
          <a:p>
            <a:pPr marL="285750" indent="-28575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Ø"/>
              <a:defRPr/>
            </a:pPr>
            <a:r>
              <a:rPr lang="zh-CN" altLang="zh-CN" sz="1600" dirty="0"/>
              <a:t>选项说</a:t>
            </a:r>
            <a:r>
              <a:rPr lang="zh-CN" altLang="zh-CN" sz="1600" dirty="0" smtClean="0"/>
              <a:t>明</a:t>
            </a:r>
            <a:endParaRPr lang="en-US" altLang="zh-CN" sz="1600" dirty="0" smtClean="0"/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en-US" altLang="zh-CN" sz="1600" dirty="0"/>
              <a:t>	</a:t>
            </a:r>
            <a:endParaRPr lang="en-US" altLang="zh-CN" sz="1600" dirty="0" smtClean="0"/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endParaRPr lang="en-US" altLang="zh-CN" sz="1600" dirty="0" smtClean="0"/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endParaRPr lang="en-US" altLang="zh-CN" sz="1600" dirty="0"/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endParaRPr lang="en-US" altLang="zh-CN" sz="1600" dirty="0"/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endParaRPr lang="en-US" altLang="zh-CN" sz="1600" dirty="0" smtClean="0"/>
          </a:p>
          <a:p>
            <a:pPr marL="285750" indent="-28575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Ø"/>
              <a:defRPr/>
            </a:pPr>
            <a:r>
              <a:rPr lang="zh-CN" altLang="en-US" sz="1600" dirty="0" smtClean="0"/>
              <a:t>应用实例</a:t>
            </a:r>
            <a:endParaRPr lang="en-US" altLang="zh-CN" sz="1600" dirty="0" smtClean="0"/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zh-CN" altLang="en-US" sz="1600" dirty="0" smtClean="0"/>
              <a:t>      </a:t>
            </a:r>
            <a:r>
              <a:rPr lang="zh-CN" altLang="en-US" sz="1400" dirty="0"/>
              <a:t>案</a:t>
            </a:r>
            <a:r>
              <a:rPr lang="zh-CN" altLang="en-US" sz="1400" dirty="0" smtClean="0"/>
              <a:t>例</a:t>
            </a:r>
            <a:r>
              <a:rPr lang="en-US" altLang="zh-CN" sz="1400" dirty="0" smtClean="0"/>
              <a:t>1: </a:t>
            </a:r>
            <a:r>
              <a:rPr lang="zh-CN" altLang="en-US" sz="1400" dirty="0" smtClean="0"/>
              <a:t>按</a:t>
            </a:r>
            <a:r>
              <a:rPr lang="zh-CN" altLang="en-US" sz="1400" dirty="0"/>
              <a:t>文件名：根据名称查找</a:t>
            </a:r>
            <a:r>
              <a:rPr lang="en-US" altLang="zh-CN" sz="1400" dirty="0" smtClean="0"/>
              <a:t>/home </a:t>
            </a:r>
            <a:r>
              <a:rPr lang="zh-CN" altLang="en-US" sz="1400" dirty="0" smtClean="0"/>
              <a:t>目</a:t>
            </a:r>
            <a:r>
              <a:rPr lang="zh-CN" altLang="en-US" sz="1400" dirty="0"/>
              <a:t>录下</a:t>
            </a:r>
            <a:r>
              <a:rPr lang="zh-CN" altLang="en-US" sz="1400" dirty="0" smtClean="0"/>
              <a:t>的</a:t>
            </a:r>
            <a:r>
              <a:rPr lang="en-US" altLang="zh-CN" sz="1400" dirty="0" smtClean="0"/>
              <a:t>hello.txt</a:t>
            </a:r>
            <a:r>
              <a:rPr lang="zh-CN" altLang="en-US" sz="1400" dirty="0"/>
              <a:t>文</a:t>
            </a:r>
            <a:r>
              <a:rPr lang="zh-CN" altLang="en-US" sz="1400" dirty="0" smtClean="0"/>
              <a:t>件</a:t>
            </a:r>
            <a:endParaRPr lang="en-US" altLang="zh-CN" sz="1400" dirty="0" smtClean="0"/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en-US" altLang="zh-CN" sz="1400" dirty="0"/>
              <a:t> </a:t>
            </a:r>
            <a:r>
              <a:rPr lang="en-US" altLang="zh-CN" sz="1400" dirty="0" smtClean="0"/>
              <a:t>      find  /home   -name  hello.txt </a:t>
            </a:r>
            <a:endParaRPr lang="en-US" altLang="zh-CN" sz="1400" dirty="0" smtClean="0"/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en-US" altLang="zh-CN" sz="1400" dirty="0"/>
              <a:t> </a:t>
            </a:r>
            <a:r>
              <a:rPr lang="en-US" altLang="zh-CN" sz="1400" dirty="0" smtClean="0"/>
              <a:t>     </a:t>
            </a:r>
            <a:r>
              <a:rPr lang="zh-CN" altLang="en-US" sz="1400" dirty="0" smtClean="0"/>
              <a:t>案例</a:t>
            </a:r>
            <a:r>
              <a:rPr lang="en-US" altLang="zh-CN" sz="1400" dirty="0" smtClean="0"/>
              <a:t>2</a:t>
            </a:r>
            <a:r>
              <a:rPr lang="zh-CN" altLang="en-US" sz="1400" dirty="0" smtClean="0"/>
              <a:t>：</a:t>
            </a:r>
            <a:r>
              <a:rPr lang="zh-CN" altLang="zh-CN" sz="1400" dirty="0"/>
              <a:t>按拥有者：查找</a:t>
            </a:r>
            <a:r>
              <a:rPr lang="en-US" altLang="zh-CN" sz="1400" dirty="0"/>
              <a:t>/opt</a:t>
            </a:r>
            <a:r>
              <a:rPr lang="zh-CN" altLang="zh-CN" sz="1400" dirty="0"/>
              <a:t>目录下，用户名称</a:t>
            </a:r>
            <a:r>
              <a:rPr lang="zh-CN" altLang="zh-CN" sz="1400" dirty="0" smtClean="0"/>
              <a:t>为</a:t>
            </a:r>
            <a:r>
              <a:rPr lang="en-US" altLang="zh-CN" sz="1400" dirty="0"/>
              <a:t> </a:t>
            </a:r>
            <a:r>
              <a:rPr lang="en-US" altLang="zh-CN" sz="1400" dirty="0" smtClean="0"/>
              <a:t>nobody</a:t>
            </a:r>
            <a:r>
              <a:rPr lang="zh-CN" altLang="zh-CN" sz="1400" dirty="0" smtClean="0"/>
              <a:t>的</a:t>
            </a:r>
            <a:r>
              <a:rPr lang="zh-CN" altLang="zh-CN" sz="1400" dirty="0"/>
              <a:t>文</a:t>
            </a:r>
            <a:r>
              <a:rPr lang="zh-CN" altLang="zh-CN" sz="1400" dirty="0" smtClean="0"/>
              <a:t>件</a:t>
            </a:r>
            <a:r>
              <a:rPr lang="en-US" altLang="zh-CN" sz="1400" dirty="0" smtClean="0"/>
              <a:t> </a:t>
            </a:r>
            <a:br>
              <a:rPr lang="en-US" altLang="zh-CN" sz="1400" dirty="0" smtClean="0"/>
            </a:br>
            <a:r>
              <a:rPr lang="en-US" altLang="zh-CN" sz="1400" dirty="0" smtClean="0"/>
              <a:t>      find  /opt    -user  nobody</a:t>
            </a:r>
            <a:endParaRPr lang="en-US" altLang="zh-CN" sz="1400" dirty="0" smtClean="0"/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en-US" altLang="zh-CN" sz="1400" dirty="0"/>
              <a:t> </a:t>
            </a:r>
            <a:r>
              <a:rPr lang="en-US" altLang="zh-CN" sz="1400" dirty="0" smtClean="0"/>
              <a:t>     </a:t>
            </a:r>
            <a:r>
              <a:rPr lang="zh-CN" altLang="en-US" sz="1400" dirty="0" smtClean="0"/>
              <a:t>案例</a:t>
            </a:r>
            <a:r>
              <a:rPr lang="en-US" altLang="zh-CN" sz="1400" dirty="0" smtClean="0"/>
              <a:t>3</a:t>
            </a:r>
            <a:r>
              <a:rPr lang="zh-CN" altLang="en-US" sz="1400" dirty="0" smtClean="0"/>
              <a:t>：</a:t>
            </a:r>
            <a:r>
              <a:rPr lang="zh-CN" altLang="en-US" sz="1400" dirty="0"/>
              <a:t>查</a:t>
            </a:r>
            <a:r>
              <a:rPr lang="zh-CN" altLang="en-US" sz="1400" dirty="0" smtClean="0"/>
              <a:t>找整个</a:t>
            </a:r>
            <a:r>
              <a:rPr lang="en-US" altLang="zh-CN" sz="1400" dirty="0" smtClean="0"/>
              <a:t>linux</a:t>
            </a:r>
            <a:r>
              <a:rPr lang="zh-CN" altLang="en-US" sz="1400" dirty="0" smtClean="0"/>
              <a:t>系统</a:t>
            </a:r>
            <a:r>
              <a:rPr lang="zh-CN" altLang="zh-CN" sz="1400" dirty="0" smtClean="0"/>
              <a:t>下大于</a:t>
            </a:r>
            <a:r>
              <a:rPr lang="en-US" altLang="zh-CN" sz="1400" dirty="0" smtClean="0"/>
              <a:t>10M</a:t>
            </a:r>
            <a:r>
              <a:rPr lang="zh-CN" altLang="zh-CN" sz="1400" dirty="0" smtClean="0"/>
              <a:t>的</a:t>
            </a:r>
            <a:r>
              <a:rPr lang="zh-CN" altLang="zh-CN" sz="1400" dirty="0"/>
              <a:t>文件（</a:t>
            </a:r>
            <a:r>
              <a:rPr lang="en-US" altLang="zh-CN" sz="1400" dirty="0"/>
              <a:t>+n </a:t>
            </a:r>
            <a:r>
              <a:rPr lang="zh-CN" altLang="zh-CN" sz="1400" dirty="0"/>
              <a:t>大于</a:t>
            </a:r>
            <a:r>
              <a:rPr lang="en-US" altLang="zh-CN" sz="1400" dirty="0"/>
              <a:t>  -n</a:t>
            </a:r>
            <a:r>
              <a:rPr lang="zh-CN" altLang="zh-CN" sz="1400" dirty="0"/>
              <a:t>小于</a:t>
            </a:r>
            <a:r>
              <a:rPr lang="en-US" altLang="zh-CN" sz="1400" dirty="0"/>
              <a:t>   n</a:t>
            </a:r>
            <a:r>
              <a:rPr lang="zh-CN" altLang="zh-CN" sz="1400" dirty="0"/>
              <a:t>等于</a:t>
            </a:r>
            <a:r>
              <a:rPr lang="zh-CN" altLang="zh-CN" sz="1400" dirty="0" smtClean="0"/>
              <a:t>）</a:t>
            </a:r>
            <a:endParaRPr lang="en-US" altLang="zh-CN" sz="1400" dirty="0" smtClean="0"/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en-US" altLang="zh-CN" sz="1400" dirty="0"/>
              <a:t> </a:t>
            </a:r>
            <a:r>
              <a:rPr lang="en-US" altLang="zh-CN" sz="1400" dirty="0" smtClean="0"/>
              <a:t>     find   /  -size   +10M</a:t>
            </a:r>
            <a:endParaRPr lang="en-US" altLang="zh-CN" sz="1400" dirty="0" smtClean="0"/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324628"/>
              </p:ext>
            </p:extLst>
          </p:nvPr>
        </p:nvGraphicFramePr>
        <p:xfrm>
          <a:off x="827584" y="3096319"/>
          <a:ext cx="5472608" cy="115212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93040"/>
                <a:gridCol w="4179568"/>
              </a:tblGrid>
              <a:tr h="284989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 dirty="0">
                          <a:effectLst/>
                        </a:rPr>
                        <a:t>选项</a:t>
                      </a:r>
                      <a:endParaRPr lang="zh-CN" sz="1050" kern="100" dirty="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功能</a:t>
                      </a:r>
                      <a:endParaRPr lang="zh-CN" sz="1050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289046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</a:rPr>
                        <a:t>-name&lt;</a:t>
                      </a:r>
                      <a:r>
                        <a:rPr lang="zh-CN" sz="1050" kern="100" dirty="0">
                          <a:effectLst/>
                        </a:rPr>
                        <a:t>查询方式</a:t>
                      </a:r>
                      <a:r>
                        <a:rPr lang="en-US" sz="1050" kern="100" dirty="0">
                          <a:effectLst/>
                        </a:rPr>
                        <a:t>&gt;</a:t>
                      </a:r>
                      <a:endParaRPr lang="zh-CN" sz="1050" kern="100" dirty="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 dirty="0">
                          <a:effectLst/>
                        </a:rPr>
                        <a:t>按照指定的文件名查找模式查找文</a:t>
                      </a:r>
                      <a:r>
                        <a:rPr lang="zh-CN" sz="1050" kern="100" dirty="0" smtClean="0">
                          <a:effectLst/>
                        </a:rPr>
                        <a:t>件</a:t>
                      </a:r>
                      <a:r>
                        <a:rPr lang="en-US" altLang="zh-CN" sz="1050" kern="100" dirty="0" smtClean="0">
                          <a:effectLst/>
                        </a:rPr>
                        <a:t> , </a:t>
                      </a:r>
                      <a:r>
                        <a:rPr lang="zh-CN" altLang="en-US" sz="1050" kern="100" dirty="0" smtClean="0">
                          <a:effectLst/>
                        </a:rPr>
                        <a:t>可以使用通配符 * ？</a:t>
                      </a:r>
                      <a:endParaRPr lang="zh-CN" sz="1050" kern="100" dirty="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289046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</a:rPr>
                        <a:t>-user&lt;</a:t>
                      </a:r>
                      <a:r>
                        <a:rPr lang="zh-CN" sz="1050" kern="100" dirty="0">
                          <a:effectLst/>
                        </a:rPr>
                        <a:t>用户名</a:t>
                      </a:r>
                      <a:r>
                        <a:rPr lang="en-US" sz="1050" kern="100" dirty="0">
                          <a:effectLst/>
                        </a:rPr>
                        <a:t>&gt;</a:t>
                      </a:r>
                      <a:endParaRPr lang="zh-CN" sz="1050" kern="100" dirty="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查找属于指定用户名所有文件</a:t>
                      </a:r>
                      <a:endParaRPr lang="zh-CN" sz="1050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289046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</a:rPr>
                        <a:t>-size&lt;</a:t>
                      </a:r>
                      <a:r>
                        <a:rPr lang="zh-CN" sz="1050" kern="100" dirty="0">
                          <a:effectLst/>
                        </a:rPr>
                        <a:t>文件大小</a:t>
                      </a:r>
                      <a:r>
                        <a:rPr lang="en-US" sz="1050" kern="100" dirty="0">
                          <a:effectLst/>
                        </a:rPr>
                        <a:t>&gt;</a:t>
                      </a:r>
                      <a:endParaRPr lang="zh-CN" sz="1050" kern="100" dirty="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 dirty="0">
                          <a:effectLst/>
                        </a:rPr>
                        <a:t>按照指定的文件大小查找文件。</a:t>
                      </a:r>
                      <a:endParaRPr lang="zh-CN" sz="1050" kern="100" dirty="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9"/>
          <p:cNvSpPr txBox="1">
            <a:spLocks noChangeArrowheads="1"/>
          </p:cNvSpPr>
          <p:nvPr/>
        </p:nvSpPr>
        <p:spPr bwMode="auto">
          <a:xfrm>
            <a:off x="467544" y="849719"/>
            <a:ext cx="7272338" cy="3970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2B2B2">
                    <a:alpha val="50195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l"/>
            </a:pPr>
            <a:r>
              <a:rPr lang="zh-CN" altLang="en-US" sz="2200" b="1" dirty="0"/>
              <a:t>搜</a:t>
            </a:r>
            <a:r>
              <a:rPr lang="zh-CN" altLang="en-US" sz="2200" b="1" dirty="0" smtClean="0"/>
              <a:t>索查找类</a:t>
            </a:r>
            <a:endParaRPr lang="en-US" altLang="zh-CN" sz="22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67544" y="1440135"/>
            <a:ext cx="8424936" cy="404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en-US" altLang="zh-CN" sz="2000" b="1" dirty="0">
                <a:solidFill>
                  <a:srgbClr val="0070C0"/>
                </a:solidFill>
              </a:rPr>
              <a:t> </a:t>
            </a:r>
            <a:r>
              <a:rPr lang="en-US" altLang="zh-CN" sz="2000" b="1" dirty="0" smtClean="0">
                <a:solidFill>
                  <a:srgbClr val="0070C0"/>
                </a:solidFill>
              </a:rPr>
              <a:t>locate</a:t>
            </a:r>
            <a:r>
              <a:rPr lang="zh-CN" altLang="en-US" sz="2000" b="1" dirty="0" smtClean="0">
                <a:solidFill>
                  <a:srgbClr val="0070C0"/>
                </a:solidFill>
              </a:rPr>
              <a:t>指令</a:t>
            </a:r>
            <a:endParaRPr lang="en-US" altLang="zh-CN" sz="2000" b="1" dirty="0" smtClean="0">
              <a:solidFill>
                <a:srgbClr val="0070C0"/>
              </a:solidFill>
            </a:endParaRPr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en-US" altLang="zh-CN" dirty="0" smtClean="0"/>
              <a:t> </a:t>
            </a:r>
            <a:r>
              <a:rPr lang="en-US" altLang="zh-CN" dirty="0"/>
              <a:t> </a:t>
            </a:r>
            <a:r>
              <a:rPr lang="en-US" altLang="zh-CN" dirty="0" smtClean="0"/>
              <a:t>locate</a:t>
            </a:r>
            <a:r>
              <a:rPr lang="zh-CN" altLang="en-US" dirty="0" smtClean="0"/>
              <a:t>指令</a:t>
            </a:r>
            <a:r>
              <a:rPr lang="zh-CN" altLang="en-US" dirty="0"/>
              <a:t>可以</a:t>
            </a:r>
            <a:r>
              <a:rPr lang="zh-CN" altLang="zh-CN" dirty="0" smtClean="0"/>
              <a:t>快</a:t>
            </a:r>
            <a:r>
              <a:rPr lang="zh-CN" altLang="zh-CN" dirty="0"/>
              <a:t>速定位文件路径</a:t>
            </a:r>
            <a:r>
              <a:rPr lang="zh-CN" altLang="en-US" dirty="0" smtClean="0"/>
              <a:t>。</a:t>
            </a:r>
            <a:r>
              <a:rPr lang="en-US" altLang="zh-CN" b="1" dirty="0"/>
              <a:t>locate</a:t>
            </a:r>
            <a:r>
              <a:rPr lang="zh-CN" altLang="zh-CN" b="1" dirty="0"/>
              <a:t>指令利用事先建立的系统中所有文件名称及路径的</a:t>
            </a:r>
            <a:r>
              <a:rPr lang="en-US" altLang="zh-CN" b="1" dirty="0"/>
              <a:t>locate</a:t>
            </a:r>
            <a:r>
              <a:rPr lang="zh-CN" altLang="zh-CN" b="1" dirty="0"/>
              <a:t>数据库实现快速定位给定的文件</a:t>
            </a:r>
            <a:r>
              <a:rPr lang="zh-CN" altLang="zh-CN" dirty="0"/>
              <a:t>。</a:t>
            </a:r>
            <a:r>
              <a:rPr lang="en-US" altLang="zh-CN" dirty="0"/>
              <a:t>Locate</a:t>
            </a:r>
            <a:r>
              <a:rPr lang="zh-CN" altLang="zh-CN" dirty="0"/>
              <a:t>指令无需遍历整个文件系统，查询速度较快。为了保证查询结果的准确度，管理员必须定期更新</a:t>
            </a:r>
            <a:r>
              <a:rPr lang="en-US" altLang="zh-CN" dirty="0"/>
              <a:t>locate</a:t>
            </a:r>
            <a:r>
              <a:rPr lang="zh-CN" altLang="zh-CN" dirty="0"/>
              <a:t>时</a:t>
            </a:r>
            <a:r>
              <a:rPr lang="zh-CN" altLang="zh-CN" dirty="0" smtClean="0"/>
              <a:t>刻</a:t>
            </a:r>
            <a:r>
              <a:rPr lang="zh-CN" altLang="en-US" dirty="0" smtClean="0"/>
              <a:t>。</a:t>
            </a:r>
            <a:endParaRPr lang="zh-CN" altLang="en-US" dirty="0"/>
          </a:p>
          <a:p>
            <a:pPr marL="285750" indent="-28575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Ø"/>
              <a:defRPr/>
            </a:pPr>
            <a:r>
              <a:rPr lang="zh-CN" altLang="en-US" dirty="0" smtClean="0"/>
              <a:t>基</a:t>
            </a:r>
            <a:r>
              <a:rPr lang="zh-CN" altLang="en-US" dirty="0"/>
              <a:t>本语</a:t>
            </a:r>
            <a:r>
              <a:rPr lang="zh-CN" altLang="en-US" dirty="0" smtClean="0"/>
              <a:t>法</a:t>
            </a:r>
            <a:endParaRPr lang="en-US" altLang="zh-CN" dirty="0" smtClean="0"/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en-US" altLang="zh-CN" dirty="0"/>
              <a:t>      </a:t>
            </a:r>
            <a:r>
              <a:rPr lang="en-US" altLang="zh-CN" dirty="0" smtClean="0"/>
              <a:t>locate </a:t>
            </a:r>
            <a:r>
              <a:rPr lang="zh-CN" altLang="en-US" dirty="0"/>
              <a:t>搜索文</a:t>
            </a:r>
            <a:r>
              <a:rPr lang="zh-CN" altLang="en-US" dirty="0" smtClean="0"/>
              <a:t>件</a:t>
            </a:r>
            <a:endParaRPr lang="en-US" altLang="zh-CN" dirty="0" smtClean="0"/>
          </a:p>
          <a:p>
            <a:pPr marL="285750" indent="-28575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Ø"/>
              <a:defRPr/>
            </a:pPr>
            <a:r>
              <a:rPr lang="zh-CN" altLang="en-US" dirty="0"/>
              <a:t>特别</a:t>
            </a:r>
            <a:r>
              <a:rPr lang="zh-CN" altLang="zh-CN" dirty="0" smtClean="0"/>
              <a:t>说明</a:t>
            </a:r>
            <a:endParaRPr lang="en-US" altLang="zh-CN" dirty="0" smtClean="0"/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zh-CN" altLang="en-US" dirty="0"/>
              <a:t>由于</a:t>
            </a:r>
            <a:r>
              <a:rPr lang="en-US" altLang="zh-CN" dirty="0"/>
              <a:t>locate</a:t>
            </a:r>
            <a:r>
              <a:rPr lang="zh-CN" altLang="en-US" dirty="0"/>
              <a:t>指令基于数据库进行查询，所以第一次运行前，必须使用</a:t>
            </a:r>
            <a:r>
              <a:rPr lang="en-US" altLang="zh-CN" dirty="0">
                <a:solidFill>
                  <a:srgbClr val="FF0000"/>
                </a:solidFill>
              </a:rPr>
              <a:t>updatedb</a:t>
            </a:r>
            <a:r>
              <a:rPr lang="zh-CN" altLang="en-US" dirty="0"/>
              <a:t>指令创建</a:t>
            </a:r>
            <a:r>
              <a:rPr lang="en-US" altLang="zh-CN" dirty="0"/>
              <a:t>locate</a:t>
            </a:r>
            <a:r>
              <a:rPr lang="zh-CN" altLang="en-US" dirty="0"/>
              <a:t>数据</a:t>
            </a:r>
            <a:r>
              <a:rPr lang="zh-CN" altLang="en-US" dirty="0" smtClean="0"/>
              <a:t>库。</a:t>
            </a:r>
            <a:r>
              <a:rPr lang="en-US" altLang="zh-CN" dirty="0"/>
              <a:t>	</a:t>
            </a:r>
            <a:endParaRPr lang="en-US" altLang="zh-CN" dirty="0" smtClean="0"/>
          </a:p>
          <a:p>
            <a:pPr marL="285750" indent="-28575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Ø"/>
              <a:defRPr/>
            </a:pPr>
            <a:r>
              <a:rPr lang="zh-CN" altLang="en-US" dirty="0" smtClean="0"/>
              <a:t>应用实例</a:t>
            </a:r>
            <a:endParaRPr lang="en-US" altLang="zh-CN" dirty="0" smtClean="0"/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zh-CN" altLang="en-US" dirty="0" smtClean="0"/>
              <a:t>      </a:t>
            </a:r>
            <a:r>
              <a:rPr lang="zh-CN" altLang="en-US" dirty="0"/>
              <a:t>案</a:t>
            </a:r>
            <a:r>
              <a:rPr lang="zh-CN" altLang="en-US" dirty="0" smtClean="0"/>
              <a:t>例</a:t>
            </a:r>
            <a:r>
              <a:rPr lang="en-US" altLang="zh-CN" dirty="0" smtClean="0"/>
              <a:t>1: </a:t>
            </a:r>
            <a:r>
              <a:rPr lang="zh-CN" altLang="en-US" dirty="0" smtClean="0"/>
              <a:t>请使用</a:t>
            </a:r>
            <a:r>
              <a:rPr lang="en-US" altLang="zh-CN" dirty="0" smtClean="0"/>
              <a:t>locate </a:t>
            </a:r>
            <a:r>
              <a:rPr lang="zh-CN" altLang="en-US" dirty="0" smtClean="0"/>
              <a:t>指令快速定位 </a:t>
            </a:r>
            <a:r>
              <a:rPr lang="en-US" altLang="zh-CN" dirty="0" smtClean="0"/>
              <a:t>hello.txt </a:t>
            </a:r>
            <a:r>
              <a:rPr lang="zh-CN" altLang="en-US" dirty="0"/>
              <a:t>文</a:t>
            </a:r>
            <a:r>
              <a:rPr lang="zh-CN" altLang="en-US" dirty="0" smtClean="0"/>
              <a:t>件所在目录</a:t>
            </a:r>
            <a:endParaRPr lang="en-US" altLang="zh-CN" dirty="0" smtClean="0"/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en-US" altLang="zh-CN" sz="1600" dirty="0"/>
              <a:t> </a:t>
            </a:r>
            <a:r>
              <a:rPr lang="en-US" altLang="zh-CN" sz="1600" dirty="0" smtClean="0"/>
              <a:t>    </a:t>
            </a:r>
            <a:r>
              <a:rPr lang="en-US" altLang="zh-CN" sz="1600" dirty="0" smtClean="0"/>
              <a:t> updatedb // </a:t>
            </a:r>
            <a:r>
              <a:rPr lang="zh-CN" altLang="en-US" sz="1600" dirty="0" smtClean="0"/>
              <a:t>创建</a:t>
            </a:r>
            <a:r>
              <a:rPr lang="en-US" altLang="zh-CN" sz="1600" dirty="0" smtClean="0"/>
              <a:t>locate</a:t>
            </a:r>
            <a:r>
              <a:rPr lang="zh-CN" altLang="en-US" sz="1600" dirty="0" smtClean="0"/>
              <a:t>的数据库</a:t>
            </a:r>
            <a:endParaRPr lang="en-US" altLang="zh-CN" sz="1600" dirty="0" smtClean="0"/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en-US" altLang="zh-CN" sz="1600" dirty="0"/>
              <a:t> </a:t>
            </a:r>
            <a:r>
              <a:rPr lang="en-US" altLang="zh-CN" sz="1600" dirty="0" smtClean="0"/>
              <a:t>     locate  hello.txt</a:t>
            </a:r>
            <a:endParaRPr lang="en-US" altLang="zh-CN" sz="16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9"/>
          <p:cNvSpPr txBox="1">
            <a:spLocks noChangeArrowheads="1"/>
          </p:cNvSpPr>
          <p:nvPr/>
        </p:nvSpPr>
        <p:spPr bwMode="auto">
          <a:xfrm>
            <a:off x="467544" y="849719"/>
            <a:ext cx="7272338" cy="3970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2B2B2">
                    <a:alpha val="50195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l"/>
            </a:pPr>
            <a:r>
              <a:rPr lang="zh-CN" altLang="en-US" sz="2200" b="1"/>
              <a:t>搜</a:t>
            </a:r>
            <a:r>
              <a:rPr lang="zh-CN" altLang="en-US" sz="2200" b="1" smtClean="0"/>
              <a:t>索查找类</a:t>
            </a:r>
            <a:endParaRPr lang="en-US" altLang="zh-CN" sz="2200" b="1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67544" y="1440135"/>
            <a:ext cx="8424936" cy="41611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en-US" altLang="zh-CN" sz="2000" b="1" dirty="0">
                <a:solidFill>
                  <a:srgbClr val="0070C0"/>
                </a:solidFill>
              </a:rPr>
              <a:t> </a:t>
            </a:r>
            <a:r>
              <a:rPr lang="en-US" altLang="zh-CN" sz="2000" b="1" dirty="0" smtClean="0">
                <a:solidFill>
                  <a:srgbClr val="0070C0"/>
                </a:solidFill>
              </a:rPr>
              <a:t>grep</a:t>
            </a:r>
            <a:r>
              <a:rPr lang="zh-CN" altLang="en-US" sz="2000" b="1" dirty="0" smtClean="0">
                <a:solidFill>
                  <a:srgbClr val="0070C0"/>
                </a:solidFill>
              </a:rPr>
              <a:t>指令和 </a:t>
            </a:r>
            <a:r>
              <a:rPr lang="zh-CN" altLang="en-US" sz="2000" b="1" dirty="0">
                <a:solidFill>
                  <a:srgbClr val="0070C0"/>
                </a:solidFill>
              </a:rPr>
              <a:t>管</a:t>
            </a:r>
            <a:r>
              <a:rPr lang="zh-CN" altLang="en-US" sz="2000" b="1" dirty="0" smtClean="0">
                <a:solidFill>
                  <a:srgbClr val="0070C0"/>
                </a:solidFill>
              </a:rPr>
              <a:t>道符号 </a:t>
            </a:r>
            <a:r>
              <a:rPr lang="en-US" altLang="zh-CN" sz="2000" b="1" dirty="0" smtClean="0">
                <a:solidFill>
                  <a:srgbClr val="0070C0"/>
                </a:solidFill>
              </a:rPr>
              <a:t>| </a:t>
            </a:r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en-US" altLang="zh-CN" sz="1600" dirty="0" smtClean="0"/>
              <a:t> </a:t>
            </a:r>
            <a:r>
              <a:rPr lang="en-US" altLang="zh-CN" sz="1600" dirty="0"/>
              <a:t>grep </a:t>
            </a:r>
            <a:r>
              <a:rPr lang="zh-CN" altLang="zh-CN" sz="1600" b="1" dirty="0"/>
              <a:t>过滤查</a:t>
            </a:r>
            <a:r>
              <a:rPr lang="zh-CN" altLang="zh-CN" sz="1600" b="1" dirty="0" smtClean="0"/>
              <a:t>找</a:t>
            </a:r>
            <a:r>
              <a:rPr lang="en-US" altLang="zh-CN" sz="1600" dirty="0" smtClean="0"/>
              <a:t> </a:t>
            </a:r>
            <a:r>
              <a:rPr lang="zh-CN" altLang="en-US" sz="1600" dirty="0" smtClean="0"/>
              <a:t>， </a:t>
            </a:r>
            <a:r>
              <a:rPr lang="zh-CN" altLang="zh-CN" sz="1600" dirty="0" smtClean="0"/>
              <a:t>管</a:t>
            </a:r>
            <a:r>
              <a:rPr lang="zh-CN" altLang="zh-CN" sz="1600" dirty="0"/>
              <a:t>道符，</a:t>
            </a:r>
            <a:r>
              <a:rPr lang="en-US" altLang="zh-CN" sz="1600" dirty="0"/>
              <a:t>“|”</a:t>
            </a:r>
            <a:r>
              <a:rPr lang="zh-CN" altLang="zh-CN" sz="1600" dirty="0"/>
              <a:t>，表示将前一个命令的处理结果输出传递给后面的命令处理</a:t>
            </a:r>
            <a:r>
              <a:rPr lang="zh-CN" altLang="en-US" sz="1600" dirty="0" smtClean="0"/>
              <a:t>。</a:t>
            </a:r>
            <a:endParaRPr lang="en-US" altLang="zh-CN" sz="1600" dirty="0" smtClean="0"/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endParaRPr lang="zh-CN" altLang="en-US" sz="1600" dirty="0"/>
          </a:p>
          <a:p>
            <a:pPr marL="285750" indent="-28575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Char char="Ø"/>
              <a:defRPr/>
            </a:pPr>
            <a:r>
              <a:rPr lang="zh-CN" altLang="en-US" sz="1600" dirty="0" smtClean="0"/>
              <a:t>基</a:t>
            </a:r>
            <a:r>
              <a:rPr lang="zh-CN" altLang="en-US" sz="1600" dirty="0"/>
              <a:t>本语</a:t>
            </a:r>
            <a:r>
              <a:rPr lang="zh-CN" altLang="en-US" sz="1600" dirty="0" smtClean="0"/>
              <a:t>法</a:t>
            </a:r>
            <a:endParaRPr lang="en-US" altLang="zh-CN" sz="1600" dirty="0" smtClean="0"/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en-US" altLang="zh-CN" sz="1600" dirty="0"/>
              <a:t>      </a:t>
            </a:r>
            <a:r>
              <a:rPr lang="en-US" altLang="zh-CN" sz="1600" dirty="0" smtClean="0"/>
              <a:t>grep [</a:t>
            </a:r>
            <a:r>
              <a:rPr lang="zh-CN" altLang="en-US" sz="1600" dirty="0" smtClean="0"/>
              <a:t>选项</a:t>
            </a:r>
            <a:r>
              <a:rPr lang="en-US" altLang="zh-CN" sz="1600" dirty="0" smtClean="0"/>
              <a:t>]</a:t>
            </a:r>
            <a:r>
              <a:rPr lang="zh-CN" altLang="en-US" sz="1600" dirty="0" smtClean="0"/>
              <a:t> </a:t>
            </a:r>
            <a:r>
              <a:rPr lang="zh-CN" altLang="en-US" sz="1600" dirty="0"/>
              <a:t>查找内容 源文件</a:t>
            </a:r>
            <a:endParaRPr lang="en-US" altLang="zh-CN" sz="1600" dirty="0" smtClean="0"/>
          </a:p>
          <a:p>
            <a:pPr marL="285750" indent="-28575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Char char="Ø"/>
              <a:defRPr/>
            </a:pPr>
            <a:r>
              <a:rPr lang="zh-CN" altLang="en-US" sz="1600" dirty="0"/>
              <a:t>常</a:t>
            </a:r>
            <a:r>
              <a:rPr lang="zh-CN" altLang="en-US" sz="1600" dirty="0" smtClean="0"/>
              <a:t>用选项</a:t>
            </a:r>
            <a:endParaRPr lang="en-US" altLang="zh-CN" sz="1600" dirty="0" smtClean="0"/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en-US" altLang="zh-CN" sz="1600" dirty="0" smtClean="0"/>
              <a:t>      </a:t>
            </a:r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endParaRPr lang="en-US" altLang="zh-CN" sz="1600" dirty="0"/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endParaRPr lang="en-US" altLang="zh-CN" sz="1600" dirty="0" smtClean="0"/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en-US" altLang="zh-CN" sz="1600" dirty="0"/>
              <a:t>	</a:t>
            </a:r>
            <a:endParaRPr lang="en-US" altLang="zh-CN" sz="1600" dirty="0" smtClean="0"/>
          </a:p>
          <a:p>
            <a:pPr marL="285750" indent="-28575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Char char="Ø"/>
              <a:defRPr/>
            </a:pPr>
            <a:r>
              <a:rPr lang="zh-CN" altLang="en-US" sz="1600" dirty="0" smtClean="0"/>
              <a:t>应用实例</a:t>
            </a:r>
            <a:endParaRPr lang="en-US" altLang="zh-CN" sz="1600" dirty="0" smtClean="0"/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zh-CN" altLang="en-US" sz="1600" dirty="0" smtClean="0"/>
              <a:t>      </a:t>
            </a:r>
            <a:r>
              <a:rPr lang="zh-CN" altLang="en-US" sz="1600" dirty="0"/>
              <a:t>案</a:t>
            </a:r>
            <a:r>
              <a:rPr lang="zh-CN" altLang="en-US" sz="1600" dirty="0" smtClean="0"/>
              <a:t>例</a:t>
            </a:r>
            <a:r>
              <a:rPr lang="en-US" altLang="zh-CN" sz="1600" dirty="0" smtClean="0"/>
              <a:t>1:</a:t>
            </a:r>
            <a:r>
              <a:rPr lang="en-US" altLang="zh-CN" sz="1600" dirty="0"/>
              <a:t> </a:t>
            </a:r>
            <a:r>
              <a:rPr lang="zh-CN" altLang="en-US" sz="1600" dirty="0" smtClean="0"/>
              <a:t>请在 </a:t>
            </a:r>
            <a:r>
              <a:rPr lang="en-US" altLang="zh-CN" sz="1600" dirty="0" smtClean="0"/>
              <a:t>/etc/profile </a:t>
            </a:r>
            <a:r>
              <a:rPr lang="zh-CN" altLang="en-US" sz="1600" dirty="0" smtClean="0"/>
              <a:t>文件中，查找  </a:t>
            </a:r>
            <a:r>
              <a:rPr lang="en-US" altLang="zh-CN" sz="1600" dirty="0" smtClean="0"/>
              <a:t>"if"  </a:t>
            </a:r>
            <a:r>
              <a:rPr lang="zh-CN" altLang="en-US" sz="1600" dirty="0" smtClean="0"/>
              <a:t>所在行，并且显示行号</a:t>
            </a:r>
            <a:endParaRPr lang="en-US" altLang="zh-CN" sz="1600" dirty="0" smtClean="0"/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en-US" altLang="zh-CN" sz="1600" dirty="0"/>
              <a:t> </a:t>
            </a:r>
            <a:r>
              <a:rPr lang="en-US" altLang="zh-CN" sz="1600" dirty="0" smtClean="0"/>
              <a:t>    </a:t>
            </a:r>
            <a:r>
              <a:rPr lang="en-US" altLang="zh-CN" sz="1600" dirty="0" smtClean="0"/>
              <a:t>grep –n   if  /etc/profile  [</a:t>
            </a:r>
            <a:r>
              <a:rPr lang="zh-CN" altLang="en-US" sz="1600" dirty="0" smtClean="0"/>
              <a:t>在</a:t>
            </a:r>
            <a:r>
              <a:rPr lang="en-US" altLang="zh-CN" sz="1600" dirty="0" smtClean="0"/>
              <a:t>/etc/profile </a:t>
            </a:r>
            <a:r>
              <a:rPr lang="zh-CN" altLang="en-US" sz="1600" dirty="0" smtClean="0"/>
              <a:t>中查找 </a:t>
            </a:r>
            <a:r>
              <a:rPr lang="en-US" altLang="zh-CN" sz="1600" dirty="0" smtClean="0"/>
              <a:t>if ,</a:t>
            </a:r>
            <a:r>
              <a:rPr lang="zh-CN" altLang="en-US" sz="1600" dirty="0" smtClean="0"/>
              <a:t>并显示行，区别大小写</a:t>
            </a:r>
            <a:r>
              <a:rPr lang="en-US" altLang="zh-CN" sz="1600" dirty="0" smtClean="0"/>
              <a:t>]</a:t>
            </a:r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en-US" altLang="zh-CN" sz="1600" dirty="0"/>
              <a:t> </a:t>
            </a:r>
            <a:r>
              <a:rPr lang="en-US" altLang="zh-CN" sz="1600" dirty="0" smtClean="0"/>
              <a:t>   </a:t>
            </a:r>
            <a:r>
              <a:rPr lang="en-US" altLang="zh-CN" sz="1600" dirty="0"/>
              <a:t> grep –</a:t>
            </a:r>
            <a:r>
              <a:rPr lang="en-US" altLang="zh-CN" sz="1600" dirty="0" smtClean="0"/>
              <a:t>ni   </a:t>
            </a:r>
            <a:r>
              <a:rPr lang="en-US" altLang="zh-CN" sz="1600" dirty="0"/>
              <a:t>if  /etc/profile  [</a:t>
            </a:r>
            <a:r>
              <a:rPr lang="zh-CN" altLang="en-US" sz="1600" dirty="0"/>
              <a:t>在</a:t>
            </a:r>
            <a:r>
              <a:rPr lang="en-US" altLang="zh-CN" sz="1600" dirty="0"/>
              <a:t>/etc/profile </a:t>
            </a:r>
            <a:r>
              <a:rPr lang="zh-CN" altLang="en-US" sz="1600" dirty="0"/>
              <a:t>中查找 </a:t>
            </a:r>
            <a:r>
              <a:rPr lang="en-US" altLang="zh-CN" sz="1600" dirty="0"/>
              <a:t>if ,</a:t>
            </a:r>
            <a:r>
              <a:rPr lang="zh-CN" altLang="en-US" sz="1600" dirty="0"/>
              <a:t>并显示行</a:t>
            </a:r>
            <a:r>
              <a:rPr lang="zh-CN" altLang="en-US" sz="1600" dirty="0" smtClean="0"/>
              <a:t>，不区</a:t>
            </a:r>
            <a:r>
              <a:rPr lang="zh-CN" altLang="en-US" sz="1600" dirty="0"/>
              <a:t>别大小写</a:t>
            </a:r>
            <a:r>
              <a:rPr lang="en-US" altLang="zh-CN" sz="1600" dirty="0"/>
              <a:t>]</a:t>
            </a:r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en-US" altLang="zh-CN" sz="1600" dirty="0"/>
              <a:t>    </a:t>
            </a:r>
          </a:p>
        </p:txBody>
      </p:sp>
      <p:graphicFrame>
        <p:nvGraphicFramePr>
          <p:cNvPr id="3" name="表格 2"/>
          <p:cNvGraphicFramePr>
            <a:graphicFrameLocks noGrp="1"/>
          </p:cNvGraphicFramePr>
          <p:nvPr/>
        </p:nvGraphicFramePr>
        <p:xfrm>
          <a:off x="827584" y="3261620"/>
          <a:ext cx="4608512" cy="8229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53701"/>
                <a:gridCol w="3854811"/>
              </a:tblGrid>
              <a:tr h="253101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</a:rPr>
                        <a:t>选项</a:t>
                      </a:r>
                      <a:endParaRPr lang="zh-CN" sz="1200" kern="100" dirty="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功能</a:t>
                      </a:r>
                      <a:endParaRPr lang="zh-CN" sz="12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258851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-n</a:t>
                      </a:r>
                      <a:endParaRPr lang="zh-CN" sz="12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</a:rPr>
                        <a:t>显示匹配行及行号。</a:t>
                      </a:r>
                      <a:endParaRPr lang="zh-CN" sz="1200" kern="100" dirty="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258851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200" kern="100" smtClean="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-i</a:t>
                      </a:r>
                      <a:endParaRPr lang="zh-CN" sz="1200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200" kern="100" dirty="0" smtClean="0">
                          <a:effectLst/>
                          <a:latin typeface="Times New Roman" panose="02020603050405020304"/>
                          <a:ea typeface="宋体" panose="02010600030101010101" pitchFamily="2" charset="-122"/>
                        </a:rPr>
                        <a:t>忽略字母大小写</a:t>
                      </a:r>
                      <a:endParaRPr lang="zh-CN" sz="1200" kern="100" dirty="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9"/>
          <p:cNvSpPr txBox="1">
            <a:spLocks noChangeArrowheads="1"/>
          </p:cNvSpPr>
          <p:nvPr/>
        </p:nvSpPr>
        <p:spPr bwMode="auto">
          <a:xfrm>
            <a:off x="467544" y="849719"/>
            <a:ext cx="7272338" cy="3970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2B2B2">
                    <a:alpha val="50195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l"/>
            </a:pPr>
            <a:r>
              <a:rPr lang="zh-CN" altLang="en-US" sz="2200" b="1" dirty="0"/>
              <a:t>压</a:t>
            </a:r>
            <a:r>
              <a:rPr lang="zh-CN" altLang="en-US" sz="2200" b="1" dirty="0" smtClean="0"/>
              <a:t>缩和解压类</a:t>
            </a:r>
            <a:endParaRPr lang="en-US" altLang="zh-CN" sz="22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67544" y="1440135"/>
            <a:ext cx="8424936" cy="334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en-US" altLang="zh-CN" sz="2000" b="1" dirty="0">
                <a:solidFill>
                  <a:srgbClr val="0070C0"/>
                </a:solidFill>
              </a:rPr>
              <a:t> </a:t>
            </a:r>
            <a:r>
              <a:rPr lang="en-US" altLang="zh-CN" sz="2000" b="1" dirty="0" smtClean="0">
                <a:solidFill>
                  <a:srgbClr val="0070C0"/>
                </a:solidFill>
              </a:rPr>
              <a:t>gzip/gunzip </a:t>
            </a:r>
            <a:r>
              <a:rPr lang="zh-CN" altLang="en-US" sz="2000" b="1" dirty="0" smtClean="0">
                <a:solidFill>
                  <a:srgbClr val="0070C0"/>
                </a:solidFill>
              </a:rPr>
              <a:t>指令</a:t>
            </a:r>
            <a:r>
              <a:rPr lang="en-US" altLang="zh-CN" sz="2000" b="1" dirty="0" smtClean="0">
                <a:solidFill>
                  <a:srgbClr val="0070C0"/>
                </a:solidFill>
              </a:rPr>
              <a:t> </a:t>
            </a:r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en-US" altLang="zh-CN" sz="1600" dirty="0" smtClean="0"/>
              <a:t> gzip </a:t>
            </a:r>
            <a:r>
              <a:rPr lang="zh-CN" altLang="en-US" sz="1600" dirty="0" smtClean="0"/>
              <a:t>用于压缩文件， </a:t>
            </a:r>
            <a:r>
              <a:rPr lang="en-US" altLang="zh-CN" sz="1600" dirty="0"/>
              <a:t>gunzip </a:t>
            </a:r>
            <a:r>
              <a:rPr lang="zh-CN" altLang="en-US" sz="1600" dirty="0" smtClean="0"/>
              <a:t>用于解压的</a:t>
            </a:r>
            <a:endParaRPr lang="en-US" altLang="zh-CN" sz="1600" dirty="0"/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endParaRPr lang="zh-CN" altLang="en-US" sz="1600" dirty="0"/>
          </a:p>
          <a:p>
            <a:pPr marL="285750" indent="-28575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Char char="Ø"/>
              <a:defRPr/>
            </a:pPr>
            <a:r>
              <a:rPr lang="zh-CN" altLang="en-US" sz="1600" dirty="0" smtClean="0"/>
              <a:t>基</a:t>
            </a:r>
            <a:r>
              <a:rPr lang="zh-CN" altLang="en-US" sz="1600" dirty="0"/>
              <a:t>本语</a:t>
            </a:r>
            <a:r>
              <a:rPr lang="zh-CN" altLang="en-US" sz="1600" dirty="0" smtClean="0"/>
              <a:t>法</a:t>
            </a:r>
            <a:endParaRPr lang="en-US" altLang="zh-CN" sz="1600" dirty="0" smtClean="0"/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en-US" altLang="zh-CN" sz="1600" dirty="0"/>
              <a:t>      </a:t>
            </a:r>
            <a:r>
              <a:rPr lang="en-US" altLang="zh-CN" sz="1600" dirty="0" smtClean="0"/>
              <a:t>gzip </a:t>
            </a:r>
            <a:r>
              <a:rPr lang="zh-CN" altLang="en-US" sz="1600" dirty="0"/>
              <a:t>文</a:t>
            </a:r>
            <a:r>
              <a:rPr lang="zh-CN" altLang="en-US" sz="1600" dirty="0" smtClean="0"/>
              <a:t>件 </a:t>
            </a:r>
            <a:r>
              <a:rPr lang="zh-CN" altLang="en-US" sz="1600" dirty="0"/>
              <a:t>	（功能描述：压缩文件，只能将文件压缩为*</a:t>
            </a:r>
            <a:r>
              <a:rPr lang="en-US" altLang="zh-CN" sz="1600" dirty="0"/>
              <a:t>.gz</a:t>
            </a:r>
            <a:r>
              <a:rPr lang="zh-CN" altLang="en-US" sz="1600" dirty="0"/>
              <a:t>文件）</a:t>
            </a:r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en-US" altLang="zh-CN" sz="1600" dirty="0" smtClean="0"/>
              <a:t>      gunzip </a:t>
            </a:r>
            <a:r>
              <a:rPr lang="zh-CN" altLang="en-US" sz="1600" dirty="0"/>
              <a:t>文件</a:t>
            </a:r>
            <a:r>
              <a:rPr lang="en-US" altLang="zh-CN" sz="1600" dirty="0"/>
              <a:t>.gz	</a:t>
            </a:r>
            <a:r>
              <a:rPr lang="zh-CN" altLang="en-US" sz="1600" dirty="0"/>
              <a:t>（功能描述：解压缩文件命令）</a:t>
            </a:r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en-US" altLang="zh-CN" sz="1600" dirty="0"/>
              <a:t>	</a:t>
            </a:r>
            <a:endParaRPr lang="en-US" altLang="zh-CN" sz="1600" dirty="0" smtClean="0"/>
          </a:p>
          <a:p>
            <a:pPr marL="285750" indent="-28575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Char char="Ø"/>
              <a:defRPr/>
            </a:pPr>
            <a:r>
              <a:rPr lang="zh-CN" altLang="en-US" sz="1600" dirty="0" smtClean="0"/>
              <a:t>应用实例</a:t>
            </a:r>
            <a:endParaRPr lang="en-US" altLang="zh-CN" sz="1600" dirty="0" smtClean="0"/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zh-CN" altLang="en-US" sz="1600" dirty="0" smtClean="0"/>
              <a:t>      </a:t>
            </a:r>
            <a:r>
              <a:rPr lang="zh-CN" altLang="en-US" sz="1600" dirty="0"/>
              <a:t>案</a:t>
            </a:r>
            <a:r>
              <a:rPr lang="zh-CN" altLang="en-US" sz="1600" dirty="0" smtClean="0"/>
              <a:t>例</a:t>
            </a:r>
            <a:r>
              <a:rPr lang="en-US" altLang="zh-CN" sz="1600" dirty="0" smtClean="0"/>
              <a:t>1:</a:t>
            </a:r>
            <a:r>
              <a:rPr lang="en-US" altLang="zh-CN" sz="1600" dirty="0"/>
              <a:t> gzip</a:t>
            </a:r>
            <a:r>
              <a:rPr lang="zh-CN" altLang="zh-CN" sz="1600" dirty="0"/>
              <a:t>压</a:t>
            </a:r>
            <a:r>
              <a:rPr lang="zh-CN" altLang="zh-CN" sz="1600" dirty="0" smtClean="0"/>
              <a:t>缩</a:t>
            </a:r>
            <a:r>
              <a:rPr lang="zh-CN" altLang="en-US" sz="1600" dirty="0" smtClean="0"/>
              <a:t>， 将 </a:t>
            </a:r>
            <a:r>
              <a:rPr lang="en-US" altLang="zh-CN" sz="1600" dirty="0" smtClean="0"/>
              <a:t>/home</a:t>
            </a:r>
            <a:r>
              <a:rPr lang="zh-CN" altLang="en-US" sz="1600" dirty="0" smtClean="0"/>
              <a:t>下的 </a:t>
            </a:r>
            <a:r>
              <a:rPr lang="en-US" altLang="zh-CN" sz="1600" dirty="0" smtClean="0"/>
              <a:t>hello.txt</a:t>
            </a:r>
            <a:r>
              <a:rPr lang="zh-CN" altLang="en-US" sz="1600" dirty="0" smtClean="0"/>
              <a:t>文件</a:t>
            </a:r>
            <a:r>
              <a:rPr lang="zh-CN" altLang="en-US" sz="1600" dirty="0"/>
              <a:t>进</a:t>
            </a:r>
            <a:r>
              <a:rPr lang="zh-CN" altLang="en-US" sz="1600" dirty="0" smtClean="0"/>
              <a:t>行压</a:t>
            </a:r>
            <a:r>
              <a:rPr lang="zh-CN" altLang="en-US" sz="1600" dirty="0" smtClean="0"/>
              <a:t>缩</a:t>
            </a:r>
            <a:endParaRPr lang="en-US" altLang="zh-CN" sz="1600" dirty="0" smtClean="0"/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en-US" altLang="zh-CN" sz="1600" dirty="0"/>
              <a:t>	</a:t>
            </a:r>
            <a:endParaRPr lang="en-US" altLang="zh-CN" sz="1600" dirty="0" smtClean="0"/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zh-CN" altLang="en-US" sz="1600" dirty="0" smtClean="0"/>
              <a:t>      案例</a:t>
            </a:r>
            <a:r>
              <a:rPr lang="en-US" altLang="zh-CN" sz="1600" dirty="0" smtClean="0"/>
              <a:t>2: gunzip</a:t>
            </a:r>
            <a:r>
              <a:rPr lang="zh-CN" altLang="zh-CN" sz="1600" dirty="0"/>
              <a:t>压缩</a:t>
            </a:r>
            <a:r>
              <a:rPr lang="zh-CN" altLang="en-US" sz="1600" dirty="0"/>
              <a:t>， 将 </a:t>
            </a:r>
            <a:r>
              <a:rPr lang="en-US" altLang="zh-CN" sz="1600" dirty="0"/>
              <a:t>/home</a:t>
            </a:r>
            <a:r>
              <a:rPr lang="zh-CN" altLang="en-US" sz="1600" dirty="0"/>
              <a:t>下的 </a:t>
            </a:r>
            <a:r>
              <a:rPr lang="en-US" altLang="zh-CN" sz="1600" dirty="0" smtClean="0"/>
              <a:t>hello.txt.gz </a:t>
            </a:r>
            <a:r>
              <a:rPr lang="zh-CN" altLang="en-US" sz="1600" dirty="0" smtClean="0"/>
              <a:t>文</a:t>
            </a:r>
            <a:r>
              <a:rPr lang="zh-CN" altLang="en-US" sz="1600" dirty="0"/>
              <a:t>件进</a:t>
            </a:r>
            <a:r>
              <a:rPr lang="zh-CN" altLang="en-US" sz="1600" dirty="0" smtClean="0"/>
              <a:t>行解压</a:t>
            </a:r>
            <a:r>
              <a:rPr lang="zh-CN" altLang="en-US" sz="1600" dirty="0"/>
              <a:t>缩</a:t>
            </a:r>
            <a:endParaRPr lang="en-US" altLang="zh-CN" sz="1600" dirty="0" smtClean="0"/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en-US" altLang="zh-CN" sz="1600" dirty="0"/>
              <a:t> </a:t>
            </a:r>
            <a:r>
              <a:rPr lang="en-US" altLang="zh-CN" sz="1600" dirty="0" smtClean="0"/>
              <a:t>   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Box 9"/>
          <p:cNvSpPr txBox="1">
            <a:spLocks noChangeArrowheads="1"/>
          </p:cNvSpPr>
          <p:nvPr/>
        </p:nvSpPr>
        <p:spPr bwMode="auto">
          <a:xfrm>
            <a:off x="467544" y="849719"/>
            <a:ext cx="7272338" cy="3970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2B2B2">
                    <a:alpha val="50195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zh-CN" sz="2200" b="1" smtClean="0"/>
              <a:t>Linux</a:t>
            </a:r>
            <a:r>
              <a:rPr lang="zh-CN" altLang="en-US" sz="2200" b="1" smtClean="0"/>
              <a:t>和</a:t>
            </a:r>
            <a:r>
              <a:rPr lang="en-US" altLang="zh-CN" sz="2200" b="1" smtClean="0"/>
              <a:t>Unix</a:t>
            </a:r>
            <a:r>
              <a:rPr lang="zh-CN" altLang="en-US" sz="2200" b="1" smtClean="0"/>
              <a:t>的关系</a:t>
            </a:r>
            <a:endParaRPr lang="en-US" altLang="zh-CN" sz="2200" b="1"/>
          </a:p>
        </p:txBody>
      </p:sp>
      <p:pic>
        <p:nvPicPr>
          <p:cNvPr id="23" name="图片 22" descr="01-linux基础-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600" y="1356135"/>
            <a:ext cx="5274310" cy="3782060"/>
          </a:xfrm>
          <a:prstGeom prst="rect">
            <a:avLst/>
          </a:prstGeom>
        </p:spPr>
      </p:pic>
      <p:cxnSp>
        <p:nvCxnSpPr>
          <p:cNvPr id="5" name="直接连接符 4"/>
          <p:cNvCxnSpPr/>
          <p:nvPr/>
        </p:nvCxnSpPr>
        <p:spPr>
          <a:xfrm>
            <a:off x="3131840" y="5040535"/>
            <a:ext cx="288032" cy="288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图片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6178" y="5232118"/>
            <a:ext cx="907147" cy="384457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84442" y="5232118"/>
            <a:ext cx="1248625" cy="430819"/>
          </a:xfrm>
          <a:prstGeom prst="rect">
            <a:avLst/>
          </a:prstGeom>
        </p:spPr>
      </p:pic>
      <p:cxnSp>
        <p:nvCxnSpPr>
          <p:cNvPr id="7" name="直接连接符 6"/>
          <p:cNvCxnSpPr/>
          <p:nvPr/>
        </p:nvCxnSpPr>
        <p:spPr>
          <a:xfrm>
            <a:off x="3206624" y="4928274"/>
            <a:ext cx="266133" cy="40029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/>
        </p:nvCxnSpPr>
        <p:spPr>
          <a:xfrm flipH="1">
            <a:off x="2339752" y="5040535"/>
            <a:ext cx="360040" cy="28803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4593" y="3247165"/>
            <a:ext cx="1207166" cy="14552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6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5910" y="1048235"/>
            <a:ext cx="825129" cy="13632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7" name="Picture 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7522" y="1121589"/>
            <a:ext cx="815263" cy="1178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5493" y="4633370"/>
            <a:ext cx="838200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1" name="直接连接符 10"/>
          <p:cNvCxnSpPr>
            <a:endCxn id="9219" idx="0"/>
          </p:cNvCxnSpPr>
          <p:nvPr/>
        </p:nvCxnSpPr>
        <p:spPr>
          <a:xfrm>
            <a:off x="3995936" y="4176439"/>
            <a:ext cx="2318657" cy="4569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圆角矩形 12"/>
          <p:cNvSpPr/>
          <p:nvPr/>
        </p:nvSpPr>
        <p:spPr>
          <a:xfrm>
            <a:off x="2736032" y="3960415"/>
            <a:ext cx="1403920" cy="345683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400" smtClean="0"/>
              <a:t>GNU/Linux</a:t>
            </a:r>
            <a:r>
              <a:rPr lang="zh-CN" altLang="en-US" sz="1400" smtClean="0"/>
              <a:t>内核</a:t>
            </a:r>
            <a:endParaRPr lang="zh-CN" altLang="en-US" sz="1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9"/>
          <p:cNvSpPr txBox="1">
            <a:spLocks noChangeArrowheads="1"/>
          </p:cNvSpPr>
          <p:nvPr/>
        </p:nvSpPr>
        <p:spPr bwMode="auto">
          <a:xfrm>
            <a:off x="467544" y="849719"/>
            <a:ext cx="7272338" cy="3970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2B2B2">
                    <a:alpha val="50195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l"/>
            </a:pPr>
            <a:r>
              <a:rPr lang="zh-CN" altLang="en-US" sz="2200" b="1"/>
              <a:t>压</a:t>
            </a:r>
            <a:r>
              <a:rPr lang="zh-CN" altLang="en-US" sz="2200" b="1" smtClean="0"/>
              <a:t>缩和解压类</a:t>
            </a:r>
            <a:endParaRPr lang="en-US" altLang="zh-CN" sz="2200" b="1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67544" y="1440135"/>
            <a:ext cx="8424936" cy="41611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en-US" altLang="zh-CN" sz="2000" b="1" dirty="0">
                <a:solidFill>
                  <a:srgbClr val="0070C0"/>
                </a:solidFill>
              </a:rPr>
              <a:t> </a:t>
            </a:r>
            <a:r>
              <a:rPr lang="en-US" altLang="zh-CN" sz="2000" b="1" dirty="0" smtClean="0">
                <a:solidFill>
                  <a:srgbClr val="0070C0"/>
                </a:solidFill>
              </a:rPr>
              <a:t>zip/unzip </a:t>
            </a:r>
            <a:r>
              <a:rPr lang="zh-CN" altLang="en-US" sz="2000" b="1" dirty="0" smtClean="0">
                <a:solidFill>
                  <a:srgbClr val="0070C0"/>
                </a:solidFill>
              </a:rPr>
              <a:t>指令</a:t>
            </a:r>
            <a:r>
              <a:rPr lang="en-US" altLang="zh-CN" sz="2000" b="1" dirty="0" smtClean="0">
                <a:solidFill>
                  <a:srgbClr val="0070C0"/>
                </a:solidFill>
              </a:rPr>
              <a:t> </a:t>
            </a:r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en-US" altLang="zh-CN" sz="1600" dirty="0" smtClean="0"/>
              <a:t> zip </a:t>
            </a:r>
            <a:r>
              <a:rPr lang="zh-CN" altLang="en-US" sz="1600" dirty="0" smtClean="0"/>
              <a:t>用于压缩文件， </a:t>
            </a:r>
            <a:r>
              <a:rPr lang="en-US" altLang="zh-CN" sz="1600" dirty="0" smtClean="0"/>
              <a:t>unzip </a:t>
            </a:r>
            <a:r>
              <a:rPr lang="zh-CN" altLang="en-US" sz="1600" dirty="0" smtClean="0"/>
              <a:t>用于解压的，这个在项目打包发布中很有用的</a:t>
            </a:r>
            <a:endParaRPr lang="en-US" altLang="zh-CN" sz="1600" dirty="0"/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endParaRPr lang="zh-CN" altLang="en-US" sz="1600" dirty="0"/>
          </a:p>
          <a:p>
            <a:pPr marL="285750" indent="-28575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Char char="Ø"/>
              <a:defRPr/>
            </a:pPr>
            <a:r>
              <a:rPr lang="zh-CN" altLang="en-US" sz="1600" dirty="0" smtClean="0"/>
              <a:t>基</a:t>
            </a:r>
            <a:r>
              <a:rPr lang="zh-CN" altLang="en-US" sz="1600" dirty="0"/>
              <a:t>本语</a:t>
            </a:r>
            <a:r>
              <a:rPr lang="zh-CN" altLang="en-US" sz="1600" dirty="0" smtClean="0"/>
              <a:t>法</a:t>
            </a:r>
            <a:endParaRPr lang="en-US" altLang="zh-CN" sz="1600" dirty="0" smtClean="0"/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en-US" altLang="zh-CN" sz="1600" dirty="0" smtClean="0"/>
              <a:t>      zip      [</a:t>
            </a:r>
            <a:r>
              <a:rPr lang="zh-CN" altLang="en-US" sz="1600" dirty="0"/>
              <a:t>选项</a:t>
            </a:r>
            <a:r>
              <a:rPr lang="en-US" altLang="zh-CN" sz="1600" dirty="0"/>
              <a:t>] XXX.zip  </a:t>
            </a:r>
            <a:r>
              <a:rPr lang="zh-CN" altLang="en-US" sz="1600" dirty="0"/>
              <a:t>需要</a:t>
            </a:r>
            <a:r>
              <a:rPr lang="zh-CN" altLang="en-US" sz="1600" dirty="0" smtClean="0"/>
              <a:t>压</a:t>
            </a:r>
            <a:r>
              <a:rPr lang="zh-CN" altLang="en-US" sz="1600" dirty="0"/>
              <a:t>缩的内</a:t>
            </a:r>
            <a:r>
              <a:rPr lang="zh-CN" altLang="en-US" sz="1600" dirty="0" smtClean="0"/>
              <a:t>容（</a:t>
            </a:r>
            <a:r>
              <a:rPr lang="zh-CN" altLang="en-US" sz="1600" dirty="0"/>
              <a:t>功能描述：</a:t>
            </a:r>
            <a:r>
              <a:rPr lang="zh-CN" altLang="en-US" sz="1600" b="1" dirty="0"/>
              <a:t>压缩</a:t>
            </a:r>
            <a:r>
              <a:rPr lang="zh-CN" altLang="en-US" sz="1600" b="1" dirty="0">
                <a:solidFill>
                  <a:srgbClr val="FF0000"/>
                </a:solidFill>
              </a:rPr>
              <a:t>文件</a:t>
            </a:r>
            <a:r>
              <a:rPr lang="zh-CN" altLang="en-US" sz="1600" b="1" dirty="0"/>
              <a:t>和</a:t>
            </a:r>
            <a:r>
              <a:rPr lang="zh-CN" altLang="en-US" sz="1600" b="1" dirty="0">
                <a:solidFill>
                  <a:srgbClr val="FF0000"/>
                </a:solidFill>
              </a:rPr>
              <a:t>目录</a:t>
            </a:r>
            <a:r>
              <a:rPr lang="zh-CN" altLang="en-US" sz="1600" dirty="0"/>
              <a:t>的命令）</a:t>
            </a:r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en-US" altLang="zh-CN" sz="1600" dirty="0" smtClean="0"/>
              <a:t>      unzip </a:t>
            </a:r>
            <a:r>
              <a:rPr lang="en-US" altLang="zh-CN" sz="1600" dirty="0"/>
              <a:t>[</a:t>
            </a:r>
            <a:r>
              <a:rPr lang="zh-CN" altLang="en-US" sz="1600" dirty="0"/>
              <a:t>选项</a:t>
            </a:r>
            <a:r>
              <a:rPr lang="en-US" altLang="zh-CN" sz="1600" dirty="0"/>
              <a:t>] </a:t>
            </a:r>
            <a:r>
              <a:rPr lang="en-US" altLang="zh-CN" sz="1600" dirty="0" smtClean="0"/>
              <a:t>XXX.zip</a:t>
            </a:r>
            <a:r>
              <a:rPr lang="en-US" altLang="zh-CN" sz="1600" dirty="0"/>
              <a:t>	</a:t>
            </a:r>
            <a:r>
              <a:rPr lang="zh-CN" altLang="en-US" sz="1600" dirty="0"/>
              <a:t>（功能描述：解压缩文件</a:t>
            </a:r>
            <a:r>
              <a:rPr lang="zh-CN" altLang="en-US" sz="1600" dirty="0" smtClean="0"/>
              <a:t>）</a:t>
            </a:r>
            <a:endParaRPr lang="en-US" altLang="zh-CN" sz="1600" dirty="0" smtClean="0"/>
          </a:p>
          <a:p>
            <a:pPr marL="285750" indent="-28575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Char char="Ø"/>
              <a:defRPr/>
            </a:pPr>
            <a:r>
              <a:rPr lang="en-US" altLang="zh-CN" sz="1600" dirty="0" smtClean="0"/>
              <a:t>zip</a:t>
            </a:r>
            <a:r>
              <a:rPr lang="zh-CN" altLang="en-US" sz="1600" dirty="0" smtClean="0"/>
              <a:t>常用选项</a:t>
            </a:r>
            <a:endParaRPr lang="en-US" altLang="zh-CN" sz="1600" dirty="0" smtClean="0"/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en-US" altLang="zh-CN" sz="1600" dirty="0" smtClean="0"/>
              <a:t>      -r</a:t>
            </a:r>
            <a:r>
              <a:rPr lang="zh-CN" altLang="en-US" sz="1600" dirty="0" smtClean="0"/>
              <a:t>：递归压缩，即压缩目录 </a:t>
            </a:r>
            <a:endParaRPr lang="en-US" altLang="zh-CN" sz="1600" dirty="0" smtClean="0"/>
          </a:p>
          <a:p>
            <a:pPr marL="285750" indent="-28575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Char char="Ø"/>
              <a:defRPr/>
            </a:pPr>
            <a:r>
              <a:rPr lang="en-US" altLang="zh-CN" sz="1600" dirty="0" smtClean="0"/>
              <a:t>unzip</a:t>
            </a:r>
            <a:r>
              <a:rPr lang="zh-CN" altLang="en-US" sz="1600" dirty="0" smtClean="0"/>
              <a:t>的常用选项</a:t>
            </a:r>
            <a:endParaRPr lang="en-US" altLang="zh-CN" sz="1600" dirty="0" smtClean="0"/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en-US" altLang="zh-CN" sz="1600" dirty="0" smtClean="0"/>
              <a:t>     </a:t>
            </a:r>
            <a:r>
              <a:rPr lang="en-US" altLang="zh-CN" sz="1600" b="1" i="1" dirty="0" smtClean="0"/>
              <a:t>-d</a:t>
            </a:r>
            <a:r>
              <a:rPr lang="en-US" altLang="zh-CN" sz="1600" dirty="0" smtClean="0"/>
              <a:t>&lt;</a:t>
            </a:r>
            <a:r>
              <a:rPr lang="zh-CN" altLang="en-US" sz="1600" dirty="0" smtClean="0"/>
              <a:t>目录</a:t>
            </a:r>
            <a:r>
              <a:rPr lang="en-US" altLang="zh-CN" sz="1600" dirty="0" smtClean="0"/>
              <a:t>&gt; </a:t>
            </a:r>
            <a:r>
              <a:rPr lang="zh-CN" altLang="en-US" sz="1600" dirty="0" smtClean="0"/>
              <a:t>：</a:t>
            </a:r>
            <a:r>
              <a:rPr lang="zh-CN" altLang="zh-CN" sz="1600" dirty="0"/>
              <a:t>指定解压后文件的存放目录</a:t>
            </a:r>
            <a:endParaRPr lang="en-US" altLang="zh-CN" sz="1600" dirty="0" smtClean="0"/>
          </a:p>
          <a:p>
            <a:pPr marL="285750" indent="-28575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Char char="Ø"/>
              <a:defRPr/>
            </a:pPr>
            <a:r>
              <a:rPr lang="zh-CN" altLang="en-US" sz="1600" dirty="0" smtClean="0"/>
              <a:t>应用实例</a:t>
            </a:r>
            <a:endParaRPr lang="en-US" altLang="zh-CN" sz="1600" dirty="0" smtClean="0"/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zh-CN" altLang="en-US" sz="1600" dirty="0" smtClean="0"/>
              <a:t>      </a:t>
            </a:r>
            <a:r>
              <a:rPr lang="zh-CN" altLang="en-US" sz="1600" dirty="0"/>
              <a:t>案</a:t>
            </a:r>
            <a:r>
              <a:rPr lang="zh-CN" altLang="en-US" sz="1600" dirty="0" smtClean="0"/>
              <a:t>例</a:t>
            </a:r>
            <a:r>
              <a:rPr lang="en-US" altLang="zh-CN" sz="1600" dirty="0" smtClean="0"/>
              <a:t>1:</a:t>
            </a:r>
            <a:r>
              <a:rPr lang="en-US" altLang="zh-CN" sz="1600" dirty="0"/>
              <a:t> </a:t>
            </a:r>
            <a:r>
              <a:rPr lang="en-US" altLang="zh-CN" sz="1600" dirty="0" smtClean="0"/>
              <a:t> </a:t>
            </a:r>
            <a:r>
              <a:rPr lang="zh-CN" altLang="en-US" sz="1600" dirty="0" smtClean="0"/>
              <a:t>将 </a:t>
            </a:r>
            <a:r>
              <a:rPr lang="en-US" altLang="zh-CN" sz="1600" dirty="0" smtClean="0"/>
              <a:t>/home</a:t>
            </a:r>
            <a:r>
              <a:rPr lang="zh-CN" altLang="en-US" sz="1600" dirty="0" smtClean="0"/>
              <a:t>下的 </a:t>
            </a:r>
            <a:r>
              <a:rPr lang="zh-CN" altLang="en-US" sz="1600" dirty="0"/>
              <a:t>所有</a:t>
            </a:r>
            <a:r>
              <a:rPr lang="zh-CN" altLang="en-US" sz="1600" dirty="0" smtClean="0"/>
              <a:t>文件</a:t>
            </a:r>
            <a:r>
              <a:rPr lang="zh-CN" altLang="en-US" sz="1600" dirty="0"/>
              <a:t>进</a:t>
            </a:r>
            <a:r>
              <a:rPr lang="zh-CN" altLang="en-US" sz="1600" dirty="0" smtClean="0"/>
              <a:t>行压缩成 </a:t>
            </a:r>
            <a:r>
              <a:rPr lang="en-US" altLang="zh-CN" sz="1600" dirty="0" smtClean="0"/>
              <a:t>mypackage.zip  [</a:t>
            </a:r>
            <a:r>
              <a:rPr lang="zh-CN" altLang="en-US" sz="1600" dirty="0" smtClean="0"/>
              <a:t>退出</a:t>
            </a:r>
            <a:r>
              <a:rPr lang="en-US" altLang="zh-CN" sz="1600" dirty="0" smtClean="0"/>
              <a:t>home]</a:t>
            </a:r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en-US" altLang="zh-CN" sz="1600" dirty="0"/>
              <a:t> </a:t>
            </a:r>
            <a:r>
              <a:rPr lang="en-US" altLang="zh-CN" sz="1600" dirty="0" smtClean="0"/>
              <a:t>     zip  -r  mypackage.zip  /home/</a:t>
            </a:r>
            <a:endParaRPr lang="en-US" altLang="zh-CN" sz="1600" dirty="0" smtClean="0"/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zh-CN" altLang="en-US" sz="1600" dirty="0" smtClean="0"/>
              <a:t>      案例</a:t>
            </a:r>
            <a:r>
              <a:rPr lang="en-US" altLang="zh-CN" sz="1600" dirty="0" smtClean="0"/>
              <a:t>2:  </a:t>
            </a:r>
            <a:r>
              <a:rPr lang="zh-CN" altLang="en-US" sz="1600" dirty="0" smtClean="0"/>
              <a:t>将 </a:t>
            </a:r>
            <a:r>
              <a:rPr lang="en-US" altLang="zh-CN" sz="1600" dirty="0" smtClean="0"/>
              <a:t>mypackge.zip </a:t>
            </a:r>
            <a:r>
              <a:rPr lang="zh-CN" altLang="en-US" sz="1600" dirty="0" smtClean="0"/>
              <a:t>解压到 </a:t>
            </a:r>
            <a:r>
              <a:rPr lang="en-US" altLang="zh-CN" sz="1600" dirty="0" smtClean="0"/>
              <a:t>/opt/tmp </a:t>
            </a:r>
            <a:r>
              <a:rPr lang="zh-CN" altLang="en-US" sz="1600" dirty="0" smtClean="0"/>
              <a:t>目录下</a:t>
            </a:r>
            <a:endParaRPr lang="en-US" altLang="zh-CN" sz="1600" dirty="0" smtClean="0"/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en-US" altLang="zh-CN" sz="1600" dirty="0"/>
              <a:t> </a:t>
            </a:r>
            <a:r>
              <a:rPr lang="en-US" altLang="zh-CN" sz="1600" dirty="0" smtClean="0"/>
              <a:t>    </a:t>
            </a:r>
            <a:r>
              <a:rPr lang="en-US" altLang="zh-CN" sz="1600" dirty="0" smtClean="0"/>
              <a:t>unzip –d /opt/tmp  mypackage.zip   [</a:t>
            </a:r>
            <a:r>
              <a:rPr lang="zh-CN" altLang="en-US" sz="1400" dirty="0" smtClean="0"/>
              <a:t>如果</a:t>
            </a:r>
            <a:r>
              <a:rPr lang="en-US" altLang="zh-CN" sz="1400" dirty="0" smtClean="0"/>
              <a:t>/opt/tmp </a:t>
            </a:r>
            <a:r>
              <a:rPr lang="zh-CN" altLang="en-US" sz="1400" dirty="0" smtClean="0"/>
              <a:t>不存在，会自动创建</a:t>
            </a:r>
            <a:r>
              <a:rPr lang="en-US" altLang="zh-CN" sz="1600" dirty="0" smtClean="0"/>
              <a:t>]</a:t>
            </a:r>
            <a:endParaRPr lang="en-US" altLang="zh-CN" sz="16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9"/>
          <p:cNvSpPr txBox="1">
            <a:spLocks noChangeArrowheads="1"/>
          </p:cNvSpPr>
          <p:nvPr/>
        </p:nvSpPr>
        <p:spPr bwMode="auto">
          <a:xfrm>
            <a:off x="467544" y="849719"/>
            <a:ext cx="7272338" cy="3970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2B2B2">
                    <a:alpha val="50195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l"/>
            </a:pPr>
            <a:r>
              <a:rPr lang="zh-CN" altLang="en-US" sz="2200" b="1"/>
              <a:t>压</a:t>
            </a:r>
            <a:r>
              <a:rPr lang="zh-CN" altLang="en-US" sz="2200" b="1" smtClean="0"/>
              <a:t>缩和解压类</a:t>
            </a:r>
            <a:endParaRPr lang="en-US" altLang="zh-CN" sz="2200" b="1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67544" y="1440135"/>
            <a:ext cx="8424936" cy="4702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en-US" altLang="zh-CN" sz="2000" b="1" dirty="0">
                <a:solidFill>
                  <a:srgbClr val="0070C0"/>
                </a:solidFill>
              </a:rPr>
              <a:t> </a:t>
            </a:r>
            <a:r>
              <a:rPr lang="en-US" altLang="zh-CN" sz="2000" b="1" dirty="0" smtClean="0">
                <a:solidFill>
                  <a:srgbClr val="0070C0"/>
                </a:solidFill>
              </a:rPr>
              <a:t>tar </a:t>
            </a:r>
            <a:r>
              <a:rPr lang="zh-CN" altLang="en-US" sz="2000" b="1" dirty="0" smtClean="0">
                <a:solidFill>
                  <a:srgbClr val="0070C0"/>
                </a:solidFill>
              </a:rPr>
              <a:t>指令</a:t>
            </a:r>
            <a:r>
              <a:rPr lang="en-US" altLang="zh-CN" sz="2000" b="1" dirty="0" smtClean="0">
                <a:solidFill>
                  <a:srgbClr val="0070C0"/>
                </a:solidFill>
              </a:rPr>
              <a:t> </a:t>
            </a:r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en-US" altLang="zh-CN" sz="1600" dirty="0" smtClean="0"/>
              <a:t> tar </a:t>
            </a:r>
            <a:r>
              <a:rPr lang="zh-CN" altLang="en-US" sz="1600" dirty="0" smtClean="0"/>
              <a:t>指令 是打包指令，最后打包后的文件是 </a:t>
            </a:r>
            <a:r>
              <a:rPr lang="en-US" altLang="zh-CN" sz="1600" dirty="0" smtClean="0"/>
              <a:t>.tar.gz </a:t>
            </a:r>
            <a:r>
              <a:rPr lang="zh-CN" altLang="en-US" sz="1600" dirty="0" smtClean="0"/>
              <a:t>的文件</a:t>
            </a:r>
            <a:r>
              <a:rPr lang="zh-CN" altLang="en-US" sz="1600" dirty="0" smtClean="0"/>
              <a:t>。 </a:t>
            </a:r>
            <a:r>
              <a:rPr lang="en-US" altLang="zh-CN" sz="1600" dirty="0" smtClean="0"/>
              <a:t>[</a:t>
            </a:r>
            <a:r>
              <a:rPr lang="zh-CN" altLang="en-US" sz="1600" dirty="0" smtClean="0"/>
              <a:t>可以压缩，和解压</a:t>
            </a:r>
            <a:r>
              <a:rPr lang="en-US" altLang="zh-CN" sz="1600" dirty="0" smtClean="0"/>
              <a:t>]</a:t>
            </a:r>
            <a:endParaRPr lang="en-US" altLang="zh-CN" sz="1600" dirty="0"/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endParaRPr lang="zh-CN" altLang="en-US" sz="1600" dirty="0"/>
          </a:p>
          <a:p>
            <a:pPr marL="285750" indent="-28575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Char char="Ø"/>
              <a:defRPr/>
            </a:pPr>
            <a:r>
              <a:rPr lang="zh-CN" altLang="en-US" sz="1600" dirty="0" smtClean="0"/>
              <a:t>基</a:t>
            </a:r>
            <a:r>
              <a:rPr lang="zh-CN" altLang="en-US" sz="1600" dirty="0"/>
              <a:t>本语</a:t>
            </a:r>
            <a:r>
              <a:rPr lang="zh-CN" altLang="en-US" sz="1600" dirty="0" smtClean="0"/>
              <a:t>法</a:t>
            </a:r>
            <a:endParaRPr lang="en-US" altLang="zh-CN" sz="1600" dirty="0" smtClean="0"/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en-US" altLang="zh-CN" sz="1600" dirty="0"/>
              <a:t>tar  [</a:t>
            </a:r>
            <a:r>
              <a:rPr lang="zh-CN" altLang="en-US" sz="1600" dirty="0"/>
              <a:t>选项</a:t>
            </a:r>
            <a:r>
              <a:rPr lang="en-US" altLang="zh-CN" sz="1600" dirty="0"/>
              <a:t>]  XXX.tar.gz  </a:t>
            </a:r>
            <a:r>
              <a:rPr lang="zh-CN" altLang="en-US" sz="1600" dirty="0" smtClean="0"/>
              <a:t>打包的</a:t>
            </a:r>
            <a:r>
              <a:rPr lang="zh-CN" altLang="en-US" sz="1600" dirty="0"/>
              <a:t>内</a:t>
            </a:r>
            <a:r>
              <a:rPr lang="zh-CN" altLang="en-US" sz="1600" dirty="0" smtClean="0"/>
              <a:t>容</a:t>
            </a:r>
            <a:r>
              <a:rPr lang="en-US" altLang="zh-CN" sz="1600" dirty="0" smtClean="0"/>
              <a:t>/</a:t>
            </a:r>
            <a:r>
              <a:rPr lang="zh-CN" altLang="en-US" sz="1600" dirty="0" smtClean="0"/>
              <a:t>目录   </a:t>
            </a:r>
            <a:r>
              <a:rPr lang="en-US" altLang="zh-CN" sz="1600" dirty="0" smtClean="0"/>
              <a:t>(</a:t>
            </a:r>
            <a:r>
              <a:rPr lang="zh-CN" altLang="en-US" sz="1600" dirty="0" smtClean="0"/>
              <a:t>功</a:t>
            </a:r>
            <a:r>
              <a:rPr lang="zh-CN" altLang="en-US" sz="1600" dirty="0"/>
              <a:t>能描述：打包目录，压缩后的文件格式</a:t>
            </a:r>
            <a:r>
              <a:rPr lang="en-US" altLang="zh-CN" sz="1600" dirty="0"/>
              <a:t>.</a:t>
            </a:r>
            <a:r>
              <a:rPr lang="en-US" altLang="zh-CN" sz="1600" dirty="0" smtClean="0"/>
              <a:t>tar.gz)      </a:t>
            </a:r>
          </a:p>
          <a:p>
            <a:pPr marL="285750" indent="-28575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Char char="Ø"/>
              <a:defRPr/>
            </a:pPr>
            <a:r>
              <a:rPr lang="zh-CN" altLang="en-US" sz="1600" dirty="0" smtClean="0"/>
              <a:t>选项说明</a:t>
            </a:r>
            <a:endParaRPr lang="en-US" altLang="zh-CN" sz="1600" dirty="0" smtClean="0"/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en-US" altLang="zh-CN" sz="1600" dirty="0" smtClean="0"/>
              <a:t>      </a:t>
            </a:r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endParaRPr lang="en-US" altLang="zh-CN" sz="1600" dirty="0"/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endParaRPr lang="en-US" altLang="zh-CN" sz="1600" dirty="0" smtClean="0"/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endParaRPr lang="en-US" altLang="zh-CN" sz="1600" dirty="0" smtClean="0"/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endParaRPr lang="en-US" altLang="zh-CN" sz="1600" dirty="0"/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endParaRPr lang="en-US" altLang="zh-CN" sz="1600" dirty="0" smtClean="0"/>
          </a:p>
          <a:p>
            <a:pPr marL="285750" indent="-28575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Char char="Ø"/>
              <a:defRPr/>
            </a:pPr>
            <a:r>
              <a:rPr lang="zh-CN" altLang="en-US" sz="1600" dirty="0" smtClean="0"/>
              <a:t>应用实例</a:t>
            </a:r>
            <a:endParaRPr lang="en-US" altLang="zh-CN" sz="1600" dirty="0" smtClean="0"/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zh-CN" altLang="en-US" sz="1400" dirty="0" smtClean="0"/>
              <a:t>      </a:t>
            </a:r>
            <a:r>
              <a:rPr lang="zh-CN" altLang="en-US" sz="1400" dirty="0"/>
              <a:t>案</a:t>
            </a:r>
            <a:r>
              <a:rPr lang="zh-CN" altLang="en-US" sz="1400" dirty="0" smtClean="0"/>
              <a:t>例</a:t>
            </a:r>
            <a:r>
              <a:rPr lang="en-US" altLang="zh-CN" sz="1400" dirty="0" smtClean="0"/>
              <a:t>1:</a:t>
            </a:r>
            <a:r>
              <a:rPr lang="en-US" altLang="zh-CN" sz="1400" dirty="0"/>
              <a:t> </a:t>
            </a:r>
            <a:r>
              <a:rPr lang="en-US" altLang="zh-CN" sz="1400" dirty="0" smtClean="0"/>
              <a:t> </a:t>
            </a:r>
            <a:r>
              <a:rPr lang="zh-CN" altLang="en-US" sz="1400" dirty="0" smtClean="0"/>
              <a:t>压</a:t>
            </a:r>
            <a:r>
              <a:rPr lang="zh-CN" altLang="en-US" sz="1400" dirty="0"/>
              <a:t>缩多个文</a:t>
            </a:r>
            <a:r>
              <a:rPr lang="zh-CN" altLang="en-US" sz="1400" dirty="0" smtClean="0"/>
              <a:t>件，将 </a:t>
            </a:r>
            <a:r>
              <a:rPr lang="en-US" altLang="zh-CN" sz="1400" dirty="0" smtClean="0"/>
              <a:t>/home/a1.txt </a:t>
            </a:r>
            <a:r>
              <a:rPr lang="zh-CN" altLang="en-US" sz="1400" dirty="0" smtClean="0"/>
              <a:t>和 </a:t>
            </a:r>
            <a:r>
              <a:rPr lang="en-US" altLang="zh-CN" sz="1400" dirty="0" smtClean="0"/>
              <a:t>/home/a2.txt </a:t>
            </a:r>
            <a:r>
              <a:rPr lang="zh-CN" altLang="en-US" sz="1400" dirty="0"/>
              <a:t>压</a:t>
            </a:r>
            <a:r>
              <a:rPr lang="zh-CN" altLang="en-US" sz="1400" dirty="0" smtClean="0"/>
              <a:t>缩成  </a:t>
            </a:r>
            <a:r>
              <a:rPr lang="en-US" altLang="zh-CN" sz="1400" dirty="0" smtClean="0"/>
              <a:t>a.tar.gz    【zcvf】  zxvf</a:t>
            </a:r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zh-CN" altLang="en-US" sz="1400" dirty="0" smtClean="0"/>
              <a:t>      案例</a:t>
            </a:r>
            <a:r>
              <a:rPr lang="en-US" altLang="zh-CN" sz="1400" dirty="0" smtClean="0"/>
              <a:t>2:  </a:t>
            </a:r>
            <a:r>
              <a:rPr lang="zh-CN" altLang="en-US" sz="1400" dirty="0" smtClean="0"/>
              <a:t>将</a:t>
            </a:r>
            <a:r>
              <a:rPr lang="en-US" altLang="zh-CN" sz="1400" dirty="0" smtClean="0"/>
              <a:t>/home </a:t>
            </a:r>
            <a:r>
              <a:rPr lang="zh-CN" altLang="en-US" sz="1400" dirty="0" smtClean="0"/>
              <a:t>的文件夹 压缩成 </a:t>
            </a:r>
            <a:r>
              <a:rPr lang="en-US" altLang="zh-CN" sz="1400" dirty="0" smtClean="0"/>
              <a:t>myhome.tar.gz</a:t>
            </a:r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en-US" altLang="zh-CN" sz="1400" dirty="0"/>
              <a:t> </a:t>
            </a:r>
            <a:r>
              <a:rPr lang="en-US" altLang="zh-CN" sz="1400" dirty="0" smtClean="0"/>
              <a:t>     </a:t>
            </a:r>
            <a:r>
              <a:rPr lang="zh-CN" altLang="en-US" sz="1400" dirty="0" smtClean="0"/>
              <a:t>案例</a:t>
            </a:r>
            <a:r>
              <a:rPr lang="en-US" altLang="zh-CN" sz="1400" dirty="0" smtClean="0"/>
              <a:t>3:   </a:t>
            </a:r>
            <a:r>
              <a:rPr lang="zh-CN" altLang="en-US" sz="1400" dirty="0" smtClean="0"/>
              <a:t>将 </a:t>
            </a:r>
            <a:r>
              <a:rPr lang="en-US" altLang="zh-CN" sz="1400" dirty="0" smtClean="0"/>
              <a:t>a.tar.gz  </a:t>
            </a:r>
            <a:r>
              <a:rPr lang="zh-CN" altLang="en-US" sz="1400" dirty="0" smtClean="0"/>
              <a:t>解压到当前目录</a:t>
            </a:r>
            <a:endParaRPr lang="en-US" altLang="zh-CN" sz="1400" dirty="0" smtClean="0"/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en-US" altLang="zh-CN" sz="1400" dirty="0"/>
              <a:t> </a:t>
            </a:r>
            <a:r>
              <a:rPr lang="en-US" altLang="zh-CN" sz="1400" dirty="0" smtClean="0"/>
              <a:t>     </a:t>
            </a:r>
            <a:r>
              <a:rPr lang="zh-CN" altLang="en-US" sz="1400" dirty="0" smtClean="0"/>
              <a:t>案例</a:t>
            </a:r>
            <a:r>
              <a:rPr lang="en-US" altLang="zh-CN" sz="1400" dirty="0" smtClean="0"/>
              <a:t>4: </a:t>
            </a:r>
            <a:r>
              <a:rPr lang="zh-CN" altLang="en-US" sz="1400" dirty="0" smtClean="0"/>
              <a:t>将</a:t>
            </a:r>
            <a:r>
              <a:rPr lang="en-US" altLang="zh-CN" sz="1400" dirty="0" smtClean="0"/>
              <a:t>myhome.tar.gz  </a:t>
            </a:r>
            <a:r>
              <a:rPr lang="zh-CN" altLang="en-US" sz="1400" dirty="0" smtClean="0"/>
              <a:t>解压到 </a:t>
            </a:r>
            <a:r>
              <a:rPr lang="en-US" altLang="zh-CN" sz="1400" dirty="0" smtClean="0"/>
              <a:t>/opt/tmp2</a:t>
            </a:r>
            <a:r>
              <a:rPr lang="zh-CN" altLang="en-US" sz="1400" dirty="0" smtClean="0"/>
              <a:t>目录下 </a:t>
            </a:r>
            <a:r>
              <a:rPr lang="en-US" altLang="zh-CN" sz="1400" dirty="0" smtClean="0"/>
              <a:t>【-C】</a:t>
            </a:r>
            <a:r>
              <a:rPr lang="zh-CN" altLang="en-US" sz="1400" dirty="0" smtClean="0"/>
              <a:t> </a:t>
            </a:r>
            <a:endParaRPr lang="en-US" altLang="zh-CN" sz="1400" dirty="0" smtClean="0"/>
          </a:p>
        </p:txBody>
      </p:sp>
      <p:graphicFrame>
        <p:nvGraphicFramePr>
          <p:cNvPr id="3" name="表格 2"/>
          <p:cNvGraphicFramePr>
            <a:graphicFrameLocks noGrp="1"/>
          </p:cNvGraphicFramePr>
          <p:nvPr/>
        </p:nvGraphicFramePr>
        <p:xfrm>
          <a:off x="755576" y="3168327"/>
          <a:ext cx="5256584" cy="151217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41999"/>
                <a:gridCol w="4014585"/>
              </a:tblGrid>
              <a:tr h="247345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 dirty="0">
                          <a:effectLst/>
                        </a:rPr>
                        <a:t>选项</a:t>
                      </a:r>
                      <a:endParaRPr lang="zh-CN" sz="1050" kern="100" dirty="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功能</a:t>
                      </a:r>
                      <a:endParaRPr lang="zh-CN" sz="1050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252965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-c</a:t>
                      </a:r>
                      <a:endParaRPr lang="zh-CN" sz="1050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 dirty="0">
                          <a:effectLst/>
                        </a:rPr>
                        <a:t>产生</a:t>
                      </a:r>
                      <a:r>
                        <a:rPr lang="en-US" sz="1050" kern="100" dirty="0">
                          <a:effectLst/>
                        </a:rPr>
                        <a:t>.tar</a:t>
                      </a:r>
                      <a:r>
                        <a:rPr lang="zh-CN" sz="1050" kern="100" dirty="0">
                          <a:effectLst/>
                        </a:rPr>
                        <a:t>打包文件</a:t>
                      </a:r>
                      <a:endParaRPr lang="zh-CN" sz="1050" kern="100" dirty="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252965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-v</a:t>
                      </a:r>
                      <a:endParaRPr lang="zh-CN" sz="1050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显示详细信息</a:t>
                      </a:r>
                      <a:endParaRPr lang="zh-CN" sz="1050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252965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-f</a:t>
                      </a:r>
                      <a:endParaRPr lang="zh-CN" sz="1050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指定压缩后的文件名</a:t>
                      </a:r>
                      <a:endParaRPr lang="zh-CN" sz="1050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252965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-z</a:t>
                      </a:r>
                      <a:endParaRPr lang="zh-CN" sz="1050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打包同时压缩</a:t>
                      </a:r>
                      <a:endParaRPr lang="zh-CN" sz="1050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252965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-x</a:t>
                      </a:r>
                      <a:endParaRPr lang="zh-CN" sz="1050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解包</a:t>
                      </a:r>
                      <a:r>
                        <a:rPr lang="en-US" sz="1050" kern="100">
                          <a:effectLst/>
                        </a:rPr>
                        <a:t>.tar</a:t>
                      </a:r>
                      <a:r>
                        <a:rPr lang="zh-CN" sz="1050" kern="100">
                          <a:effectLst/>
                        </a:rPr>
                        <a:t>文件</a:t>
                      </a:r>
                      <a:endParaRPr lang="zh-CN" sz="1050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2"/>
          <p:cNvSpPr txBox="1">
            <a:spLocks noChangeArrowheads="1"/>
          </p:cNvSpPr>
          <p:nvPr/>
        </p:nvSpPr>
        <p:spPr bwMode="auto">
          <a:xfrm>
            <a:off x="539552" y="1054572"/>
            <a:ext cx="8064896" cy="35455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None/>
              <a:defRPr/>
            </a:pPr>
            <a:endParaRPr lang="en-US" altLang="zh-CN" sz="2200" b="1" dirty="0" smtClean="0">
              <a:latin typeface="宋体" panose="02010600030101010101" pitchFamily="2" charset="-122"/>
              <a:ea typeface="Arial Unicode MS" pitchFamily="34" charset="-122"/>
              <a:cs typeface="Arial Unicode MS" pitchFamily="34" charset="-122"/>
            </a:endParaRP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None/>
              <a:defRPr/>
            </a:pPr>
            <a:endParaRPr lang="en-US" altLang="zh-CN" sz="2200" b="1" dirty="0" smtClean="0">
              <a:latin typeface="宋体" panose="02010600030101010101" pitchFamily="2" charset="-122"/>
              <a:ea typeface="Arial Unicode MS" pitchFamily="34" charset="-122"/>
              <a:cs typeface="Arial Unicode MS" pitchFamily="34" charset="-122"/>
            </a:endParaRP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None/>
              <a:defRPr/>
            </a:pPr>
            <a:endParaRPr lang="en-US" altLang="zh-CN" sz="2200" b="1" dirty="0" smtClean="0">
              <a:latin typeface="宋体" panose="02010600030101010101" pitchFamily="2" charset="-122"/>
              <a:ea typeface="Arial Unicode MS" pitchFamily="34" charset="-122"/>
              <a:cs typeface="Arial Unicode MS" pitchFamily="34" charset="-122"/>
            </a:endParaRP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None/>
              <a:defRPr/>
            </a:pPr>
            <a:endParaRPr lang="en-US" altLang="zh-CN" sz="2200" b="1" dirty="0" smtClean="0">
              <a:latin typeface="宋体" panose="02010600030101010101" pitchFamily="2" charset="-122"/>
              <a:ea typeface="Arial Unicode MS" pitchFamily="34" charset="-122"/>
              <a:cs typeface="Arial Unicode MS" pitchFamily="34" charset="-122"/>
            </a:endParaRP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None/>
              <a:defRPr/>
            </a:pPr>
            <a:endParaRPr lang="en-US" altLang="zh-CN" sz="2200" b="1" dirty="0" smtClean="0">
              <a:latin typeface="宋体" panose="02010600030101010101" pitchFamily="2" charset="-122"/>
              <a:ea typeface="Arial Unicode MS" pitchFamily="34" charset="-122"/>
              <a:cs typeface="Arial Unicode MS" pitchFamily="34" charset="-122"/>
            </a:endParaRP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None/>
              <a:defRPr/>
            </a:pPr>
            <a:endParaRPr lang="en-US" altLang="zh-CN" sz="2200" b="1" dirty="0" smtClean="0">
              <a:latin typeface="宋体" panose="02010600030101010101" pitchFamily="2" charset="-122"/>
              <a:ea typeface="Arial Unicode MS" pitchFamily="34" charset="-122"/>
              <a:cs typeface="Arial Unicode MS" pitchFamily="34" charset="-122"/>
            </a:endParaRP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None/>
              <a:defRPr/>
            </a:pPr>
            <a:endParaRPr lang="en-US" altLang="zh-CN" sz="2200" b="1" dirty="0" smtClean="0">
              <a:latin typeface="宋体" panose="02010600030101010101" pitchFamily="2" charset="-122"/>
              <a:ea typeface="Arial Unicode MS" pitchFamily="34" charset="-122"/>
              <a:cs typeface="Arial Unicode MS" pitchFamily="34" charset="-122"/>
            </a:endParaRPr>
          </a:p>
          <a:p>
            <a:pPr lvl="0" eaLnBrk="1" hangingPunct="1">
              <a:lnSpc>
                <a:spcPct val="90000"/>
              </a:lnSpc>
              <a:spcBef>
                <a:spcPct val="20000"/>
              </a:spcBef>
              <a:buClr>
                <a:prstClr val="black"/>
              </a:buClr>
              <a:buSzPct val="70000"/>
              <a:defRPr/>
            </a:pPr>
            <a:endParaRPr lang="en-US" altLang="zh-CN" sz="1800" b="1" dirty="0" smtClean="0">
              <a:solidFill>
                <a:schemeClr val="bg1">
                  <a:lumMod val="65000"/>
                </a:schemeClr>
              </a:solidFill>
              <a:latin typeface="宋体" panose="02010600030101010101" pitchFamily="2" charset="-122"/>
              <a:ea typeface="Arial Unicode MS" pitchFamily="34" charset="-122"/>
              <a:cs typeface="Arial Unicode MS" pitchFamily="34" charset="-122"/>
            </a:endParaRPr>
          </a:p>
          <a:p>
            <a:pPr lvl="0" eaLnBrk="1" hangingPunct="1">
              <a:lnSpc>
                <a:spcPct val="90000"/>
              </a:lnSpc>
              <a:spcBef>
                <a:spcPct val="20000"/>
              </a:spcBef>
              <a:buClr>
                <a:prstClr val="black"/>
              </a:buClr>
              <a:buSzPct val="70000"/>
              <a:defRPr/>
            </a:pPr>
            <a:r>
              <a:rPr lang="zh-CN" altLang="en-US" b="1" dirty="0" smtClean="0">
                <a:solidFill>
                  <a:schemeClr val="bg1">
                    <a:lumMod val="65000"/>
                  </a:schemeClr>
                </a:solidFill>
                <a:latin typeface="宋体" panose="02010600030101010101" pitchFamily="2" charset="-122"/>
                <a:ea typeface="Arial Unicode MS" pitchFamily="34" charset="-122"/>
                <a:cs typeface="Arial Unicode MS" pitchFamily="34" charset="-122"/>
              </a:rPr>
              <a:t>组管理和权限管理</a:t>
            </a:r>
            <a:endParaRPr lang="en-US" altLang="zh-CN" b="1" dirty="0" smtClean="0">
              <a:solidFill>
                <a:schemeClr val="bg1">
                  <a:lumMod val="65000"/>
                </a:schemeClr>
              </a:solidFill>
              <a:latin typeface="宋体" panose="02010600030101010101" pitchFamily="2" charset="-122"/>
              <a:ea typeface="Arial Unicode MS" pitchFamily="34" charset="-122"/>
              <a:cs typeface="Arial Unicode MS" pitchFamily="34" charset="-122"/>
            </a:endParaRPr>
          </a:p>
          <a:p>
            <a:pPr lvl="0" eaLnBrk="1" hangingPunct="1">
              <a:lnSpc>
                <a:spcPct val="90000"/>
              </a:lnSpc>
              <a:spcBef>
                <a:spcPct val="20000"/>
              </a:spcBef>
              <a:buClr>
                <a:prstClr val="black"/>
              </a:buClr>
              <a:buSzPct val="70000"/>
              <a:defRPr/>
            </a:pPr>
            <a:endParaRPr lang="en-US" altLang="zh-CN" sz="1800" b="1" dirty="0">
              <a:solidFill>
                <a:srgbClr val="BFBFBF"/>
              </a:solidFill>
              <a:latin typeface="宋体" panose="02010600030101010101" pitchFamily="2" charset="-122"/>
              <a:ea typeface="Arial Unicode MS" pitchFamily="34" charset="-122"/>
              <a:cs typeface="Arial Unicode MS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9"/>
          <p:cNvSpPr txBox="1">
            <a:spLocks noChangeArrowheads="1"/>
          </p:cNvSpPr>
          <p:nvPr/>
        </p:nvSpPr>
        <p:spPr bwMode="auto">
          <a:xfrm>
            <a:off x="467544" y="849719"/>
            <a:ext cx="7272338" cy="3970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2B2B2">
                    <a:alpha val="50195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zh-CN" sz="2200" b="1" dirty="0" smtClean="0"/>
              <a:t>Linux</a:t>
            </a:r>
            <a:r>
              <a:rPr lang="zh-CN" altLang="en-US" sz="2200" b="1" dirty="0" smtClean="0"/>
              <a:t>组基</a:t>
            </a:r>
            <a:r>
              <a:rPr lang="zh-CN" altLang="en-US" sz="2200" b="1" dirty="0"/>
              <a:t>本介绍</a:t>
            </a:r>
            <a:endParaRPr lang="en-US" altLang="zh-CN" sz="22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11560" y="1550194"/>
            <a:ext cx="8136904" cy="33055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endParaRPr lang="en-US" altLang="zh-CN" dirty="0"/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zh-CN" altLang="en-US" dirty="0" smtClean="0"/>
              <a:t>在</a:t>
            </a:r>
            <a:r>
              <a:rPr lang="en-US" altLang="zh-CN" dirty="0"/>
              <a:t>linux</a:t>
            </a:r>
            <a:r>
              <a:rPr lang="zh-CN" altLang="en-US" dirty="0"/>
              <a:t>中的每个用户必须属于一个组，不能独立于组外。在</a:t>
            </a:r>
            <a:r>
              <a:rPr lang="en-US" altLang="zh-CN" dirty="0"/>
              <a:t>linux</a:t>
            </a:r>
            <a:r>
              <a:rPr lang="zh-CN" altLang="en-US" dirty="0"/>
              <a:t>中每个文件</a:t>
            </a:r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zh-CN" altLang="en-US" dirty="0"/>
              <a:t>有所有者、所在组、其它组的概念。</a:t>
            </a:r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endParaRPr lang="zh-CN" altLang="en-US" dirty="0"/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en-US" altLang="zh-CN" dirty="0" smtClean="0"/>
              <a:t>1) </a:t>
            </a:r>
            <a:r>
              <a:rPr lang="zh-CN" altLang="en-US" dirty="0" smtClean="0"/>
              <a:t>所</a:t>
            </a:r>
            <a:r>
              <a:rPr lang="zh-CN" altLang="en-US" dirty="0"/>
              <a:t>有者</a:t>
            </a:r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en-US" altLang="zh-CN" dirty="0" smtClean="0"/>
              <a:t>2) </a:t>
            </a:r>
            <a:r>
              <a:rPr lang="zh-CN" altLang="en-US" dirty="0" smtClean="0"/>
              <a:t>所</a:t>
            </a:r>
            <a:r>
              <a:rPr lang="zh-CN" altLang="en-US" dirty="0"/>
              <a:t>在组</a:t>
            </a:r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en-US" altLang="zh-CN" dirty="0" smtClean="0"/>
              <a:t>3) </a:t>
            </a:r>
            <a:r>
              <a:rPr lang="zh-CN" altLang="en-US" dirty="0" smtClean="0"/>
              <a:t>其</a:t>
            </a:r>
            <a:r>
              <a:rPr lang="zh-CN" altLang="en-US" dirty="0"/>
              <a:t>它组</a:t>
            </a:r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en-US" altLang="zh-CN" dirty="0" smtClean="0"/>
              <a:t>4) </a:t>
            </a:r>
            <a:r>
              <a:rPr lang="zh-CN" altLang="en-US" dirty="0" smtClean="0"/>
              <a:t>改</a:t>
            </a:r>
            <a:r>
              <a:rPr lang="zh-CN" altLang="en-US" dirty="0"/>
              <a:t>变用户所在的组</a:t>
            </a:r>
          </a:p>
          <a:p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sz="1400" dirty="0" smtClean="0"/>
              <a:t>示意图</a:t>
            </a:r>
            <a:endParaRPr lang="zh-CN" altLang="en-US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9"/>
          <p:cNvSpPr txBox="1">
            <a:spLocks noChangeArrowheads="1"/>
          </p:cNvSpPr>
          <p:nvPr/>
        </p:nvSpPr>
        <p:spPr bwMode="auto">
          <a:xfrm>
            <a:off x="467544" y="849719"/>
            <a:ext cx="7272338" cy="3970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2B2B2">
                    <a:alpha val="50195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l"/>
            </a:pPr>
            <a:r>
              <a:rPr lang="zh-CN" altLang="en-US" sz="2200" b="1" dirty="0" smtClean="0"/>
              <a:t>文件</a:t>
            </a:r>
            <a:r>
              <a:rPr lang="en-US" altLang="zh-CN" sz="2200" b="1" dirty="0"/>
              <a:t>/</a:t>
            </a:r>
            <a:r>
              <a:rPr lang="zh-CN" altLang="en-US" sz="2200" b="1" dirty="0" smtClean="0"/>
              <a:t>目录</a:t>
            </a:r>
            <a:r>
              <a:rPr lang="en-US" altLang="zh-CN" sz="2200" b="1" dirty="0"/>
              <a:t> </a:t>
            </a:r>
            <a:r>
              <a:rPr lang="zh-CN" altLang="en-US" sz="2200" b="1" dirty="0" smtClean="0"/>
              <a:t>所</a:t>
            </a:r>
            <a:r>
              <a:rPr lang="zh-CN" altLang="en-US" sz="2200" b="1" dirty="0"/>
              <a:t>有者</a:t>
            </a:r>
            <a:endParaRPr lang="en-US" altLang="zh-CN" sz="22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11560" y="1550194"/>
            <a:ext cx="8136904" cy="388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zh-CN" altLang="en-US" dirty="0" smtClean="0"/>
              <a:t>一</a:t>
            </a:r>
            <a:r>
              <a:rPr lang="zh-CN" altLang="en-US" dirty="0"/>
              <a:t>般为文件的创建者</a:t>
            </a:r>
            <a:r>
              <a:rPr lang="en-US" altLang="zh-CN" dirty="0"/>
              <a:t>,</a:t>
            </a:r>
            <a:r>
              <a:rPr lang="zh-CN" altLang="en-US" dirty="0"/>
              <a:t>谁创建了该文件，</a:t>
            </a:r>
            <a:r>
              <a:rPr lang="zh-CN" altLang="en-US" dirty="0" smtClean="0"/>
              <a:t>就自然的</a:t>
            </a:r>
            <a:r>
              <a:rPr lang="zh-CN" altLang="en-US" dirty="0"/>
              <a:t>成为该文件的所有者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endParaRPr lang="en-US" altLang="zh-CN" dirty="0" smtClean="0"/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zh-CN" altLang="en-US" b="1" dirty="0">
                <a:solidFill>
                  <a:srgbClr val="0070C0"/>
                </a:solidFill>
              </a:rPr>
              <a:t>查</a:t>
            </a:r>
            <a:r>
              <a:rPr lang="zh-CN" altLang="en-US" b="1" dirty="0" smtClean="0">
                <a:solidFill>
                  <a:srgbClr val="0070C0"/>
                </a:solidFill>
              </a:rPr>
              <a:t>看</a:t>
            </a:r>
            <a:r>
              <a:rPr lang="zh-CN" altLang="en-US" b="1" dirty="0">
                <a:solidFill>
                  <a:srgbClr val="0070C0"/>
                </a:solidFill>
              </a:rPr>
              <a:t>文件的所有者</a:t>
            </a:r>
            <a:endParaRPr lang="en-US" altLang="zh-CN" b="1" dirty="0">
              <a:solidFill>
                <a:srgbClr val="0070C0"/>
              </a:solidFill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Ø"/>
              <a:defRPr/>
            </a:pPr>
            <a:r>
              <a:rPr lang="zh-CN" altLang="en-US" dirty="0"/>
              <a:t>指</a:t>
            </a:r>
            <a:r>
              <a:rPr lang="zh-CN" altLang="en-US" dirty="0" smtClean="0"/>
              <a:t>令：</a:t>
            </a:r>
            <a:r>
              <a:rPr lang="en-US" altLang="zh-CN" dirty="0" smtClean="0"/>
              <a:t>ls </a:t>
            </a:r>
            <a:r>
              <a:rPr lang="en-US" altLang="zh-CN" dirty="0"/>
              <a:t>–</a:t>
            </a:r>
            <a:r>
              <a:rPr lang="en-US" altLang="zh-CN" dirty="0" smtClean="0"/>
              <a:t>ahl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Ø"/>
              <a:defRPr/>
            </a:pPr>
            <a:r>
              <a:rPr lang="zh-CN" altLang="en-US" dirty="0"/>
              <a:t>应</a:t>
            </a:r>
            <a:r>
              <a:rPr lang="zh-CN" altLang="en-US" dirty="0" smtClean="0"/>
              <a:t>用实例 </a:t>
            </a:r>
            <a:r>
              <a:rPr lang="en-US" altLang="zh-CN" dirty="0" smtClean="0"/>
              <a:t>:</a:t>
            </a:r>
            <a:r>
              <a:rPr lang="zh-CN" altLang="en-US" dirty="0"/>
              <a:t>创建一个组</a:t>
            </a:r>
            <a:r>
              <a:rPr lang="en-US" altLang="zh-CN" dirty="0"/>
              <a:t>police,</a:t>
            </a:r>
            <a:r>
              <a:rPr lang="zh-CN" altLang="en-US" dirty="0"/>
              <a:t>再创建一个用户</a:t>
            </a:r>
            <a:r>
              <a:rPr lang="en-US" altLang="zh-CN" dirty="0"/>
              <a:t>tom,</a:t>
            </a:r>
            <a:r>
              <a:rPr lang="zh-CN" altLang="en-US" dirty="0"/>
              <a:t>将</a:t>
            </a:r>
            <a:r>
              <a:rPr lang="en-US" altLang="zh-CN" dirty="0"/>
              <a:t>tom</a:t>
            </a:r>
            <a:r>
              <a:rPr lang="zh-CN" altLang="en-US" dirty="0"/>
              <a:t>放在</a:t>
            </a:r>
            <a:r>
              <a:rPr lang="en-US" altLang="zh-CN" dirty="0"/>
              <a:t>police</a:t>
            </a:r>
            <a:r>
              <a:rPr lang="zh-CN" altLang="en-US" dirty="0"/>
              <a:t>组 </a:t>
            </a:r>
            <a:r>
              <a:rPr lang="en-US" altLang="zh-CN" dirty="0"/>
              <a:t>,</a:t>
            </a:r>
            <a:r>
              <a:rPr lang="zh-CN" altLang="en-US" dirty="0"/>
              <a:t>然后使用 </a:t>
            </a:r>
            <a:r>
              <a:rPr lang="en-US" altLang="zh-CN" dirty="0"/>
              <a:t>tom</a:t>
            </a:r>
            <a:r>
              <a:rPr lang="zh-CN" altLang="en-US" dirty="0"/>
              <a:t>来创建一个文件 </a:t>
            </a:r>
            <a:r>
              <a:rPr lang="en-US" altLang="zh-CN" dirty="0"/>
              <a:t>ok.txt</a:t>
            </a:r>
            <a:r>
              <a:rPr lang="zh-CN" altLang="en-US" dirty="0"/>
              <a:t>，看看情况如</a:t>
            </a:r>
            <a:r>
              <a:rPr lang="zh-CN" altLang="en-US" dirty="0" smtClean="0"/>
              <a:t>何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endParaRPr lang="en-US" altLang="zh-CN" dirty="0" smtClean="0"/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endParaRPr lang="en-US" altLang="zh-CN" dirty="0" smtClean="0"/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zh-CN" altLang="en-US" b="1" dirty="0">
                <a:solidFill>
                  <a:srgbClr val="0070C0"/>
                </a:solidFill>
              </a:rPr>
              <a:t>修</a:t>
            </a:r>
            <a:r>
              <a:rPr lang="zh-CN" altLang="en-US" b="1" dirty="0" smtClean="0">
                <a:solidFill>
                  <a:srgbClr val="0070C0"/>
                </a:solidFill>
              </a:rPr>
              <a:t>改文件所有者</a:t>
            </a:r>
            <a:endParaRPr lang="en-US" altLang="zh-CN" dirty="0"/>
          </a:p>
          <a:p>
            <a:pPr marL="285750" indent="-28575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Ø"/>
              <a:defRPr/>
            </a:pPr>
            <a:r>
              <a:rPr lang="zh-CN" altLang="en-US" dirty="0" smtClean="0"/>
              <a:t>指令：</a:t>
            </a:r>
            <a:r>
              <a:rPr lang="en-US" altLang="zh-CN" dirty="0" smtClean="0"/>
              <a:t>chown </a:t>
            </a:r>
            <a:r>
              <a:rPr lang="zh-CN" altLang="en-US" dirty="0"/>
              <a:t>用户名 文件名 </a:t>
            </a:r>
            <a:endParaRPr lang="en-US" altLang="zh-CN" dirty="0" smtClean="0"/>
          </a:p>
          <a:p>
            <a:pPr marL="285750" indent="-28575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Ø"/>
              <a:defRPr/>
            </a:pPr>
            <a:r>
              <a:rPr lang="zh-CN" altLang="en-US" dirty="0"/>
              <a:t>应</a:t>
            </a:r>
            <a:r>
              <a:rPr lang="zh-CN" altLang="en-US" dirty="0" smtClean="0"/>
              <a:t>用案例</a:t>
            </a:r>
            <a:endParaRPr lang="en-US" altLang="zh-CN" dirty="0" smtClean="0"/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zh-CN" altLang="en-US" dirty="0" smtClean="0"/>
              <a:t>      </a:t>
            </a:r>
            <a:r>
              <a:rPr lang="zh-CN" altLang="en-US" dirty="0"/>
              <a:t>要</a:t>
            </a:r>
            <a:r>
              <a:rPr lang="zh-CN" altLang="en-US" dirty="0" smtClean="0"/>
              <a:t>求</a:t>
            </a:r>
            <a:r>
              <a:rPr lang="zh-CN" altLang="en-US" dirty="0"/>
              <a:t>：</a:t>
            </a:r>
            <a:r>
              <a:rPr lang="zh-CN" altLang="en-US" dirty="0" smtClean="0"/>
              <a:t>使用</a:t>
            </a:r>
            <a:r>
              <a:rPr lang="en-US" altLang="zh-CN" dirty="0" smtClean="0"/>
              <a:t>root </a:t>
            </a:r>
            <a:r>
              <a:rPr lang="zh-CN" altLang="en-US" dirty="0" smtClean="0"/>
              <a:t>创建一个文件</a:t>
            </a:r>
            <a:r>
              <a:rPr lang="en-US" altLang="zh-CN" dirty="0" smtClean="0"/>
              <a:t>apple.txt </a:t>
            </a:r>
            <a:r>
              <a:rPr lang="zh-CN" altLang="en-US" dirty="0" smtClean="0"/>
              <a:t>，然后将其所有者修改成 </a:t>
            </a:r>
            <a:r>
              <a:rPr lang="en-US" altLang="zh-CN" dirty="0" smtClean="0"/>
              <a:t>tom</a:t>
            </a:r>
            <a:endParaRPr lang="zh-CN" altLang="en-US" dirty="0"/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9"/>
          <p:cNvSpPr txBox="1">
            <a:spLocks noChangeArrowheads="1"/>
          </p:cNvSpPr>
          <p:nvPr/>
        </p:nvSpPr>
        <p:spPr bwMode="auto">
          <a:xfrm>
            <a:off x="467544" y="849719"/>
            <a:ext cx="7272338" cy="3970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2B2B2">
                    <a:alpha val="50195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l"/>
            </a:pPr>
            <a:r>
              <a:rPr lang="zh-CN" altLang="en-US" sz="2200" b="1" smtClean="0"/>
              <a:t>组的创建</a:t>
            </a:r>
            <a:endParaRPr lang="en-US" altLang="zh-CN" sz="2200" b="1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11560" y="1550192"/>
            <a:ext cx="8136904" cy="2237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zh-CN" altLang="en-US" b="1" smtClean="0">
                <a:solidFill>
                  <a:srgbClr val="0070C0"/>
                </a:solidFill>
              </a:rPr>
              <a:t>基本</a:t>
            </a:r>
            <a:r>
              <a:rPr lang="zh-CN" altLang="en-US" b="1">
                <a:solidFill>
                  <a:srgbClr val="0070C0"/>
                </a:solidFill>
              </a:rPr>
              <a:t>指</a:t>
            </a:r>
            <a:r>
              <a:rPr lang="zh-CN" altLang="en-US" b="1" smtClean="0">
                <a:solidFill>
                  <a:srgbClr val="0070C0"/>
                </a:solidFill>
              </a:rPr>
              <a:t>令</a:t>
            </a:r>
            <a:endParaRPr lang="en-US" altLang="zh-CN" b="1">
              <a:solidFill>
                <a:srgbClr val="0070C0"/>
              </a:solidFill>
            </a:endParaRPr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en-US" altLang="zh-CN" smtClean="0"/>
              <a:t>groupadd </a:t>
            </a:r>
            <a:r>
              <a:rPr lang="zh-CN" altLang="en-US" smtClean="0"/>
              <a:t>组名</a:t>
            </a:r>
            <a:endParaRPr lang="en-US" altLang="zh-CN" smtClean="0"/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endParaRPr lang="en-US" altLang="zh-CN" b="1" smtClean="0">
              <a:solidFill>
                <a:srgbClr val="0070C0"/>
              </a:solidFill>
            </a:endParaRPr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zh-CN" altLang="en-US" b="1" smtClean="0">
                <a:solidFill>
                  <a:srgbClr val="0070C0"/>
                </a:solidFill>
              </a:rPr>
              <a:t>应用实例</a:t>
            </a:r>
            <a:r>
              <a:rPr lang="en-US" altLang="zh-CN" b="1" smtClean="0">
                <a:solidFill>
                  <a:srgbClr val="0070C0"/>
                </a:solidFill>
              </a:rPr>
              <a:t>:</a:t>
            </a:r>
            <a:endParaRPr lang="en-US" altLang="zh-CN" b="1">
              <a:solidFill>
                <a:srgbClr val="0070C0"/>
              </a:solidFill>
            </a:endParaRPr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zh-CN" altLang="en-US"/>
              <a:t>创建一个组</a:t>
            </a:r>
            <a:r>
              <a:rPr lang="en-US" altLang="zh-CN"/>
              <a:t>, ,</a:t>
            </a:r>
            <a:r>
              <a:rPr lang="en-US" altLang="zh-CN" smtClean="0"/>
              <a:t>monster </a:t>
            </a:r>
            <a:endParaRPr lang="en-US" altLang="zh-CN"/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zh-CN" altLang="en-US"/>
              <a:t>创建一个用户 </a:t>
            </a:r>
            <a:r>
              <a:rPr lang="en-US" altLang="zh-CN"/>
              <a:t>fox </a:t>
            </a:r>
            <a:r>
              <a:rPr lang="zh-CN" altLang="en-US"/>
              <a:t>，并放入到  </a:t>
            </a:r>
            <a:r>
              <a:rPr lang="en-US" altLang="zh-CN"/>
              <a:t>monster</a:t>
            </a:r>
            <a:r>
              <a:rPr lang="zh-CN" altLang="en-US"/>
              <a:t>组中</a:t>
            </a:r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endParaRPr lang="en-US" altLang="zh-CN" sz="2200" b="1" smtClean="0">
              <a:solidFill>
                <a:srgbClr val="0070C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9"/>
          <p:cNvSpPr txBox="1">
            <a:spLocks noChangeArrowheads="1"/>
          </p:cNvSpPr>
          <p:nvPr/>
        </p:nvSpPr>
        <p:spPr bwMode="auto">
          <a:xfrm>
            <a:off x="467544" y="849719"/>
            <a:ext cx="7272338" cy="3970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2B2B2">
                    <a:alpha val="50195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l"/>
            </a:pPr>
            <a:r>
              <a:rPr lang="zh-CN" altLang="en-US" sz="2200" b="1" smtClean="0"/>
              <a:t>文件</a:t>
            </a:r>
            <a:r>
              <a:rPr lang="en-US" altLang="zh-CN" sz="2200" b="1"/>
              <a:t>/</a:t>
            </a:r>
            <a:r>
              <a:rPr lang="zh-CN" altLang="en-US" sz="2200" b="1" smtClean="0"/>
              <a:t>目录</a:t>
            </a:r>
            <a:r>
              <a:rPr lang="en-US" altLang="zh-CN" sz="2200" b="1"/>
              <a:t> </a:t>
            </a:r>
            <a:r>
              <a:rPr lang="zh-CN" altLang="en-US" sz="2200" b="1" smtClean="0"/>
              <a:t>所</a:t>
            </a:r>
            <a:r>
              <a:rPr lang="zh-CN" altLang="en-US" sz="2200" b="1"/>
              <a:t>在组</a:t>
            </a:r>
            <a:endParaRPr lang="en-US" altLang="zh-CN" sz="2200" b="1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11560" y="1550192"/>
            <a:ext cx="8136904" cy="388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zh-CN" altLang="en-US" dirty="0" smtClean="0"/>
              <a:t>当某</a:t>
            </a:r>
            <a:r>
              <a:rPr lang="zh-CN" altLang="en-US" dirty="0"/>
              <a:t>个用户创建了一个文件后</a:t>
            </a:r>
            <a:r>
              <a:rPr lang="zh-CN" altLang="en-US" dirty="0" smtClean="0"/>
              <a:t>，默认情况下，这</a:t>
            </a:r>
            <a:r>
              <a:rPr lang="zh-CN" altLang="en-US" dirty="0"/>
              <a:t>个文件的所在组就是该用户所在的组。</a:t>
            </a:r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endParaRPr lang="en-US" altLang="zh-CN" dirty="0"/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zh-CN" altLang="en-US" b="1" dirty="0" smtClean="0">
                <a:solidFill>
                  <a:srgbClr val="0070C0"/>
                </a:solidFill>
              </a:rPr>
              <a:t>查看文件</a:t>
            </a:r>
            <a:r>
              <a:rPr lang="en-US" altLang="zh-CN" b="1" dirty="0" smtClean="0">
                <a:solidFill>
                  <a:srgbClr val="0070C0"/>
                </a:solidFill>
              </a:rPr>
              <a:t>/</a:t>
            </a:r>
            <a:r>
              <a:rPr lang="zh-CN" altLang="en-US" b="1" dirty="0" smtClean="0">
                <a:solidFill>
                  <a:srgbClr val="0070C0"/>
                </a:solidFill>
              </a:rPr>
              <a:t>目录所在组</a:t>
            </a:r>
            <a:endParaRPr lang="en-US" altLang="zh-CN" b="1" dirty="0" smtClean="0">
              <a:solidFill>
                <a:srgbClr val="0070C0"/>
              </a:solidFill>
            </a:endParaRPr>
          </a:p>
          <a:p>
            <a:pPr marL="285750" indent="-28575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Ø"/>
              <a:defRPr/>
            </a:pPr>
            <a:r>
              <a:rPr lang="zh-CN" altLang="en-US" dirty="0" smtClean="0"/>
              <a:t>基本指令</a:t>
            </a:r>
            <a:endParaRPr lang="zh-CN" altLang="en-US" dirty="0"/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en-US" altLang="zh-CN" dirty="0" smtClean="0"/>
              <a:t>ls </a:t>
            </a:r>
            <a:r>
              <a:rPr lang="en-US" altLang="zh-CN" dirty="0"/>
              <a:t>–ahl </a:t>
            </a:r>
            <a:endParaRPr lang="en-US" altLang="zh-CN" dirty="0" smtClean="0"/>
          </a:p>
          <a:p>
            <a:pPr marL="285750" indent="-28575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Ø"/>
              <a:defRPr/>
            </a:pPr>
            <a:r>
              <a:rPr lang="zh-CN" altLang="en-US" dirty="0"/>
              <a:t>应</a:t>
            </a:r>
            <a:r>
              <a:rPr lang="zh-CN" altLang="en-US" dirty="0" smtClean="0"/>
              <a:t>用实例</a:t>
            </a:r>
            <a:endParaRPr lang="en-US" altLang="zh-CN" dirty="0" smtClean="0"/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zh-CN" altLang="en-US" b="1" dirty="0">
                <a:solidFill>
                  <a:srgbClr val="0070C0"/>
                </a:solidFill>
              </a:rPr>
              <a:t>修</a:t>
            </a:r>
            <a:r>
              <a:rPr lang="zh-CN" altLang="en-US" b="1" dirty="0" smtClean="0">
                <a:solidFill>
                  <a:srgbClr val="0070C0"/>
                </a:solidFill>
              </a:rPr>
              <a:t>改</a:t>
            </a:r>
            <a:r>
              <a:rPr lang="zh-CN" altLang="en-US" b="1" dirty="0">
                <a:solidFill>
                  <a:srgbClr val="0070C0"/>
                </a:solidFill>
              </a:rPr>
              <a:t>文件所在的组</a:t>
            </a:r>
          </a:p>
          <a:p>
            <a:pPr marL="285750" indent="-28575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Ø"/>
              <a:defRPr/>
            </a:pPr>
            <a:r>
              <a:rPr lang="zh-CN" altLang="en-US" dirty="0" smtClean="0"/>
              <a:t>基本指令</a:t>
            </a:r>
            <a:endParaRPr lang="en-US" altLang="zh-CN" dirty="0"/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en-US" altLang="zh-CN" dirty="0" smtClean="0">
                <a:solidFill>
                  <a:srgbClr val="FF0000"/>
                </a:solidFill>
              </a:rPr>
              <a:t>chgrp</a:t>
            </a:r>
            <a:r>
              <a:rPr lang="en-US" altLang="zh-CN" dirty="0" smtClean="0"/>
              <a:t> </a:t>
            </a:r>
            <a:r>
              <a:rPr lang="zh-CN" altLang="en-US" dirty="0"/>
              <a:t>组名 文件</a:t>
            </a:r>
            <a:r>
              <a:rPr lang="zh-CN" altLang="en-US" dirty="0" smtClean="0"/>
              <a:t>名</a:t>
            </a:r>
            <a:endParaRPr lang="en-US" altLang="zh-CN" dirty="0" smtClean="0"/>
          </a:p>
          <a:p>
            <a:pPr marL="285750" indent="-28575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Ø"/>
              <a:defRPr/>
            </a:pPr>
            <a:r>
              <a:rPr lang="zh-CN" altLang="en-US" dirty="0"/>
              <a:t>应</a:t>
            </a:r>
            <a:r>
              <a:rPr lang="zh-CN" altLang="en-US" dirty="0" smtClean="0"/>
              <a:t>用实例</a:t>
            </a:r>
            <a:endParaRPr lang="en-US" altLang="zh-CN" dirty="0" smtClean="0"/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zh-CN" altLang="en-US" dirty="0"/>
              <a:t>使</a:t>
            </a:r>
            <a:r>
              <a:rPr lang="zh-CN" altLang="en-US" dirty="0" smtClean="0"/>
              <a:t>用</a:t>
            </a:r>
            <a:r>
              <a:rPr lang="en-US" altLang="zh-CN" dirty="0" smtClean="0"/>
              <a:t>root</a:t>
            </a:r>
            <a:r>
              <a:rPr lang="zh-CN" altLang="en-US" dirty="0" smtClean="0"/>
              <a:t>用户创建文件 </a:t>
            </a:r>
            <a:r>
              <a:rPr lang="en-US" altLang="zh-CN" dirty="0" smtClean="0"/>
              <a:t>orange.txt ,</a:t>
            </a:r>
            <a:r>
              <a:rPr lang="zh-CN" altLang="en-US" dirty="0" smtClean="0"/>
              <a:t>看看当前这个文件属于哪个</a:t>
            </a:r>
            <a:r>
              <a:rPr lang="zh-CN" altLang="en-US" dirty="0" smtClean="0"/>
              <a:t>组</a:t>
            </a:r>
            <a:r>
              <a:rPr lang="en-US" altLang="zh-CN" dirty="0" smtClean="0"/>
              <a:t>【root】</a:t>
            </a:r>
            <a:r>
              <a:rPr lang="zh-CN" altLang="en-US" dirty="0" smtClean="0"/>
              <a:t>，</a:t>
            </a:r>
            <a:r>
              <a:rPr lang="zh-CN" altLang="en-US" dirty="0" smtClean="0"/>
              <a:t>然后将这个文件所在组，修改到 </a:t>
            </a:r>
            <a:r>
              <a:rPr lang="en-US" altLang="zh-CN" dirty="0" smtClean="0"/>
              <a:t>police</a:t>
            </a:r>
            <a:r>
              <a:rPr lang="zh-CN" altLang="en-US" dirty="0" smtClean="0"/>
              <a:t>组。</a:t>
            </a:r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9"/>
          <p:cNvSpPr txBox="1">
            <a:spLocks noChangeArrowheads="1"/>
          </p:cNvSpPr>
          <p:nvPr/>
        </p:nvSpPr>
        <p:spPr bwMode="auto">
          <a:xfrm>
            <a:off x="467544" y="849719"/>
            <a:ext cx="7272338" cy="3970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2B2B2">
                    <a:alpha val="50195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l"/>
            </a:pPr>
            <a:r>
              <a:rPr lang="zh-CN" altLang="en-US" sz="2200" b="1" smtClean="0"/>
              <a:t>其</a:t>
            </a:r>
            <a:r>
              <a:rPr lang="zh-CN" altLang="en-US" sz="2200" b="1"/>
              <a:t>它组</a:t>
            </a:r>
            <a:endParaRPr lang="en-US" altLang="zh-CN" sz="2200" b="1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11560" y="1314301"/>
            <a:ext cx="81369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endParaRPr lang="en-US" altLang="zh-CN" b="1" dirty="0">
              <a:solidFill>
                <a:srgbClr val="0070C0"/>
              </a:solidFill>
            </a:endParaRPr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zh-CN" altLang="en-US" dirty="0"/>
              <a:t>除文件的所有者和所在组的用户外，系统的其它用户都是文件的其它组。</a:t>
            </a:r>
            <a:endParaRPr lang="en-US" altLang="zh-CN" dirty="0" smtClean="0"/>
          </a:p>
        </p:txBody>
      </p:sp>
      <p:sp>
        <p:nvSpPr>
          <p:cNvPr id="4" name="Text Box 9"/>
          <p:cNvSpPr txBox="1">
            <a:spLocks noChangeArrowheads="1"/>
          </p:cNvSpPr>
          <p:nvPr/>
        </p:nvSpPr>
        <p:spPr bwMode="auto">
          <a:xfrm>
            <a:off x="467544" y="2236474"/>
            <a:ext cx="7272338" cy="3970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2B2B2">
                    <a:alpha val="50195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l"/>
            </a:pPr>
            <a:r>
              <a:rPr lang="zh-CN" altLang="en-US" sz="2200" b="1" dirty="0" smtClean="0"/>
              <a:t>改</a:t>
            </a:r>
            <a:r>
              <a:rPr lang="zh-CN" altLang="en-US" sz="2200" b="1" dirty="0"/>
              <a:t>变用户所在组</a:t>
            </a:r>
            <a:endParaRPr lang="en-US" altLang="zh-CN" sz="22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11560" y="2664271"/>
            <a:ext cx="8136904" cy="28777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endParaRPr lang="en-US" altLang="zh-CN" b="1" dirty="0">
              <a:solidFill>
                <a:srgbClr val="0070C0"/>
              </a:solidFill>
            </a:endParaRPr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zh-CN" altLang="en-US" sz="1600" dirty="0"/>
              <a:t>在添加用户时，可以指定将该用户添加到哪个组中，同样的用</a:t>
            </a:r>
            <a:r>
              <a:rPr lang="en-US" altLang="zh-CN" sz="1600" dirty="0"/>
              <a:t>root</a:t>
            </a:r>
            <a:r>
              <a:rPr lang="zh-CN" altLang="en-US" sz="1600" dirty="0"/>
              <a:t>的管理权限可以改变某个用户所在的</a:t>
            </a:r>
            <a:r>
              <a:rPr lang="zh-CN" altLang="en-US" sz="1600" dirty="0" smtClean="0"/>
              <a:t>组。</a:t>
            </a:r>
            <a:endParaRPr lang="en-US" altLang="zh-CN" sz="1600" dirty="0" smtClean="0"/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zh-CN" altLang="en-US" b="1" dirty="0">
                <a:solidFill>
                  <a:srgbClr val="0070C0"/>
                </a:solidFill>
              </a:rPr>
              <a:t>改</a:t>
            </a:r>
            <a:r>
              <a:rPr lang="zh-CN" altLang="en-US" b="1" dirty="0" smtClean="0">
                <a:solidFill>
                  <a:srgbClr val="0070C0"/>
                </a:solidFill>
              </a:rPr>
              <a:t>变用户所在组</a:t>
            </a:r>
            <a:endParaRPr lang="zh-CN" altLang="en-US" b="1" dirty="0">
              <a:solidFill>
                <a:srgbClr val="0070C0"/>
              </a:solidFill>
            </a:endParaRPr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zh-CN" altLang="en-US" dirty="0"/>
              <a:t> </a:t>
            </a:r>
            <a:r>
              <a:rPr lang="en-US" altLang="zh-CN" sz="1600" dirty="0" smtClean="0"/>
              <a:t>1) usermod   </a:t>
            </a:r>
            <a:r>
              <a:rPr lang="en-US" altLang="zh-CN" sz="1600" dirty="0"/>
              <a:t>–g   </a:t>
            </a:r>
            <a:r>
              <a:rPr lang="zh-CN" altLang="en-US" sz="1600" dirty="0"/>
              <a:t>组名  用户</a:t>
            </a:r>
            <a:r>
              <a:rPr lang="zh-CN" altLang="en-US" sz="1600" dirty="0" smtClean="0"/>
              <a:t>名</a:t>
            </a:r>
            <a:endParaRPr lang="en-US" altLang="zh-CN" sz="1600" dirty="0"/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en-US" altLang="zh-CN" sz="1600" dirty="0" smtClean="0"/>
              <a:t> 2) usermod   </a:t>
            </a:r>
            <a:r>
              <a:rPr lang="en-US" altLang="zh-CN" sz="1600" dirty="0"/>
              <a:t>–d   </a:t>
            </a:r>
            <a:r>
              <a:rPr lang="zh-CN" altLang="en-US" sz="1600" dirty="0"/>
              <a:t>目录名  用户名  改变该用户登陆的初始目录</a:t>
            </a:r>
            <a:r>
              <a:rPr lang="zh-CN" altLang="en-US" sz="1600" dirty="0" smtClean="0"/>
              <a:t>。</a:t>
            </a:r>
            <a:endParaRPr lang="en-US" altLang="zh-CN" sz="1600" dirty="0" smtClean="0"/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zh-CN" altLang="en-US" b="1" dirty="0">
                <a:solidFill>
                  <a:srgbClr val="0070C0"/>
                </a:solidFill>
              </a:rPr>
              <a:t>应</a:t>
            </a:r>
            <a:r>
              <a:rPr lang="zh-CN" altLang="en-US" b="1" dirty="0" smtClean="0">
                <a:solidFill>
                  <a:srgbClr val="0070C0"/>
                </a:solidFill>
              </a:rPr>
              <a:t>用实例</a:t>
            </a:r>
            <a:endParaRPr lang="en-US" altLang="zh-CN" b="1" dirty="0" smtClean="0">
              <a:solidFill>
                <a:srgbClr val="0070C0"/>
              </a:solidFill>
            </a:endParaRPr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zh-CN" altLang="en-US" dirty="0" smtClean="0"/>
              <a:t>创</a:t>
            </a:r>
            <a:r>
              <a:rPr lang="zh-CN" altLang="en-US" dirty="0"/>
              <a:t>建一个土匪组（</a:t>
            </a:r>
            <a:r>
              <a:rPr lang="en-US" altLang="zh-CN" dirty="0"/>
              <a:t>bandit</a:t>
            </a:r>
            <a:r>
              <a:rPr lang="zh-CN" altLang="en-US" dirty="0"/>
              <a:t>）将 </a:t>
            </a:r>
            <a:r>
              <a:rPr lang="en-US" altLang="zh-CN" dirty="0"/>
              <a:t>tom </a:t>
            </a:r>
            <a:r>
              <a:rPr lang="zh-CN" altLang="en-US" dirty="0"/>
              <a:t>这个用户从原来所在的</a:t>
            </a:r>
            <a:r>
              <a:rPr lang="en-US" altLang="zh-CN" dirty="0"/>
              <a:t>police</a:t>
            </a:r>
            <a:r>
              <a:rPr lang="zh-CN" altLang="en-US" dirty="0"/>
              <a:t>组，修改到 </a:t>
            </a:r>
            <a:r>
              <a:rPr lang="en-US" altLang="zh-CN" dirty="0"/>
              <a:t>bandit(</a:t>
            </a:r>
            <a:r>
              <a:rPr lang="zh-CN" altLang="en-US" dirty="0"/>
              <a:t>土匪</a:t>
            </a:r>
            <a:r>
              <a:rPr lang="en-US" altLang="zh-CN" dirty="0"/>
              <a:t>) </a:t>
            </a:r>
            <a:r>
              <a:rPr lang="zh-CN" altLang="en-US" dirty="0"/>
              <a:t>组</a:t>
            </a:r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en-US" altLang="zh-CN" dirty="0" smtClean="0"/>
              <a:t>Usermod  -g  bandit  tom</a:t>
            </a:r>
            <a:endParaRPr lang="en-US" altLang="zh-CN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9"/>
          <p:cNvSpPr txBox="1">
            <a:spLocks noChangeArrowheads="1"/>
          </p:cNvSpPr>
          <p:nvPr/>
        </p:nvSpPr>
        <p:spPr bwMode="auto">
          <a:xfrm>
            <a:off x="467544" y="849719"/>
            <a:ext cx="7272338" cy="3970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2B2B2">
                    <a:alpha val="50195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l"/>
            </a:pPr>
            <a:r>
              <a:rPr lang="zh-CN" altLang="en-US" sz="2200" b="1" dirty="0"/>
              <a:t>权</a:t>
            </a:r>
            <a:r>
              <a:rPr lang="zh-CN" altLang="en-US" sz="2200" b="1" dirty="0" smtClean="0"/>
              <a:t>限的基本介绍</a:t>
            </a:r>
            <a:endParaRPr lang="en-US" altLang="zh-CN" sz="22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23528" y="1314300"/>
            <a:ext cx="8640960" cy="57492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endParaRPr lang="en-US" altLang="zh-CN" b="1" dirty="0" smtClean="0">
              <a:solidFill>
                <a:srgbClr val="0070C0"/>
              </a:solidFill>
            </a:endParaRPr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en-US" altLang="zh-CN" sz="2000" b="1" dirty="0" smtClean="0">
                <a:solidFill>
                  <a:srgbClr val="0070C0"/>
                </a:solidFill>
              </a:rPr>
              <a:t>ls  </a:t>
            </a:r>
            <a:r>
              <a:rPr lang="en-US" altLang="zh-CN" sz="2000" b="1" dirty="0">
                <a:solidFill>
                  <a:srgbClr val="0070C0"/>
                </a:solidFill>
              </a:rPr>
              <a:t>-l </a:t>
            </a:r>
            <a:r>
              <a:rPr lang="zh-CN" altLang="en-US" sz="2000" b="1" dirty="0">
                <a:solidFill>
                  <a:srgbClr val="0070C0"/>
                </a:solidFill>
              </a:rPr>
              <a:t>中显示的内容如下</a:t>
            </a:r>
            <a:r>
              <a:rPr lang="zh-CN" altLang="en-US" dirty="0"/>
              <a:t>：</a:t>
            </a:r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en-US" altLang="zh-CN" sz="2000" b="1" dirty="0">
                <a:solidFill>
                  <a:srgbClr val="FF0000"/>
                </a:solidFill>
              </a:rPr>
              <a:t>-</a:t>
            </a:r>
            <a:r>
              <a:rPr lang="en-US" altLang="zh-CN" sz="2400" b="1" dirty="0">
                <a:solidFill>
                  <a:srgbClr val="00B050"/>
                </a:solidFill>
              </a:rPr>
              <a:t>rwx</a:t>
            </a:r>
            <a:r>
              <a:rPr lang="en-US" altLang="zh-CN" sz="2400" b="1" dirty="0">
                <a:solidFill>
                  <a:srgbClr val="0070C0"/>
                </a:solidFill>
              </a:rPr>
              <a:t>rw-</a:t>
            </a:r>
            <a:r>
              <a:rPr lang="en-US" altLang="zh-CN" sz="2400" b="1" dirty="0">
                <a:solidFill>
                  <a:schemeClr val="accent4">
                    <a:lumMod val="75000"/>
                  </a:schemeClr>
                </a:solidFill>
              </a:rPr>
              <a:t>r--</a:t>
            </a:r>
            <a:r>
              <a:rPr lang="en-US" altLang="zh-CN" sz="1600" dirty="0"/>
              <a:t> </a:t>
            </a:r>
            <a:r>
              <a:rPr lang="en-US" altLang="zh-CN" sz="2400" dirty="0">
                <a:solidFill>
                  <a:srgbClr val="FF0000"/>
                </a:solidFill>
              </a:rPr>
              <a:t>1</a:t>
            </a:r>
            <a:r>
              <a:rPr lang="en-US" altLang="zh-CN" sz="1600" dirty="0"/>
              <a:t> </a:t>
            </a:r>
            <a:r>
              <a:rPr lang="en-US" altLang="zh-CN" sz="2000" b="1" dirty="0"/>
              <a:t>root</a:t>
            </a:r>
            <a:r>
              <a:rPr lang="en-US" altLang="zh-CN" sz="1600" dirty="0"/>
              <a:t> </a:t>
            </a:r>
            <a:r>
              <a:rPr lang="en-US" altLang="zh-CN" sz="1600" b="1" dirty="0" smtClean="0">
                <a:solidFill>
                  <a:srgbClr val="FF0000"/>
                </a:solidFill>
              </a:rPr>
              <a:t>police</a:t>
            </a:r>
            <a:r>
              <a:rPr lang="en-US" altLang="zh-CN" sz="1600" dirty="0" smtClean="0"/>
              <a:t> </a:t>
            </a:r>
            <a:r>
              <a:rPr lang="en-US" altLang="zh-CN" sz="2000" b="1" dirty="0">
                <a:solidFill>
                  <a:srgbClr val="00B050"/>
                </a:solidFill>
              </a:rPr>
              <a:t>1213</a:t>
            </a:r>
            <a:r>
              <a:rPr lang="en-US" altLang="zh-CN" sz="1600" dirty="0"/>
              <a:t> </a:t>
            </a:r>
            <a:r>
              <a:rPr lang="en-US" altLang="zh-CN" sz="1600" b="1" dirty="0"/>
              <a:t>Feb 2 09:39</a:t>
            </a:r>
            <a:r>
              <a:rPr lang="en-US" altLang="zh-CN" sz="1600" dirty="0"/>
              <a:t> </a:t>
            </a:r>
            <a:r>
              <a:rPr lang="en-US" altLang="zh-CN" sz="1600" dirty="0" smtClean="0"/>
              <a:t>abc.txt</a:t>
            </a:r>
            <a:endParaRPr lang="en-US" altLang="zh-CN" sz="1600" dirty="0"/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endParaRPr lang="en-US" altLang="zh-CN" sz="1400" dirty="0" smtClean="0"/>
          </a:p>
          <a:p>
            <a:pPr>
              <a:lnSpc>
                <a:spcPct val="130000"/>
              </a:lnSpc>
            </a:pPr>
            <a:r>
              <a:rPr lang="en-US" altLang="zh-CN" dirty="0"/>
              <a:t>0-9</a:t>
            </a:r>
            <a:r>
              <a:rPr lang="zh-CN" altLang="en-US" dirty="0"/>
              <a:t>位说</a:t>
            </a:r>
            <a:r>
              <a:rPr lang="zh-CN" altLang="en-US" dirty="0" smtClean="0"/>
              <a:t>明</a:t>
            </a:r>
            <a:endParaRPr lang="en-US" altLang="zh-CN" dirty="0" smtClean="0"/>
          </a:p>
          <a:p>
            <a:pPr marL="342900" indent="-342900">
              <a:lnSpc>
                <a:spcPct val="130000"/>
              </a:lnSpc>
              <a:buAutoNum type="arabicParenR"/>
            </a:pPr>
            <a:r>
              <a:rPr lang="zh-CN" altLang="en-US" dirty="0" smtClean="0"/>
              <a:t>第</a:t>
            </a:r>
            <a:r>
              <a:rPr lang="en-US" altLang="zh-CN" dirty="0"/>
              <a:t>0</a:t>
            </a:r>
            <a:r>
              <a:rPr lang="zh-CN" altLang="en-US" dirty="0"/>
              <a:t>位确定文件类型</a:t>
            </a:r>
            <a:r>
              <a:rPr lang="en-US" altLang="zh-CN" dirty="0" smtClean="0"/>
              <a:t>(</a:t>
            </a:r>
            <a:r>
              <a:rPr lang="zh-CN" altLang="en-US" dirty="0"/>
              <a:t>说</a:t>
            </a:r>
            <a:r>
              <a:rPr lang="zh-CN" altLang="en-US" dirty="0" smtClean="0"/>
              <a:t>明</a:t>
            </a:r>
            <a:r>
              <a:rPr lang="en-US" altLang="zh-CN" dirty="0" smtClean="0"/>
              <a:t>: </a:t>
            </a:r>
            <a:r>
              <a:rPr lang="en-US" altLang="zh-CN" dirty="0" smtClean="0">
                <a:solidFill>
                  <a:srgbClr val="FF0000"/>
                </a:solidFill>
              </a:rPr>
              <a:t>-</a:t>
            </a:r>
            <a:r>
              <a:rPr lang="en-US" altLang="zh-CN" dirty="0" smtClean="0"/>
              <a:t>:</a:t>
            </a:r>
            <a:r>
              <a:rPr lang="zh-CN" altLang="en-US" dirty="0" smtClean="0"/>
              <a:t>普通文件</a:t>
            </a:r>
            <a:r>
              <a:rPr lang="en-US" altLang="zh-CN" dirty="0" smtClean="0"/>
              <a:t>, </a:t>
            </a:r>
            <a:r>
              <a:rPr lang="en-US" altLang="zh-CN" b="1" dirty="0" smtClean="0">
                <a:solidFill>
                  <a:srgbClr val="FF0000"/>
                </a:solidFill>
              </a:rPr>
              <a:t>d</a:t>
            </a:r>
            <a:r>
              <a:rPr lang="en-US" altLang="zh-CN" dirty="0" smtClean="0"/>
              <a:t>:</a:t>
            </a:r>
            <a:r>
              <a:rPr lang="zh-CN" altLang="en-US" dirty="0" smtClean="0"/>
              <a:t>目录，</a:t>
            </a:r>
            <a:r>
              <a:rPr lang="en-US" altLang="zh-CN" dirty="0" smtClean="0">
                <a:solidFill>
                  <a:srgbClr val="FF0000"/>
                </a:solidFill>
              </a:rPr>
              <a:t>l</a:t>
            </a:r>
            <a:r>
              <a:rPr lang="en-US" altLang="zh-CN" dirty="0" smtClean="0"/>
              <a:t> : </a:t>
            </a:r>
            <a:r>
              <a:rPr lang="zh-CN" altLang="en-US" dirty="0" smtClean="0"/>
              <a:t>连接文件</a:t>
            </a:r>
            <a:r>
              <a:rPr lang="en-US" altLang="zh-CN" dirty="0" smtClean="0"/>
              <a:t>, </a:t>
            </a:r>
            <a:r>
              <a:rPr lang="en-US" altLang="zh-CN" dirty="0" smtClean="0">
                <a:solidFill>
                  <a:srgbClr val="FF0000"/>
                </a:solidFill>
              </a:rPr>
              <a:t>c</a:t>
            </a:r>
            <a:r>
              <a:rPr lang="en-US" altLang="zh-CN" dirty="0" smtClean="0"/>
              <a:t>: </a:t>
            </a:r>
            <a:r>
              <a:rPr lang="zh-CN" altLang="en-US" dirty="0" smtClean="0"/>
              <a:t>字符设备文件</a:t>
            </a:r>
            <a:r>
              <a:rPr lang="en-US" altLang="zh-CN" dirty="0" smtClean="0"/>
              <a:t>[</a:t>
            </a:r>
            <a:r>
              <a:rPr lang="zh-CN" altLang="en-US" dirty="0" smtClean="0"/>
              <a:t>键盘</a:t>
            </a:r>
            <a:r>
              <a:rPr lang="en-US" altLang="zh-CN" dirty="0" smtClean="0"/>
              <a:t>,</a:t>
            </a:r>
            <a:r>
              <a:rPr lang="zh-CN" altLang="en-US" dirty="0" smtClean="0"/>
              <a:t>鼠标</a:t>
            </a:r>
            <a:r>
              <a:rPr lang="en-US" altLang="zh-CN" dirty="0" smtClean="0"/>
              <a:t>] </a:t>
            </a:r>
            <a:r>
              <a:rPr lang="en-US" altLang="zh-CN" b="1" dirty="0" smtClean="0">
                <a:solidFill>
                  <a:srgbClr val="FF0000"/>
                </a:solidFill>
              </a:rPr>
              <a:t>b</a:t>
            </a:r>
            <a:r>
              <a:rPr lang="en-US" altLang="zh-CN" dirty="0" smtClean="0"/>
              <a:t>: </a:t>
            </a:r>
            <a:r>
              <a:rPr lang="zh-CN" altLang="en-US" dirty="0" smtClean="0"/>
              <a:t>块设备文件</a:t>
            </a:r>
            <a:r>
              <a:rPr lang="en-US" altLang="zh-CN" dirty="0" smtClean="0"/>
              <a:t>[</a:t>
            </a:r>
            <a:r>
              <a:rPr lang="zh-CN" altLang="en-US" dirty="0" smtClean="0"/>
              <a:t>硬盘</a:t>
            </a:r>
            <a:r>
              <a:rPr lang="en-US" altLang="zh-CN" dirty="0" smtClean="0"/>
              <a:t>]</a:t>
            </a:r>
            <a:r>
              <a:rPr lang="zh-CN" altLang="en-US" dirty="0" smtClean="0"/>
              <a:t> </a:t>
            </a:r>
            <a:r>
              <a:rPr lang="en-US" altLang="zh-CN" dirty="0" smtClean="0"/>
              <a:t>)</a:t>
            </a:r>
          </a:p>
          <a:p>
            <a:pPr marL="342900" indent="-342900">
              <a:lnSpc>
                <a:spcPct val="130000"/>
              </a:lnSpc>
              <a:buAutoNum type="arabicParenR"/>
            </a:pPr>
            <a:r>
              <a:rPr lang="zh-CN" altLang="en-US" dirty="0" smtClean="0"/>
              <a:t>第</a:t>
            </a:r>
            <a:r>
              <a:rPr lang="en-US" altLang="zh-CN" dirty="0"/>
              <a:t>1-3</a:t>
            </a:r>
            <a:r>
              <a:rPr lang="zh-CN" altLang="en-US" dirty="0"/>
              <a:t>位确定所有者（该文件的所有者）拥有该文件的权限</a:t>
            </a:r>
            <a:r>
              <a:rPr lang="zh-CN" altLang="en-US" dirty="0" smtClean="0"/>
              <a:t>。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>R: </a:t>
            </a:r>
            <a:r>
              <a:rPr lang="zh-CN" altLang="en-US" dirty="0" smtClean="0"/>
              <a:t>读 ， </a:t>
            </a:r>
            <a:r>
              <a:rPr lang="en-US" altLang="zh-CN" dirty="0" smtClean="0"/>
              <a:t>w : </a:t>
            </a:r>
            <a:r>
              <a:rPr lang="zh-CN" altLang="en-US" dirty="0" smtClean="0"/>
              <a:t>写权限 </a:t>
            </a:r>
            <a:r>
              <a:rPr lang="en-US" altLang="zh-CN" dirty="0" smtClean="0"/>
              <a:t>x:  </a:t>
            </a:r>
            <a:r>
              <a:rPr lang="zh-CN" altLang="en-US" dirty="0" smtClean="0"/>
              <a:t>执行权限  </a:t>
            </a:r>
            <a:endParaRPr lang="en-US" altLang="zh-CN" dirty="0" smtClean="0"/>
          </a:p>
          <a:p>
            <a:pPr marL="342900" indent="-342900">
              <a:lnSpc>
                <a:spcPct val="130000"/>
              </a:lnSpc>
              <a:buAutoNum type="arabicParenR"/>
            </a:pPr>
            <a:r>
              <a:rPr lang="zh-CN" altLang="en-US" dirty="0" smtClean="0"/>
              <a:t>第</a:t>
            </a:r>
            <a:r>
              <a:rPr lang="en-US" altLang="zh-CN" dirty="0"/>
              <a:t>4-6</a:t>
            </a:r>
            <a:r>
              <a:rPr lang="zh-CN" altLang="en-US" dirty="0"/>
              <a:t>位确定所属组（同用户组的）拥有该文件的权</a:t>
            </a:r>
            <a:r>
              <a:rPr lang="zh-CN" altLang="en-US" dirty="0" smtClean="0"/>
              <a:t>限</a:t>
            </a:r>
            <a:endParaRPr lang="en-US" altLang="zh-CN" dirty="0" smtClean="0"/>
          </a:p>
          <a:p>
            <a:pPr marL="342900" indent="-342900">
              <a:lnSpc>
                <a:spcPct val="130000"/>
              </a:lnSpc>
              <a:buAutoNum type="arabicParenR"/>
            </a:pPr>
            <a:r>
              <a:rPr lang="zh-CN" altLang="en-US" dirty="0" smtClean="0"/>
              <a:t>第</a:t>
            </a:r>
            <a:r>
              <a:rPr lang="en-US" altLang="zh-CN" dirty="0"/>
              <a:t>7-9</a:t>
            </a:r>
            <a:r>
              <a:rPr lang="zh-CN" altLang="en-US" dirty="0"/>
              <a:t>位确定其他用户拥有该文件的权限 </a:t>
            </a:r>
            <a:endParaRPr lang="en-US" altLang="zh-CN" dirty="0"/>
          </a:p>
          <a:p>
            <a:pPr marL="342900" indent="-342900">
              <a:lnSpc>
                <a:spcPct val="130000"/>
              </a:lnSpc>
              <a:buAutoNum type="arabicParenR"/>
            </a:pPr>
            <a:r>
              <a:rPr lang="en-US" altLang="zh-CN" dirty="0">
                <a:solidFill>
                  <a:srgbClr val="FF0000"/>
                </a:solidFill>
              </a:rPr>
              <a:t>1</a:t>
            </a:r>
            <a:r>
              <a:rPr lang="en-US" altLang="zh-CN" dirty="0" smtClean="0"/>
              <a:t>: </a:t>
            </a:r>
            <a:r>
              <a:rPr lang="zh-CN" altLang="en-US" dirty="0" smtClean="0"/>
              <a:t>如果是文件，表示硬链接的数目， </a:t>
            </a:r>
            <a:r>
              <a:rPr lang="zh-CN" altLang="en-US" dirty="0"/>
              <a:t>如</a:t>
            </a:r>
            <a:r>
              <a:rPr lang="zh-CN" altLang="en-US" dirty="0" smtClean="0"/>
              <a:t>果是目录，则表示有多少个子目录</a:t>
            </a:r>
            <a:endParaRPr lang="en-US" altLang="zh-CN" dirty="0" smtClean="0"/>
          </a:p>
          <a:p>
            <a:pPr marL="342900" indent="-342900">
              <a:lnSpc>
                <a:spcPct val="130000"/>
              </a:lnSpc>
              <a:buAutoNum type="arabicParenR"/>
            </a:pPr>
            <a:r>
              <a:rPr lang="en-US" altLang="zh-CN" dirty="0" smtClean="0"/>
              <a:t>1213</a:t>
            </a:r>
            <a:r>
              <a:rPr lang="zh-CN" altLang="en-US" dirty="0" smtClean="0"/>
              <a:t>：</a:t>
            </a:r>
            <a:r>
              <a:rPr lang="en-US" altLang="zh-CN" dirty="0"/>
              <a:t> </a:t>
            </a:r>
            <a:r>
              <a:rPr lang="zh-CN" altLang="en-US" dirty="0" smtClean="0"/>
              <a:t>表示文件大小，</a:t>
            </a:r>
            <a:r>
              <a:rPr lang="zh-CN" altLang="en-US" dirty="0"/>
              <a:t>如</a:t>
            </a:r>
            <a:r>
              <a:rPr lang="zh-CN" altLang="en-US" dirty="0" smtClean="0"/>
              <a:t>果是目录，则统一为 </a:t>
            </a:r>
            <a:r>
              <a:rPr lang="en-US" altLang="zh-CN" dirty="0" smtClean="0"/>
              <a:t>4096</a:t>
            </a:r>
            <a:endParaRPr lang="en-US" altLang="zh-CN" dirty="0"/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endParaRPr lang="en-US" altLang="zh-CN" sz="1400" dirty="0" smtClean="0"/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endParaRPr lang="en-US" altLang="zh-CN" sz="1400" dirty="0"/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en-US" altLang="zh-CN" sz="1400" dirty="0" smtClean="0"/>
              <a:t>Here!!!</a:t>
            </a:r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en-US" altLang="zh-CN" sz="1400" dirty="0" smtClean="0"/>
              <a:t> </a:t>
            </a:r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endParaRPr lang="zh-CN" altLang="en-US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9"/>
          <p:cNvSpPr txBox="1">
            <a:spLocks noChangeArrowheads="1"/>
          </p:cNvSpPr>
          <p:nvPr/>
        </p:nvSpPr>
        <p:spPr bwMode="auto">
          <a:xfrm>
            <a:off x="467544" y="849719"/>
            <a:ext cx="7272338" cy="3970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2B2B2">
                    <a:alpha val="50195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zh-CN" sz="2200" b="1" dirty="0" smtClean="0"/>
              <a:t>rwx</a:t>
            </a:r>
            <a:r>
              <a:rPr lang="zh-CN" altLang="en-US" sz="2200" b="1" dirty="0" smtClean="0"/>
              <a:t>权限详解</a:t>
            </a:r>
            <a:endParaRPr lang="en-US" altLang="zh-CN" sz="22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23528" y="1314301"/>
            <a:ext cx="8640960" cy="364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000" b="1" dirty="0">
                <a:solidFill>
                  <a:srgbClr val="0070C0"/>
                </a:solidFill>
              </a:rPr>
              <a:t> </a:t>
            </a:r>
            <a:r>
              <a:rPr lang="en-US" altLang="zh-CN" sz="2000" b="1" dirty="0" smtClean="0">
                <a:solidFill>
                  <a:srgbClr val="0070C0"/>
                </a:solidFill>
              </a:rPr>
              <a:t>      rwx</a:t>
            </a:r>
            <a:r>
              <a:rPr lang="zh-CN" altLang="en-US" sz="2000" b="1" dirty="0" smtClean="0">
                <a:solidFill>
                  <a:srgbClr val="0070C0"/>
                </a:solidFill>
              </a:rPr>
              <a:t>作</a:t>
            </a:r>
            <a:r>
              <a:rPr lang="zh-CN" altLang="en-US" sz="2000" b="1" dirty="0">
                <a:solidFill>
                  <a:srgbClr val="0070C0"/>
                </a:solidFill>
              </a:rPr>
              <a:t>用到文</a:t>
            </a:r>
            <a:r>
              <a:rPr lang="zh-CN" altLang="en-US" sz="2000" b="1" dirty="0" smtClean="0">
                <a:solidFill>
                  <a:srgbClr val="0070C0"/>
                </a:solidFill>
              </a:rPr>
              <a:t>件</a:t>
            </a:r>
            <a:r>
              <a:rPr lang="en-US" altLang="zh-CN" sz="2000" b="1" dirty="0" smtClean="0">
                <a:solidFill>
                  <a:srgbClr val="0070C0"/>
                </a:solidFill>
              </a:rPr>
              <a:t>(</a:t>
            </a:r>
            <a:r>
              <a:rPr lang="zh-CN" altLang="en-US" sz="2000" b="1" dirty="0" smtClean="0">
                <a:solidFill>
                  <a:srgbClr val="FF0000"/>
                </a:solidFill>
              </a:rPr>
              <a:t>重要</a:t>
            </a:r>
            <a:r>
              <a:rPr lang="en-US" altLang="zh-CN" sz="2000" b="1" dirty="0" smtClean="0">
                <a:solidFill>
                  <a:srgbClr val="0070C0"/>
                </a:solidFill>
              </a:rPr>
              <a:t>)</a:t>
            </a:r>
            <a:endParaRPr lang="zh-CN" altLang="en-US" sz="2000" b="1" dirty="0">
              <a:solidFill>
                <a:srgbClr val="0070C0"/>
              </a:solidFill>
            </a:endParaRPr>
          </a:p>
          <a:p>
            <a:pPr lvl="1">
              <a:lnSpc>
                <a:spcPct val="130000"/>
              </a:lnSpc>
            </a:pPr>
            <a:r>
              <a:rPr lang="en-US" altLang="zh-CN" sz="1600" dirty="0" smtClean="0">
                <a:solidFill>
                  <a:srgbClr val="007C6A"/>
                </a:solidFill>
              </a:rPr>
              <a:t>1) [ </a:t>
            </a:r>
            <a:r>
              <a:rPr lang="en-US" altLang="zh-CN" sz="1600" dirty="0">
                <a:solidFill>
                  <a:srgbClr val="007C6A"/>
                </a:solidFill>
              </a:rPr>
              <a:t>r ]</a:t>
            </a:r>
            <a:r>
              <a:rPr lang="zh-CN" altLang="en-US" sz="1600" dirty="0">
                <a:solidFill>
                  <a:srgbClr val="007C6A"/>
                </a:solidFill>
              </a:rPr>
              <a:t>代表可读</a:t>
            </a:r>
            <a:r>
              <a:rPr lang="en-US" altLang="zh-CN" sz="1600" dirty="0">
                <a:solidFill>
                  <a:srgbClr val="007C6A"/>
                </a:solidFill>
              </a:rPr>
              <a:t>(read): </a:t>
            </a:r>
            <a:r>
              <a:rPr lang="zh-CN" altLang="en-US" sz="1600" dirty="0">
                <a:solidFill>
                  <a:srgbClr val="007C6A"/>
                </a:solidFill>
              </a:rPr>
              <a:t>可以读取</a:t>
            </a:r>
            <a:r>
              <a:rPr lang="en-US" altLang="zh-CN" sz="1600" dirty="0">
                <a:solidFill>
                  <a:srgbClr val="007C6A"/>
                </a:solidFill>
              </a:rPr>
              <a:t>,</a:t>
            </a:r>
            <a:r>
              <a:rPr lang="zh-CN" altLang="en-US" sz="1600" dirty="0">
                <a:solidFill>
                  <a:srgbClr val="007C6A"/>
                </a:solidFill>
              </a:rPr>
              <a:t>查看</a:t>
            </a:r>
          </a:p>
          <a:p>
            <a:pPr lvl="1">
              <a:lnSpc>
                <a:spcPct val="130000"/>
              </a:lnSpc>
            </a:pPr>
            <a:r>
              <a:rPr lang="en-US" altLang="zh-CN" sz="1600" dirty="0" smtClean="0">
                <a:solidFill>
                  <a:srgbClr val="007C6A"/>
                </a:solidFill>
              </a:rPr>
              <a:t>2) [ </a:t>
            </a:r>
            <a:r>
              <a:rPr lang="en-US" altLang="zh-CN" sz="1600" dirty="0">
                <a:solidFill>
                  <a:srgbClr val="007C6A"/>
                </a:solidFill>
              </a:rPr>
              <a:t>w ]</a:t>
            </a:r>
            <a:r>
              <a:rPr lang="zh-CN" altLang="en-US" sz="1600" dirty="0">
                <a:solidFill>
                  <a:srgbClr val="007C6A"/>
                </a:solidFill>
              </a:rPr>
              <a:t>代表可写</a:t>
            </a:r>
            <a:r>
              <a:rPr lang="en-US" altLang="zh-CN" sz="1600" dirty="0">
                <a:solidFill>
                  <a:srgbClr val="007C6A"/>
                </a:solidFill>
              </a:rPr>
              <a:t>(write): </a:t>
            </a:r>
            <a:r>
              <a:rPr lang="zh-CN" altLang="en-US" sz="1600" dirty="0">
                <a:solidFill>
                  <a:srgbClr val="007C6A"/>
                </a:solidFill>
              </a:rPr>
              <a:t>可以修改</a:t>
            </a:r>
            <a:r>
              <a:rPr lang="en-US" altLang="zh-CN" sz="1600" dirty="0">
                <a:solidFill>
                  <a:srgbClr val="007C6A"/>
                </a:solidFill>
              </a:rPr>
              <a:t>,</a:t>
            </a:r>
            <a:r>
              <a:rPr lang="zh-CN" altLang="en-US" sz="1600" dirty="0">
                <a:solidFill>
                  <a:srgbClr val="007C6A"/>
                </a:solidFill>
              </a:rPr>
              <a:t>但是不代表可以删除该文件</a:t>
            </a:r>
            <a:r>
              <a:rPr lang="en-US" altLang="zh-CN" sz="1600" dirty="0">
                <a:solidFill>
                  <a:srgbClr val="007C6A"/>
                </a:solidFill>
              </a:rPr>
              <a:t>,</a:t>
            </a:r>
            <a:r>
              <a:rPr lang="zh-CN" altLang="en-US" sz="1600" dirty="0">
                <a:solidFill>
                  <a:srgbClr val="007C6A"/>
                </a:solidFill>
              </a:rPr>
              <a:t>删除一个文件的前提条件是对该文件所在的目录有写权限，才能删除该文件</a:t>
            </a:r>
            <a:r>
              <a:rPr lang="en-US" altLang="zh-CN" sz="1600" dirty="0">
                <a:solidFill>
                  <a:srgbClr val="007C6A"/>
                </a:solidFill>
              </a:rPr>
              <a:t>.</a:t>
            </a:r>
          </a:p>
          <a:p>
            <a:pPr lvl="1">
              <a:lnSpc>
                <a:spcPct val="130000"/>
              </a:lnSpc>
            </a:pPr>
            <a:r>
              <a:rPr lang="en-US" altLang="zh-CN" sz="1600" dirty="0" smtClean="0">
                <a:solidFill>
                  <a:srgbClr val="007C6A"/>
                </a:solidFill>
              </a:rPr>
              <a:t>3) [ </a:t>
            </a:r>
            <a:r>
              <a:rPr lang="en-US" altLang="zh-CN" sz="1600" dirty="0">
                <a:solidFill>
                  <a:srgbClr val="007C6A"/>
                </a:solidFill>
              </a:rPr>
              <a:t>x ]</a:t>
            </a:r>
            <a:r>
              <a:rPr lang="zh-CN" altLang="en-US" sz="1600" dirty="0">
                <a:solidFill>
                  <a:srgbClr val="007C6A"/>
                </a:solidFill>
              </a:rPr>
              <a:t>代表可执行</a:t>
            </a:r>
            <a:r>
              <a:rPr lang="en-US" altLang="zh-CN" sz="1600" dirty="0">
                <a:solidFill>
                  <a:srgbClr val="007C6A"/>
                </a:solidFill>
              </a:rPr>
              <a:t>(execute):</a:t>
            </a:r>
            <a:r>
              <a:rPr lang="zh-CN" altLang="en-US" sz="1600" dirty="0">
                <a:solidFill>
                  <a:srgbClr val="007C6A"/>
                </a:solidFill>
              </a:rPr>
              <a:t>可以</a:t>
            </a:r>
            <a:r>
              <a:rPr lang="zh-CN" altLang="en-US" sz="1600" dirty="0" smtClean="0">
                <a:solidFill>
                  <a:srgbClr val="007C6A"/>
                </a:solidFill>
              </a:rPr>
              <a:t>被执行  </a:t>
            </a:r>
            <a:endParaRPr lang="en-US" altLang="zh-CN" sz="1600" dirty="0">
              <a:solidFill>
                <a:srgbClr val="007C6A"/>
              </a:solidFill>
            </a:endParaRPr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endParaRPr lang="en-US" altLang="zh-CN" b="1" dirty="0" smtClean="0">
              <a:solidFill>
                <a:srgbClr val="0070C0"/>
              </a:solidFill>
            </a:endParaRPr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en-US" altLang="zh-CN" b="1" dirty="0">
                <a:solidFill>
                  <a:srgbClr val="0070C0"/>
                </a:solidFill>
              </a:rPr>
              <a:t>  </a:t>
            </a:r>
            <a:r>
              <a:rPr lang="en-US" altLang="zh-CN" b="1" dirty="0" smtClean="0">
                <a:solidFill>
                  <a:srgbClr val="0070C0"/>
                </a:solidFill>
              </a:rPr>
              <a:t>     rwx</a:t>
            </a:r>
            <a:r>
              <a:rPr lang="zh-CN" altLang="en-US" b="1" dirty="0">
                <a:solidFill>
                  <a:srgbClr val="0070C0"/>
                </a:solidFill>
              </a:rPr>
              <a:t>作用</a:t>
            </a:r>
            <a:r>
              <a:rPr lang="zh-CN" altLang="en-US" b="1" dirty="0" smtClean="0">
                <a:solidFill>
                  <a:srgbClr val="0070C0"/>
                </a:solidFill>
              </a:rPr>
              <a:t>到</a:t>
            </a:r>
            <a:r>
              <a:rPr lang="zh-CN" altLang="en-US" b="1" dirty="0">
                <a:solidFill>
                  <a:srgbClr val="0070C0"/>
                </a:solidFill>
              </a:rPr>
              <a:t>目</a:t>
            </a:r>
            <a:r>
              <a:rPr lang="zh-CN" altLang="en-US" b="1" dirty="0" smtClean="0">
                <a:solidFill>
                  <a:srgbClr val="0070C0"/>
                </a:solidFill>
              </a:rPr>
              <a:t>录</a:t>
            </a:r>
            <a:r>
              <a:rPr lang="en-US" altLang="zh-CN" b="1" dirty="0" smtClean="0">
                <a:solidFill>
                  <a:srgbClr val="0070C0"/>
                </a:solidFill>
              </a:rPr>
              <a:t>(</a:t>
            </a:r>
            <a:r>
              <a:rPr lang="zh-CN" altLang="en-US" b="1" dirty="0" smtClean="0">
                <a:solidFill>
                  <a:srgbClr val="FF0000"/>
                </a:solidFill>
              </a:rPr>
              <a:t>重要</a:t>
            </a:r>
            <a:r>
              <a:rPr lang="en-US" altLang="zh-CN" b="1" dirty="0" smtClean="0">
                <a:solidFill>
                  <a:srgbClr val="0070C0"/>
                </a:solidFill>
              </a:rPr>
              <a:t>)</a:t>
            </a:r>
          </a:p>
          <a:p>
            <a:pPr lvl="1">
              <a:lnSpc>
                <a:spcPct val="130000"/>
              </a:lnSpc>
            </a:pPr>
            <a:r>
              <a:rPr lang="en-US" altLang="zh-CN" sz="1600" dirty="0" smtClean="0">
                <a:solidFill>
                  <a:srgbClr val="007C6A"/>
                </a:solidFill>
              </a:rPr>
              <a:t>1) [ </a:t>
            </a:r>
            <a:r>
              <a:rPr lang="en-US" altLang="zh-CN" sz="1600" dirty="0">
                <a:solidFill>
                  <a:srgbClr val="007C6A"/>
                </a:solidFill>
              </a:rPr>
              <a:t>r ]</a:t>
            </a:r>
            <a:r>
              <a:rPr lang="zh-CN" altLang="en-US" sz="1600" dirty="0">
                <a:solidFill>
                  <a:srgbClr val="007C6A"/>
                </a:solidFill>
              </a:rPr>
              <a:t>代表可读</a:t>
            </a:r>
            <a:r>
              <a:rPr lang="en-US" altLang="zh-CN" sz="1600" dirty="0">
                <a:solidFill>
                  <a:srgbClr val="007C6A"/>
                </a:solidFill>
              </a:rPr>
              <a:t>(read): </a:t>
            </a:r>
            <a:r>
              <a:rPr lang="zh-CN" altLang="en-US" sz="1600" dirty="0">
                <a:solidFill>
                  <a:srgbClr val="007C6A"/>
                </a:solidFill>
              </a:rPr>
              <a:t>可以读取，</a:t>
            </a:r>
            <a:r>
              <a:rPr lang="en-US" altLang="zh-CN" sz="1600" dirty="0">
                <a:solidFill>
                  <a:srgbClr val="007C6A"/>
                </a:solidFill>
              </a:rPr>
              <a:t>ls</a:t>
            </a:r>
            <a:r>
              <a:rPr lang="zh-CN" altLang="en-US" sz="1600" dirty="0">
                <a:solidFill>
                  <a:srgbClr val="007C6A"/>
                </a:solidFill>
              </a:rPr>
              <a:t>查看目录内容</a:t>
            </a:r>
          </a:p>
          <a:p>
            <a:pPr lvl="1">
              <a:lnSpc>
                <a:spcPct val="130000"/>
              </a:lnSpc>
            </a:pPr>
            <a:r>
              <a:rPr lang="en-US" altLang="zh-CN" sz="1600" dirty="0" smtClean="0">
                <a:solidFill>
                  <a:srgbClr val="007C6A"/>
                </a:solidFill>
              </a:rPr>
              <a:t>2) [ </a:t>
            </a:r>
            <a:r>
              <a:rPr lang="en-US" altLang="zh-CN" sz="1600" dirty="0">
                <a:solidFill>
                  <a:srgbClr val="007C6A"/>
                </a:solidFill>
              </a:rPr>
              <a:t>w ]</a:t>
            </a:r>
            <a:r>
              <a:rPr lang="zh-CN" altLang="en-US" sz="1600" dirty="0">
                <a:solidFill>
                  <a:srgbClr val="007C6A"/>
                </a:solidFill>
              </a:rPr>
              <a:t>代表可写</a:t>
            </a:r>
            <a:r>
              <a:rPr lang="en-US" altLang="zh-CN" sz="1600" dirty="0">
                <a:solidFill>
                  <a:srgbClr val="007C6A"/>
                </a:solidFill>
              </a:rPr>
              <a:t>(write): </a:t>
            </a:r>
            <a:r>
              <a:rPr lang="zh-CN" altLang="en-US" sz="1600" dirty="0">
                <a:solidFill>
                  <a:srgbClr val="007C6A"/>
                </a:solidFill>
              </a:rPr>
              <a:t>可以修改</a:t>
            </a:r>
            <a:r>
              <a:rPr lang="en-US" altLang="zh-CN" sz="1600" dirty="0">
                <a:solidFill>
                  <a:srgbClr val="007C6A"/>
                </a:solidFill>
              </a:rPr>
              <a:t>,</a:t>
            </a:r>
            <a:r>
              <a:rPr lang="zh-CN" altLang="en-US" sz="1600" dirty="0">
                <a:solidFill>
                  <a:srgbClr val="007C6A"/>
                </a:solidFill>
              </a:rPr>
              <a:t>目录内创建</a:t>
            </a:r>
            <a:r>
              <a:rPr lang="en-US" altLang="zh-CN" sz="1600" dirty="0">
                <a:solidFill>
                  <a:srgbClr val="007C6A"/>
                </a:solidFill>
              </a:rPr>
              <a:t>+</a:t>
            </a:r>
            <a:r>
              <a:rPr lang="zh-CN" altLang="en-US" sz="1600" dirty="0">
                <a:solidFill>
                  <a:srgbClr val="007C6A"/>
                </a:solidFill>
              </a:rPr>
              <a:t>删除</a:t>
            </a:r>
            <a:r>
              <a:rPr lang="en-US" altLang="zh-CN" sz="1600" dirty="0">
                <a:solidFill>
                  <a:srgbClr val="007C6A"/>
                </a:solidFill>
              </a:rPr>
              <a:t>+</a:t>
            </a:r>
            <a:r>
              <a:rPr lang="zh-CN" altLang="en-US" sz="1600" dirty="0">
                <a:solidFill>
                  <a:srgbClr val="007C6A"/>
                </a:solidFill>
              </a:rPr>
              <a:t>重命名目录</a:t>
            </a:r>
          </a:p>
          <a:p>
            <a:pPr lvl="1">
              <a:lnSpc>
                <a:spcPct val="130000"/>
              </a:lnSpc>
            </a:pPr>
            <a:r>
              <a:rPr lang="en-US" altLang="zh-CN" sz="1600" dirty="0" smtClean="0">
                <a:solidFill>
                  <a:srgbClr val="007C6A"/>
                </a:solidFill>
              </a:rPr>
              <a:t>3) [ </a:t>
            </a:r>
            <a:r>
              <a:rPr lang="en-US" altLang="zh-CN" sz="1600" dirty="0">
                <a:solidFill>
                  <a:srgbClr val="007C6A"/>
                </a:solidFill>
              </a:rPr>
              <a:t>x ]</a:t>
            </a:r>
            <a:r>
              <a:rPr lang="zh-CN" altLang="en-US" sz="1600" dirty="0">
                <a:solidFill>
                  <a:srgbClr val="007C6A"/>
                </a:solidFill>
              </a:rPr>
              <a:t>代表可执行</a:t>
            </a:r>
            <a:r>
              <a:rPr lang="en-US" altLang="zh-CN" sz="1600" dirty="0">
                <a:solidFill>
                  <a:srgbClr val="007C6A"/>
                </a:solidFill>
              </a:rPr>
              <a:t>(execute):</a:t>
            </a:r>
            <a:r>
              <a:rPr lang="zh-CN" altLang="en-US" sz="1600" dirty="0">
                <a:solidFill>
                  <a:srgbClr val="007C6A"/>
                </a:solidFill>
              </a:rPr>
              <a:t>可以进入该目</a:t>
            </a:r>
            <a:r>
              <a:rPr lang="zh-CN" altLang="en-US" sz="1600" dirty="0" smtClean="0">
                <a:solidFill>
                  <a:srgbClr val="007C6A"/>
                </a:solidFill>
              </a:rPr>
              <a:t>录 </a:t>
            </a:r>
            <a:r>
              <a:rPr lang="zh-CN" altLang="en-US" sz="1600" dirty="0" smtClean="0">
                <a:solidFill>
                  <a:srgbClr val="007C6A"/>
                </a:solidFill>
              </a:rPr>
              <a:t> </a:t>
            </a:r>
            <a:endParaRPr lang="en-US" altLang="zh-CN" sz="1600" dirty="0">
              <a:solidFill>
                <a:srgbClr val="007C6A"/>
              </a:solidFill>
            </a:endParaRPr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en-US" altLang="zh-CN" b="1" dirty="0" smtClean="0">
                <a:solidFill>
                  <a:srgbClr val="0070C0"/>
                </a:solidFill>
              </a:rPr>
              <a:t> </a:t>
            </a:r>
            <a:endParaRPr lang="en-US" altLang="zh-CN" b="1" dirty="0" smtClean="0">
              <a:solidFill>
                <a:srgbClr val="0070C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2"/>
          <p:cNvSpPr txBox="1">
            <a:spLocks noChangeArrowheads="1"/>
          </p:cNvSpPr>
          <p:nvPr/>
        </p:nvSpPr>
        <p:spPr bwMode="auto">
          <a:xfrm>
            <a:off x="539552" y="1054572"/>
            <a:ext cx="8064896" cy="398570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None/>
              <a:defRPr/>
            </a:pPr>
            <a:endParaRPr lang="en-US" altLang="zh-CN" sz="2200" b="1" dirty="0" smtClean="0">
              <a:latin typeface="宋体" panose="02010600030101010101" pitchFamily="2" charset="-122"/>
              <a:ea typeface="Arial Unicode MS" pitchFamily="34" charset="-122"/>
              <a:cs typeface="Arial Unicode MS" pitchFamily="34" charset="-122"/>
            </a:endParaRP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None/>
              <a:defRPr/>
            </a:pPr>
            <a:endParaRPr lang="en-US" altLang="zh-CN" sz="2200" b="1" dirty="0" smtClean="0">
              <a:latin typeface="宋体" panose="02010600030101010101" pitchFamily="2" charset="-122"/>
              <a:ea typeface="Arial Unicode MS" pitchFamily="34" charset="-122"/>
              <a:cs typeface="Arial Unicode MS" pitchFamily="34" charset="-122"/>
            </a:endParaRP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None/>
              <a:defRPr/>
            </a:pPr>
            <a:endParaRPr lang="en-US" altLang="zh-CN" sz="2200" b="1" dirty="0" smtClean="0">
              <a:latin typeface="宋体" panose="02010600030101010101" pitchFamily="2" charset="-122"/>
              <a:ea typeface="Arial Unicode MS" pitchFamily="34" charset="-122"/>
              <a:cs typeface="Arial Unicode MS" pitchFamily="34" charset="-122"/>
            </a:endParaRP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None/>
              <a:defRPr/>
            </a:pPr>
            <a:endParaRPr lang="en-US" altLang="zh-CN" sz="2200" b="1" dirty="0" smtClean="0">
              <a:latin typeface="宋体" panose="02010600030101010101" pitchFamily="2" charset="-122"/>
              <a:ea typeface="Arial Unicode MS" pitchFamily="34" charset="-122"/>
              <a:cs typeface="Arial Unicode MS" pitchFamily="34" charset="-122"/>
            </a:endParaRP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None/>
              <a:defRPr/>
            </a:pPr>
            <a:endParaRPr lang="en-US" altLang="zh-CN" sz="2200" b="1" dirty="0" smtClean="0">
              <a:latin typeface="宋体" panose="02010600030101010101" pitchFamily="2" charset="-122"/>
              <a:ea typeface="Arial Unicode MS" pitchFamily="34" charset="-122"/>
              <a:cs typeface="Arial Unicode MS" pitchFamily="34" charset="-122"/>
            </a:endParaRP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None/>
              <a:defRPr/>
            </a:pPr>
            <a:endParaRPr lang="en-US" altLang="zh-CN" sz="2200" b="1" dirty="0" smtClean="0">
              <a:latin typeface="宋体" panose="02010600030101010101" pitchFamily="2" charset="-122"/>
              <a:ea typeface="Arial Unicode MS" pitchFamily="34" charset="-122"/>
              <a:cs typeface="Arial Unicode MS" pitchFamily="34" charset="-122"/>
            </a:endParaRP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None/>
              <a:defRPr/>
            </a:pPr>
            <a:endParaRPr lang="en-US" altLang="zh-CN" sz="3200" b="1" dirty="0" smtClean="0">
              <a:latin typeface="宋体" panose="02010600030101010101" pitchFamily="2" charset="-122"/>
              <a:ea typeface="Arial Unicode MS" pitchFamily="34" charset="-122"/>
              <a:cs typeface="Arial Unicode MS" pitchFamily="34" charset="-122"/>
            </a:endParaRP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None/>
              <a:defRPr/>
            </a:pPr>
            <a:endParaRPr lang="en-US" altLang="zh-CN" sz="3200" b="1" dirty="0" smtClean="0">
              <a:latin typeface="宋体" panose="02010600030101010101" pitchFamily="2" charset="-122"/>
              <a:ea typeface="Arial Unicode MS" pitchFamily="34" charset="-122"/>
              <a:cs typeface="Arial Unicode MS" pitchFamily="34" charset="-122"/>
            </a:endParaRPr>
          </a:p>
          <a:p>
            <a:pPr lvl="0" eaLnBrk="1" hangingPunct="1">
              <a:lnSpc>
                <a:spcPct val="90000"/>
              </a:lnSpc>
              <a:spcBef>
                <a:spcPct val="20000"/>
              </a:spcBef>
              <a:buClr>
                <a:prstClr val="black"/>
              </a:buClr>
              <a:buSzPct val="70000"/>
              <a:defRPr/>
            </a:pPr>
            <a:r>
              <a:rPr lang="zh-CN" altLang="en-US" b="1" dirty="0" smtClean="0">
                <a:solidFill>
                  <a:schemeClr val="bg1">
                    <a:lumMod val="65000"/>
                  </a:schemeClr>
                </a:solidFill>
                <a:latin typeface="宋体" panose="02010600030101010101" pitchFamily="2" charset="-122"/>
                <a:ea typeface="Arial Unicode MS" pitchFamily="34" charset="-122"/>
                <a:cs typeface="Arial Unicode MS" pitchFamily="34" charset="-122"/>
              </a:rPr>
              <a:t>第</a:t>
            </a:r>
            <a:r>
              <a:rPr lang="en-US" altLang="zh-CN" b="1" dirty="0" smtClean="0">
                <a:solidFill>
                  <a:schemeClr val="bg1">
                    <a:lumMod val="65000"/>
                  </a:schemeClr>
                </a:solidFill>
                <a:latin typeface="宋体" panose="02010600030101010101" pitchFamily="2" charset="-122"/>
                <a:ea typeface="Arial Unicode MS" pitchFamily="34" charset="-122"/>
                <a:cs typeface="Arial Unicode MS" pitchFamily="34" charset="-122"/>
              </a:rPr>
              <a:t>2</a:t>
            </a:r>
            <a:r>
              <a:rPr lang="zh-CN" altLang="en-US" b="1" dirty="0" smtClean="0">
                <a:solidFill>
                  <a:schemeClr val="bg1">
                    <a:lumMod val="65000"/>
                  </a:schemeClr>
                </a:solidFill>
                <a:latin typeface="宋体" panose="02010600030101010101" pitchFamily="2" charset="-122"/>
                <a:ea typeface="Arial Unicode MS" pitchFamily="34" charset="-122"/>
                <a:cs typeface="Arial Unicode MS" pitchFamily="34" charset="-122"/>
              </a:rPr>
              <a:t>章： </a:t>
            </a:r>
            <a:r>
              <a:rPr lang="en-US" altLang="zh-CN" b="1" dirty="0" smtClean="0">
                <a:solidFill>
                  <a:schemeClr val="bg1">
                    <a:lumMod val="65000"/>
                  </a:schemeClr>
                </a:solidFill>
                <a:latin typeface="宋体" panose="02010600030101010101" pitchFamily="2" charset="-122"/>
                <a:ea typeface="Arial Unicode MS" pitchFamily="34" charset="-122"/>
                <a:cs typeface="Arial Unicode MS" pitchFamily="34" charset="-122"/>
              </a:rPr>
              <a:t>VM</a:t>
            </a:r>
            <a:r>
              <a:rPr lang="zh-CN" altLang="en-US" b="1" dirty="0" smtClean="0">
                <a:solidFill>
                  <a:schemeClr val="bg1">
                    <a:lumMod val="65000"/>
                  </a:schemeClr>
                </a:solidFill>
                <a:latin typeface="宋体" panose="02010600030101010101" pitchFamily="2" charset="-122"/>
                <a:ea typeface="Arial Unicode MS" pitchFamily="34" charset="-122"/>
                <a:cs typeface="Arial Unicode MS" pitchFamily="34" charset="-122"/>
              </a:rPr>
              <a:t>和</a:t>
            </a:r>
            <a:r>
              <a:rPr lang="en-US" altLang="zh-CN" b="1" dirty="0" smtClean="0">
                <a:solidFill>
                  <a:schemeClr val="bg1">
                    <a:lumMod val="65000"/>
                  </a:schemeClr>
                </a:solidFill>
                <a:latin typeface="宋体" panose="02010600030101010101" pitchFamily="2" charset="-122"/>
                <a:ea typeface="Arial Unicode MS" pitchFamily="34" charset="-122"/>
                <a:cs typeface="Arial Unicode MS" pitchFamily="34" charset="-122"/>
              </a:rPr>
              <a:t>Linux</a:t>
            </a:r>
            <a:r>
              <a:rPr lang="zh-CN" altLang="en-US" b="1" dirty="0" smtClean="0">
                <a:solidFill>
                  <a:schemeClr val="bg1">
                    <a:lumMod val="65000"/>
                  </a:schemeClr>
                </a:solidFill>
                <a:latin typeface="宋体" panose="02010600030101010101" pitchFamily="2" charset="-122"/>
                <a:ea typeface="Arial Unicode MS" pitchFamily="34" charset="-122"/>
                <a:cs typeface="Arial Unicode MS" pitchFamily="34" charset="-122"/>
              </a:rPr>
              <a:t>的安装</a:t>
            </a:r>
            <a:endParaRPr lang="en-US" altLang="zh-CN" b="1" dirty="0" smtClean="0">
              <a:solidFill>
                <a:schemeClr val="bg1">
                  <a:lumMod val="65000"/>
                </a:schemeClr>
              </a:solidFill>
              <a:latin typeface="宋体" panose="02010600030101010101" pitchFamily="2" charset="-122"/>
              <a:ea typeface="Arial Unicode MS" pitchFamily="34" charset="-122"/>
              <a:cs typeface="Arial Unicode MS" pitchFamily="34" charset="-122"/>
            </a:endParaRPr>
          </a:p>
          <a:p>
            <a:pPr lvl="0" eaLnBrk="1" hangingPunct="1">
              <a:lnSpc>
                <a:spcPct val="90000"/>
              </a:lnSpc>
              <a:spcBef>
                <a:spcPct val="20000"/>
              </a:spcBef>
              <a:buClr>
                <a:prstClr val="black"/>
              </a:buClr>
              <a:buSzPct val="70000"/>
              <a:defRPr/>
            </a:pPr>
            <a:endParaRPr lang="en-US" altLang="zh-CN" sz="1800" b="1" dirty="0">
              <a:solidFill>
                <a:srgbClr val="BFBFBF"/>
              </a:solidFill>
              <a:latin typeface="宋体" panose="02010600030101010101" pitchFamily="2" charset="-122"/>
              <a:ea typeface="Arial Unicode MS" pitchFamily="34" charset="-122"/>
              <a:cs typeface="Arial Unicode MS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9"/>
          <p:cNvSpPr txBox="1">
            <a:spLocks noChangeArrowheads="1"/>
          </p:cNvSpPr>
          <p:nvPr/>
        </p:nvSpPr>
        <p:spPr bwMode="auto">
          <a:xfrm>
            <a:off x="467544" y="849719"/>
            <a:ext cx="7272338" cy="3970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2B2B2">
                    <a:alpha val="50195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l"/>
            </a:pPr>
            <a:r>
              <a:rPr lang="zh-CN" altLang="en-US" sz="2200" b="1"/>
              <a:t>文</a:t>
            </a:r>
            <a:r>
              <a:rPr lang="zh-CN" altLang="en-US" sz="2200" b="1" smtClean="0"/>
              <a:t>件及目录权限实际案例</a:t>
            </a:r>
            <a:endParaRPr lang="en-US" altLang="zh-CN" sz="2200" b="1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23528" y="1314300"/>
            <a:ext cx="8640960" cy="38287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en-US" altLang="zh-CN" b="1" dirty="0" smtClean="0"/>
              <a:t>ls  </a:t>
            </a:r>
            <a:r>
              <a:rPr lang="en-US" altLang="zh-CN" b="1" dirty="0"/>
              <a:t>-l </a:t>
            </a:r>
            <a:r>
              <a:rPr lang="zh-CN" altLang="en-US" b="1" dirty="0"/>
              <a:t>中显示的内容如下</a:t>
            </a:r>
            <a:r>
              <a:rPr lang="zh-CN" altLang="en-US" dirty="0"/>
              <a:t>：</a:t>
            </a:r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en-US" altLang="zh-CN" sz="1600" dirty="0"/>
              <a:t>-rwx</a:t>
            </a:r>
            <a:r>
              <a:rPr lang="en-US" altLang="zh-CN" sz="1600" dirty="0">
                <a:solidFill>
                  <a:srgbClr val="FF0000"/>
                </a:solidFill>
              </a:rPr>
              <a:t>rw-</a:t>
            </a:r>
            <a:r>
              <a:rPr lang="en-US" altLang="zh-CN" sz="1600" dirty="0"/>
              <a:t>r-- 1 root root 1213 Feb 2 09:39 abc</a:t>
            </a:r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en-US" altLang="zh-CN" sz="1400" dirty="0"/>
              <a:t>10</a:t>
            </a:r>
            <a:r>
              <a:rPr lang="zh-CN" altLang="en-US" sz="1400" dirty="0"/>
              <a:t>个字符确定不同用户能对文件干什么</a:t>
            </a:r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zh-CN" altLang="en-US" sz="1400" dirty="0"/>
              <a:t> 第一个字符代</a:t>
            </a:r>
            <a:r>
              <a:rPr lang="zh-CN" altLang="en-US" sz="1400" dirty="0" smtClean="0"/>
              <a:t>表</a:t>
            </a:r>
            <a:r>
              <a:rPr lang="zh-CN" altLang="en-US" sz="1400" dirty="0"/>
              <a:t>文</a:t>
            </a:r>
            <a:r>
              <a:rPr lang="zh-CN" altLang="en-US" sz="1400" dirty="0" smtClean="0"/>
              <a:t>件类型： 文件 </a:t>
            </a:r>
            <a:r>
              <a:rPr lang="en-US" altLang="zh-CN" sz="1400" dirty="0" smtClean="0"/>
              <a:t>(-),</a:t>
            </a:r>
            <a:r>
              <a:rPr lang="zh-CN" altLang="en-US" sz="1400" dirty="0"/>
              <a:t>目录</a:t>
            </a:r>
            <a:r>
              <a:rPr lang="en-US" altLang="zh-CN" sz="1400" dirty="0"/>
              <a:t>(d),</a:t>
            </a:r>
            <a:r>
              <a:rPr lang="zh-CN" altLang="en-US" sz="1400" dirty="0"/>
              <a:t>链接</a:t>
            </a:r>
            <a:r>
              <a:rPr lang="en-US" altLang="zh-CN" sz="1400" dirty="0"/>
              <a:t>(l</a:t>
            </a:r>
            <a:r>
              <a:rPr lang="en-US" altLang="zh-CN" sz="1400" dirty="0" smtClean="0"/>
              <a:t>)</a:t>
            </a:r>
            <a:endParaRPr lang="en-US" altLang="zh-CN" sz="1400" dirty="0"/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en-US" altLang="zh-CN" sz="1400" dirty="0"/>
              <a:t> </a:t>
            </a:r>
            <a:r>
              <a:rPr lang="zh-CN" altLang="en-US" sz="1400" dirty="0"/>
              <a:t>其余字符每</a:t>
            </a:r>
            <a:r>
              <a:rPr lang="en-US" altLang="zh-CN" sz="1400" dirty="0"/>
              <a:t>3</a:t>
            </a:r>
            <a:r>
              <a:rPr lang="zh-CN" altLang="en-US" sz="1400" dirty="0"/>
              <a:t>个一组</a:t>
            </a:r>
            <a:r>
              <a:rPr lang="en-US" altLang="zh-CN" sz="1400" dirty="0"/>
              <a:t>(rwx) </a:t>
            </a:r>
            <a:r>
              <a:rPr lang="zh-CN" altLang="en-US" sz="1400" dirty="0"/>
              <a:t>读</a:t>
            </a:r>
            <a:r>
              <a:rPr lang="en-US" altLang="zh-CN" sz="1400" dirty="0"/>
              <a:t>(r) </a:t>
            </a:r>
            <a:r>
              <a:rPr lang="zh-CN" altLang="en-US" sz="1400" dirty="0"/>
              <a:t>写</a:t>
            </a:r>
            <a:r>
              <a:rPr lang="en-US" altLang="zh-CN" sz="1400" dirty="0"/>
              <a:t>(w) </a:t>
            </a:r>
            <a:r>
              <a:rPr lang="zh-CN" altLang="en-US" sz="1400" dirty="0"/>
              <a:t>执行</a:t>
            </a:r>
            <a:r>
              <a:rPr lang="en-US" altLang="zh-CN" sz="1400" dirty="0"/>
              <a:t>(x)</a:t>
            </a:r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en-US" altLang="zh-CN" sz="1400" dirty="0"/>
              <a:t> </a:t>
            </a:r>
            <a:r>
              <a:rPr lang="zh-CN" altLang="en-US" sz="1400" dirty="0"/>
              <a:t>第一组</a:t>
            </a:r>
            <a:r>
              <a:rPr lang="en-US" altLang="zh-CN" sz="1400" dirty="0"/>
              <a:t>rwx : </a:t>
            </a:r>
            <a:r>
              <a:rPr lang="zh-CN" altLang="en-US" sz="1400" dirty="0"/>
              <a:t>文件拥有者的权限是读、写和执行</a:t>
            </a:r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zh-CN" altLang="en-US" sz="1400" dirty="0"/>
              <a:t> 第二组</a:t>
            </a:r>
            <a:r>
              <a:rPr lang="en-US" altLang="zh-CN" sz="1400" dirty="0">
                <a:solidFill>
                  <a:srgbClr val="FF0000"/>
                </a:solidFill>
              </a:rPr>
              <a:t>rw- </a:t>
            </a:r>
            <a:r>
              <a:rPr lang="en-US" altLang="zh-CN" sz="1400" dirty="0"/>
              <a:t>: </a:t>
            </a:r>
            <a:r>
              <a:rPr lang="zh-CN" altLang="en-US" sz="1400" dirty="0"/>
              <a:t>与文</a:t>
            </a:r>
            <a:r>
              <a:rPr lang="zh-CN" altLang="en-US" sz="1400" dirty="0" smtClean="0"/>
              <a:t>件</a:t>
            </a:r>
            <a:r>
              <a:rPr lang="zh-CN" altLang="en-US" sz="1400" dirty="0"/>
              <a:t>所在</a:t>
            </a:r>
            <a:r>
              <a:rPr lang="zh-CN" altLang="en-US" sz="1400" dirty="0" smtClean="0"/>
              <a:t>组</a:t>
            </a:r>
            <a:r>
              <a:rPr lang="zh-CN" altLang="en-US" sz="1400" dirty="0"/>
              <a:t>的用户的权限是读、写但不能执行</a:t>
            </a:r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zh-CN" altLang="en-US" sz="1400" dirty="0"/>
              <a:t> 第三组</a:t>
            </a:r>
            <a:r>
              <a:rPr lang="en-US" altLang="zh-CN" sz="1400" dirty="0"/>
              <a:t>r-- : </a:t>
            </a:r>
            <a:r>
              <a:rPr lang="en-US" altLang="zh-CN" sz="1400" dirty="0" smtClean="0"/>
              <a:t> </a:t>
            </a:r>
            <a:r>
              <a:rPr lang="zh-CN" altLang="en-US" sz="1400" dirty="0" smtClean="0"/>
              <a:t>不</a:t>
            </a:r>
            <a:r>
              <a:rPr lang="zh-CN" altLang="en-US" sz="1400" dirty="0"/>
              <a:t>与文件拥有者同组的其他用户的权限是读不能写和执行</a:t>
            </a:r>
            <a:endParaRPr lang="en-US" altLang="zh-CN" sz="1400" dirty="0"/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zh-CN" altLang="en-US" b="1" dirty="0">
                <a:solidFill>
                  <a:srgbClr val="0070C0"/>
                </a:solidFill>
              </a:rPr>
              <a:t>可用数字表示为</a:t>
            </a:r>
            <a:r>
              <a:rPr lang="en-US" altLang="zh-CN" b="1" dirty="0">
                <a:solidFill>
                  <a:srgbClr val="0070C0"/>
                </a:solidFill>
              </a:rPr>
              <a:t>: </a:t>
            </a:r>
            <a:r>
              <a:rPr lang="en-US" altLang="zh-CN" dirty="0" smtClean="0"/>
              <a:t>r=4,w=2,x=1 </a:t>
            </a:r>
            <a:r>
              <a:rPr lang="zh-CN" altLang="en-US" dirty="0"/>
              <a:t>因此</a:t>
            </a:r>
            <a:r>
              <a:rPr lang="en-US" altLang="zh-CN" dirty="0"/>
              <a:t>rwx=4+2+1=7      </a:t>
            </a:r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en-US" altLang="zh-CN" dirty="0"/>
              <a:t>   </a:t>
            </a:r>
            <a:r>
              <a:rPr lang="en-US" altLang="zh-CN" sz="1400" dirty="0"/>
              <a:t>1		</a:t>
            </a:r>
            <a:r>
              <a:rPr lang="zh-CN" altLang="en-US" sz="1400" b="1" dirty="0">
                <a:solidFill>
                  <a:srgbClr val="007C6A"/>
                </a:solidFill>
              </a:rPr>
              <a:t>文件：硬连接数</a:t>
            </a:r>
            <a:r>
              <a:rPr lang="zh-CN" altLang="en-US" sz="1400" b="1" dirty="0" smtClean="0">
                <a:solidFill>
                  <a:srgbClr val="007C6A"/>
                </a:solidFill>
              </a:rPr>
              <a:t>或  目</a:t>
            </a:r>
            <a:r>
              <a:rPr lang="zh-CN" altLang="en-US" sz="1400" b="1" dirty="0">
                <a:solidFill>
                  <a:srgbClr val="007C6A"/>
                </a:solidFill>
              </a:rPr>
              <a:t>录：子目录数</a:t>
            </a:r>
            <a:endParaRPr lang="zh-CN" altLang="en-US" sz="1400" dirty="0"/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zh-CN" altLang="en-US" sz="1400" dirty="0"/>
              <a:t>   </a:t>
            </a:r>
            <a:r>
              <a:rPr lang="en-US" altLang="zh-CN" sz="1400" dirty="0"/>
              <a:t>root  		</a:t>
            </a:r>
            <a:r>
              <a:rPr lang="zh-CN" altLang="en-US" sz="1400" dirty="0"/>
              <a:t>用户</a:t>
            </a:r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zh-CN" altLang="en-US" sz="1400" dirty="0"/>
              <a:t>   </a:t>
            </a:r>
            <a:r>
              <a:rPr lang="en-US" altLang="zh-CN" sz="1400" dirty="0"/>
              <a:t>root      		</a:t>
            </a:r>
            <a:r>
              <a:rPr lang="zh-CN" altLang="en-US" sz="1400" dirty="0"/>
              <a:t>组</a:t>
            </a:r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zh-CN" altLang="en-US" sz="1400" dirty="0"/>
              <a:t>   </a:t>
            </a:r>
            <a:r>
              <a:rPr lang="en-US" altLang="zh-CN" sz="1400" dirty="0"/>
              <a:t>1213              	</a:t>
            </a:r>
            <a:r>
              <a:rPr lang="zh-CN" altLang="en-US" sz="1400" dirty="0"/>
              <a:t>文件大小</a:t>
            </a:r>
            <a:r>
              <a:rPr lang="en-US" altLang="zh-CN" sz="1400" dirty="0"/>
              <a:t>(</a:t>
            </a:r>
            <a:r>
              <a:rPr lang="zh-CN" altLang="en-US" sz="1400" dirty="0"/>
              <a:t>字节</a:t>
            </a:r>
            <a:r>
              <a:rPr lang="en-US" altLang="zh-CN" sz="1400" dirty="0"/>
              <a:t>)</a:t>
            </a:r>
            <a:r>
              <a:rPr lang="zh-CN" altLang="en-US" sz="1400" dirty="0"/>
              <a:t>，</a:t>
            </a:r>
            <a:r>
              <a:rPr lang="zh-CN" altLang="en-US" sz="1400" dirty="0">
                <a:solidFill>
                  <a:srgbClr val="FF0000"/>
                </a:solidFill>
              </a:rPr>
              <a:t>如果是文件夹，显示 </a:t>
            </a:r>
            <a:r>
              <a:rPr lang="en-US" altLang="zh-CN" sz="1400" dirty="0">
                <a:solidFill>
                  <a:srgbClr val="FF0000"/>
                </a:solidFill>
              </a:rPr>
              <a:t>4096</a:t>
            </a:r>
            <a:r>
              <a:rPr lang="zh-CN" altLang="en-US" sz="1400" dirty="0">
                <a:solidFill>
                  <a:srgbClr val="FF0000"/>
                </a:solidFill>
              </a:rPr>
              <a:t>字节</a:t>
            </a:r>
            <a:endParaRPr lang="en-US" altLang="zh-CN" sz="1400" dirty="0">
              <a:solidFill>
                <a:srgbClr val="FF0000"/>
              </a:solidFill>
            </a:endParaRPr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en-US" altLang="zh-CN" sz="1400" dirty="0"/>
              <a:t>   Feb 2 09:39  	</a:t>
            </a:r>
            <a:r>
              <a:rPr lang="zh-CN" altLang="en-US" sz="1400" dirty="0"/>
              <a:t>最后修改日期</a:t>
            </a:r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en-US" altLang="zh-CN" sz="1400" dirty="0"/>
              <a:t>   abc                	</a:t>
            </a:r>
            <a:r>
              <a:rPr lang="zh-CN" altLang="en-US" sz="1400" dirty="0"/>
              <a:t>文件名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9"/>
          <p:cNvSpPr txBox="1">
            <a:spLocks noChangeArrowheads="1"/>
          </p:cNvSpPr>
          <p:nvPr/>
        </p:nvSpPr>
        <p:spPr bwMode="auto">
          <a:xfrm>
            <a:off x="467544" y="849719"/>
            <a:ext cx="7272338" cy="3970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2B2B2">
                    <a:alpha val="50195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l"/>
            </a:pPr>
            <a:r>
              <a:rPr lang="zh-CN" altLang="en-US" sz="2200" b="1" dirty="0" smtClean="0"/>
              <a:t>修改权限</a:t>
            </a:r>
            <a:r>
              <a:rPr lang="en-US" altLang="zh-CN" sz="2200" b="1" dirty="0" smtClean="0"/>
              <a:t>-chmod</a:t>
            </a:r>
            <a:endParaRPr lang="en-US" altLang="zh-CN" sz="22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23528" y="1314301"/>
            <a:ext cx="8640960" cy="455817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zh-CN" altLang="en-US" b="1" dirty="0" smtClean="0">
                <a:solidFill>
                  <a:srgbClr val="0070C0"/>
                </a:solidFill>
              </a:rPr>
              <a:t>基本说明：</a:t>
            </a:r>
            <a:endParaRPr lang="en-US" altLang="zh-CN" b="1" dirty="0" smtClean="0">
              <a:solidFill>
                <a:srgbClr val="0070C0"/>
              </a:solidFill>
            </a:endParaRPr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zh-CN" altLang="en-US" sz="1600" dirty="0" smtClean="0"/>
              <a:t>通过</a:t>
            </a:r>
            <a:r>
              <a:rPr lang="en-US" altLang="zh-CN" sz="1600" dirty="0" smtClean="0"/>
              <a:t>chmod</a:t>
            </a:r>
            <a:r>
              <a:rPr lang="zh-CN" altLang="en-US" sz="1600" dirty="0" smtClean="0"/>
              <a:t>指令，可以修改文件或者目录的权限。</a:t>
            </a:r>
            <a:endParaRPr lang="en-US" altLang="zh-CN" sz="1600" dirty="0"/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endParaRPr lang="en-US" altLang="zh-CN" dirty="0" smtClean="0"/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endParaRPr lang="en-US" altLang="zh-CN" dirty="0" smtClean="0"/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zh-CN" altLang="en-US" b="1" dirty="0" smtClean="0">
                <a:solidFill>
                  <a:srgbClr val="0070C0"/>
                </a:solidFill>
              </a:rPr>
              <a:t>第</a:t>
            </a:r>
            <a:r>
              <a:rPr lang="zh-CN" altLang="en-US" b="1" dirty="0">
                <a:solidFill>
                  <a:srgbClr val="0070C0"/>
                </a:solidFill>
              </a:rPr>
              <a:t>一种方式：</a:t>
            </a:r>
            <a:r>
              <a:rPr lang="en-US" altLang="zh-CN" b="1" dirty="0">
                <a:solidFill>
                  <a:srgbClr val="0070C0"/>
                </a:solidFill>
              </a:rPr>
              <a:t>+ </a:t>
            </a:r>
            <a:r>
              <a:rPr lang="zh-CN" altLang="en-US" b="1" dirty="0">
                <a:solidFill>
                  <a:srgbClr val="0070C0"/>
                </a:solidFill>
              </a:rPr>
              <a:t>、</a:t>
            </a:r>
            <a:r>
              <a:rPr lang="en-US" altLang="zh-CN" b="1" dirty="0">
                <a:solidFill>
                  <a:srgbClr val="0070C0"/>
                </a:solidFill>
              </a:rPr>
              <a:t>-</a:t>
            </a:r>
            <a:r>
              <a:rPr lang="zh-CN" altLang="en-US" b="1" dirty="0">
                <a:solidFill>
                  <a:srgbClr val="0070C0"/>
                </a:solidFill>
              </a:rPr>
              <a:t>、</a:t>
            </a:r>
            <a:r>
              <a:rPr lang="en-US" altLang="zh-CN" b="1" dirty="0">
                <a:solidFill>
                  <a:srgbClr val="0070C0"/>
                </a:solidFill>
              </a:rPr>
              <a:t>= </a:t>
            </a:r>
            <a:r>
              <a:rPr lang="zh-CN" altLang="en-US" b="1" dirty="0">
                <a:solidFill>
                  <a:srgbClr val="0070C0"/>
                </a:solidFill>
              </a:rPr>
              <a:t>变更权限</a:t>
            </a:r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en-US" altLang="zh-CN" b="1" dirty="0">
                <a:solidFill>
                  <a:srgbClr val="0070C0"/>
                </a:solidFill>
              </a:rPr>
              <a:t> </a:t>
            </a:r>
            <a:r>
              <a:rPr lang="en-US" altLang="zh-CN" dirty="0" smtClean="0"/>
              <a:t>u</a:t>
            </a:r>
            <a:r>
              <a:rPr lang="en-US" altLang="zh-CN" dirty="0"/>
              <a:t>:</a:t>
            </a:r>
            <a:r>
              <a:rPr lang="zh-CN" altLang="en-US" dirty="0"/>
              <a:t>所有者  </a:t>
            </a:r>
            <a:r>
              <a:rPr lang="en-US" altLang="zh-CN" dirty="0"/>
              <a:t>g:</a:t>
            </a:r>
            <a:r>
              <a:rPr lang="zh-CN" altLang="en-US" dirty="0"/>
              <a:t>所有组  </a:t>
            </a:r>
            <a:r>
              <a:rPr lang="en-US" altLang="zh-CN" dirty="0"/>
              <a:t>o:</a:t>
            </a:r>
            <a:r>
              <a:rPr lang="zh-CN" altLang="en-US" dirty="0"/>
              <a:t>其他人  </a:t>
            </a:r>
            <a:r>
              <a:rPr lang="en-US" altLang="zh-CN" dirty="0"/>
              <a:t>a:</a:t>
            </a:r>
            <a:r>
              <a:rPr lang="zh-CN" altLang="en-US" dirty="0"/>
              <a:t>所有人</a:t>
            </a:r>
            <a:r>
              <a:rPr lang="en-US" altLang="zh-CN" dirty="0"/>
              <a:t>(u</a:t>
            </a:r>
            <a:r>
              <a:rPr lang="zh-CN" altLang="en-US" dirty="0"/>
              <a:t>、</a:t>
            </a:r>
            <a:r>
              <a:rPr lang="en-US" altLang="zh-CN" dirty="0"/>
              <a:t>g</a:t>
            </a:r>
            <a:r>
              <a:rPr lang="zh-CN" altLang="en-US" dirty="0"/>
              <a:t>、</a:t>
            </a:r>
            <a:r>
              <a:rPr lang="en-US" altLang="zh-CN" dirty="0"/>
              <a:t>o</a:t>
            </a:r>
            <a:r>
              <a:rPr lang="zh-CN" altLang="en-US" dirty="0"/>
              <a:t>的总和</a:t>
            </a:r>
            <a:r>
              <a:rPr lang="en-US" altLang="zh-CN" dirty="0"/>
              <a:t>)</a:t>
            </a:r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en-US" altLang="zh-CN" sz="1600" dirty="0"/>
              <a:t> </a:t>
            </a:r>
            <a:r>
              <a:rPr lang="en-US" altLang="zh-CN" sz="1600" dirty="0" smtClean="0"/>
              <a:t>1) chmod   </a:t>
            </a:r>
            <a:r>
              <a:rPr lang="en-US" altLang="zh-CN" sz="1600" dirty="0"/>
              <a:t>u=rwx,g=rx,o=x   </a:t>
            </a:r>
            <a:r>
              <a:rPr lang="zh-CN" altLang="en-US" sz="1600" dirty="0"/>
              <a:t>文</a:t>
            </a:r>
            <a:r>
              <a:rPr lang="zh-CN" altLang="en-US" sz="1600" dirty="0" smtClean="0"/>
              <a:t>件</a:t>
            </a:r>
            <a:r>
              <a:rPr lang="zh-CN" altLang="en-US" sz="1600" dirty="0"/>
              <a:t>、</a:t>
            </a:r>
            <a:r>
              <a:rPr lang="zh-CN" altLang="en-US" sz="1600" dirty="0" smtClean="0"/>
              <a:t>目</a:t>
            </a:r>
            <a:r>
              <a:rPr lang="zh-CN" altLang="en-US" sz="1600" dirty="0" smtClean="0"/>
              <a:t>录 </a:t>
            </a:r>
            <a:r>
              <a:rPr lang="en-US" altLang="zh-CN" sz="1600" dirty="0" smtClean="0"/>
              <a:t>【</a:t>
            </a:r>
            <a:r>
              <a:rPr lang="zh-CN" altLang="en-US" sz="1600" dirty="0" smtClean="0"/>
              <a:t>表示：给所有者</a:t>
            </a:r>
            <a:r>
              <a:rPr lang="en-US" altLang="zh-CN" sz="1600" dirty="0" smtClean="0"/>
              <a:t>rwx, </a:t>
            </a:r>
            <a:r>
              <a:rPr lang="zh-CN" altLang="en-US" sz="1600" dirty="0" smtClean="0"/>
              <a:t>给所在组的用户 </a:t>
            </a:r>
            <a:r>
              <a:rPr lang="en-US" altLang="zh-CN" sz="1600" dirty="0" smtClean="0"/>
              <a:t>rx, </a:t>
            </a:r>
            <a:r>
              <a:rPr lang="zh-CN" altLang="en-US" sz="1600" dirty="0" smtClean="0"/>
              <a:t>给其他人 </a:t>
            </a:r>
            <a:r>
              <a:rPr lang="en-US" altLang="zh-CN" sz="1600" dirty="0" smtClean="0"/>
              <a:t>x】</a:t>
            </a:r>
            <a:endParaRPr lang="zh-CN" altLang="en-US" sz="1600" dirty="0"/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zh-CN" altLang="en-US" sz="1600" dirty="0"/>
              <a:t> </a:t>
            </a:r>
            <a:r>
              <a:rPr lang="en-US" altLang="zh-CN" sz="1600" dirty="0" smtClean="0"/>
              <a:t>2) chmod   </a:t>
            </a:r>
            <a:r>
              <a:rPr lang="en-US" altLang="zh-CN" sz="1600" dirty="0"/>
              <a:t>o+w    </a:t>
            </a:r>
            <a:r>
              <a:rPr lang="zh-CN" altLang="en-US" sz="1600" dirty="0"/>
              <a:t>文</a:t>
            </a:r>
            <a:r>
              <a:rPr lang="zh-CN" altLang="en-US" sz="1600" dirty="0" smtClean="0"/>
              <a:t>件、目</a:t>
            </a:r>
            <a:r>
              <a:rPr lang="zh-CN" altLang="en-US" sz="1600" dirty="0" smtClean="0"/>
              <a:t>录 </a:t>
            </a:r>
            <a:r>
              <a:rPr lang="en-US" altLang="zh-CN" sz="1600" dirty="0" smtClean="0"/>
              <a:t>【</a:t>
            </a:r>
            <a:r>
              <a:rPr lang="zh-CN" altLang="en-US" sz="1600" dirty="0" smtClean="0"/>
              <a:t>表示：给其它用户增加</a:t>
            </a:r>
            <a:r>
              <a:rPr lang="en-US" altLang="zh-CN" sz="1600" dirty="0" smtClean="0"/>
              <a:t>w </a:t>
            </a:r>
            <a:r>
              <a:rPr lang="zh-CN" altLang="en-US" sz="1600" dirty="0" smtClean="0"/>
              <a:t>的权限</a:t>
            </a:r>
            <a:r>
              <a:rPr lang="en-US" altLang="zh-CN" sz="1600" dirty="0" smtClean="0"/>
              <a:t>】</a:t>
            </a:r>
            <a:endParaRPr lang="zh-CN" altLang="en-US" sz="1600" dirty="0"/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zh-CN" altLang="en-US" sz="1600" dirty="0"/>
              <a:t> </a:t>
            </a:r>
            <a:r>
              <a:rPr lang="en-US" altLang="zh-CN" sz="1600" dirty="0" smtClean="0"/>
              <a:t>3) chmod   </a:t>
            </a:r>
            <a:r>
              <a:rPr lang="en-US" altLang="zh-CN" sz="1600" dirty="0"/>
              <a:t>a-x    </a:t>
            </a:r>
            <a:r>
              <a:rPr lang="zh-CN" altLang="en-US" sz="1600" dirty="0"/>
              <a:t>文</a:t>
            </a:r>
            <a:r>
              <a:rPr lang="zh-CN" altLang="en-US" sz="1600" dirty="0" smtClean="0"/>
              <a:t>件、目</a:t>
            </a:r>
            <a:r>
              <a:rPr lang="zh-CN" altLang="en-US" sz="1600" dirty="0" smtClean="0"/>
              <a:t>录</a:t>
            </a:r>
            <a:r>
              <a:rPr lang="en-US" altLang="zh-CN" sz="1600" dirty="0" smtClean="0"/>
              <a:t>	【</a:t>
            </a:r>
            <a:r>
              <a:rPr lang="zh-CN" altLang="en-US" sz="1600" dirty="0" smtClean="0"/>
              <a:t>表示：给所有用户 去掉 </a:t>
            </a:r>
            <a:r>
              <a:rPr lang="en-US" altLang="zh-CN" sz="1600" dirty="0" smtClean="0"/>
              <a:t>x</a:t>
            </a:r>
            <a:r>
              <a:rPr lang="zh-CN" altLang="en-US" sz="1600" dirty="0" smtClean="0"/>
              <a:t>权限</a:t>
            </a:r>
            <a:r>
              <a:rPr lang="en-US" altLang="zh-CN" sz="1600" dirty="0" smtClean="0"/>
              <a:t>】</a:t>
            </a:r>
            <a:endParaRPr lang="zh-CN" altLang="en-US" sz="1600" dirty="0"/>
          </a:p>
          <a:p>
            <a:pPr marL="285750" indent="-28575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Ø"/>
              <a:defRPr/>
            </a:pPr>
            <a:r>
              <a:rPr lang="en-US" altLang="zh-CN" b="1" dirty="0">
                <a:solidFill>
                  <a:srgbClr val="0070C0"/>
                </a:solidFill>
              </a:rPr>
              <a:t> </a:t>
            </a:r>
            <a:r>
              <a:rPr lang="zh-CN" altLang="en-US" dirty="0"/>
              <a:t>案</a:t>
            </a:r>
            <a:r>
              <a:rPr lang="zh-CN" altLang="en-US" dirty="0" smtClean="0"/>
              <a:t>例演示</a:t>
            </a:r>
            <a:endParaRPr lang="en-US" altLang="zh-CN" dirty="0"/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en-US" altLang="zh-CN" dirty="0"/>
              <a:t> </a:t>
            </a:r>
            <a:r>
              <a:rPr lang="en-US" altLang="zh-CN" sz="1600" dirty="0" smtClean="0"/>
              <a:t>1) </a:t>
            </a:r>
            <a:r>
              <a:rPr lang="zh-CN" altLang="en-US" sz="1600" dirty="0" smtClean="0"/>
              <a:t>给</a:t>
            </a:r>
            <a:r>
              <a:rPr lang="en-US" altLang="zh-CN" sz="1600" dirty="0" smtClean="0"/>
              <a:t>abc</a:t>
            </a:r>
            <a:r>
              <a:rPr lang="zh-CN" altLang="en-US" sz="1600" dirty="0" smtClean="0"/>
              <a:t>文件 的所有者读写执行的权限，给所在组读执行权限，给其它组读执行权限。</a:t>
            </a:r>
            <a:endParaRPr lang="en-US" altLang="zh-CN" sz="1600" dirty="0"/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en-US" altLang="zh-CN" sz="1600" dirty="0" smtClean="0"/>
              <a:t>Chmod  u=rwx, g=rx ,o=rx   abc</a:t>
            </a:r>
            <a:endParaRPr lang="zh-CN" altLang="en-US" sz="1600" dirty="0"/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zh-CN" altLang="en-US" sz="1600" dirty="0"/>
              <a:t> </a:t>
            </a:r>
            <a:r>
              <a:rPr lang="en-US" altLang="zh-CN" sz="1600" dirty="0" smtClean="0"/>
              <a:t>2) </a:t>
            </a:r>
            <a:r>
              <a:rPr lang="zh-CN" altLang="en-US" sz="1600" dirty="0" smtClean="0"/>
              <a:t>给</a:t>
            </a:r>
            <a:r>
              <a:rPr lang="en-US" altLang="zh-CN" sz="1600" dirty="0" smtClean="0"/>
              <a:t>abc</a:t>
            </a:r>
            <a:r>
              <a:rPr lang="zh-CN" altLang="en-US" sz="1600" dirty="0" smtClean="0"/>
              <a:t>文件的所有者除去执</a:t>
            </a:r>
            <a:r>
              <a:rPr lang="zh-CN" altLang="en-US" sz="1600" dirty="0"/>
              <a:t>行的权限，增加组写的权</a:t>
            </a:r>
            <a:r>
              <a:rPr lang="zh-CN" altLang="en-US" sz="1600" dirty="0" smtClean="0"/>
              <a:t>限</a:t>
            </a:r>
            <a:r>
              <a:rPr lang="en-US" altLang="zh-CN" sz="1600" dirty="0" smtClean="0"/>
              <a:t/>
            </a:r>
            <a:br>
              <a:rPr lang="en-US" altLang="zh-CN" sz="1600" dirty="0" smtClean="0"/>
            </a:br>
            <a:r>
              <a:rPr lang="en-US" altLang="zh-CN" sz="1600" dirty="0" smtClean="0"/>
              <a:t>chmod  u-x, g+w abc</a:t>
            </a:r>
            <a:endParaRPr lang="zh-CN" altLang="en-US" sz="1600" dirty="0"/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zh-CN" altLang="en-US" sz="1600" dirty="0"/>
              <a:t> </a:t>
            </a:r>
            <a:r>
              <a:rPr lang="en-US" altLang="zh-CN" sz="1600" dirty="0" smtClean="0"/>
              <a:t>3) </a:t>
            </a:r>
            <a:r>
              <a:rPr lang="zh-CN" altLang="en-US" sz="1600" dirty="0" smtClean="0"/>
              <a:t>给</a:t>
            </a:r>
            <a:r>
              <a:rPr lang="en-US" altLang="zh-CN" sz="1600" dirty="0" smtClean="0"/>
              <a:t>abc</a:t>
            </a:r>
            <a:r>
              <a:rPr lang="zh-CN" altLang="en-US" sz="1600" dirty="0" smtClean="0"/>
              <a:t>文件的所</a:t>
            </a:r>
            <a:r>
              <a:rPr lang="zh-CN" altLang="en-US" sz="1600" dirty="0"/>
              <a:t>有用户添加读的权</a:t>
            </a:r>
            <a:r>
              <a:rPr lang="zh-CN" altLang="en-US" sz="1600" dirty="0" smtClean="0"/>
              <a:t>限 </a:t>
            </a:r>
            <a:endParaRPr lang="en-US" altLang="zh-CN" sz="1600" dirty="0" smtClean="0"/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en-US" altLang="zh-CN" sz="1600" dirty="0" smtClean="0"/>
              <a:t>Chmod  a+r  abc</a:t>
            </a:r>
            <a:r>
              <a:rPr lang="zh-CN" altLang="en-US" sz="1600" dirty="0" smtClean="0"/>
              <a:t>  </a:t>
            </a:r>
            <a:endParaRPr lang="en-US" altLang="zh-CN" sz="16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8079" y="1091755"/>
            <a:ext cx="3189040" cy="147074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9"/>
          <p:cNvSpPr txBox="1">
            <a:spLocks noChangeArrowheads="1"/>
          </p:cNvSpPr>
          <p:nvPr/>
        </p:nvSpPr>
        <p:spPr bwMode="auto">
          <a:xfrm>
            <a:off x="467544" y="849719"/>
            <a:ext cx="7272338" cy="3970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2B2B2">
                    <a:alpha val="50195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l"/>
            </a:pPr>
            <a:r>
              <a:rPr lang="zh-CN" altLang="en-US" sz="2200" b="1" smtClean="0"/>
              <a:t>修改权限</a:t>
            </a:r>
            <a:r>
              <a:rPr lang="en-US" altLang="zh-CN" sz="2200" b="1" smtClean="0"/>
              <a:t>-chmod</a:t>
            </a:r>
            <a:endParaRPr lang="en-US" altLang="zh-CN" sz="2200" b="1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23528" y="1314301"/>
            <a:ext cx="8640960" cy="3219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zh-CN" altLang="en-US" b="1" dirty="0" smtClean="0">
                <a:solidFill>
                  <a:srgbClr val="0070C0"/>
                </a:solidFill>
              </a:rPr>
              <a:t>第二种</a:t>
            </a:r>
            <a:r>
              <a:rPr lang="zh-CN" altLang="en-US" b="1" dirty="0">
                <a:solidFill>
                  <a:srgbClr val="0070C0"/>
                </a:solidFill>
              </a:rPr>
              <a:t>方式：通过数字变更权限</a:t>
            </a:r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en-US" altLang="zh-CN" b="1" dirty="0">
                <a:solidFill>
                  <a:srgbClr val="0070C0"/>
                </a:solidFill>
              </a:rPr>
              <a:t> </a:t>
            </a:r>
            <a:r>
              <a:rPr lang="en-US" altLang="zh-CN" dirty="0" smtClean="0"/>
              <a:t>r=4 </a:t>
            </a:r>
            <a:r>
              <a:rPr lang="en-US" altLang="zh-CN" dirty="0"/>
              <a:t>w=2 x=1        rwx=4+2+1=7</a:t>
            </a:r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en-US" altLang="zh-CN" dirty="0"/>
              <a:t> chmod u=rwx,g=rx,o=x    </a:t>
            </a:r>
            <a:r>
              <a:rPr lang="zh-CN" altLang="en-US" dirty="0"/>
              <a:t>文</a:t>
            </a:r>
            <a:r>
              <a:rPr lang="zh-CN" altLang="en-US" dirty="0" smtClean="0"/>
              <a:t>件、目录 </a:t>
            </a:r>
            <a:endParaRPr lang="zh-CN" altLang="en-US" dirty="0"/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zh-CN" altLang="en-US" b="1" dirty="0"/>
              <a:t>相当于</a:t>
            </a:r>
            <a:r>
              <a:rPr lang="zh-CN" altLang="en-US" dirty="0"/>
              <a:t> </a:t>
            </a:r>
            <a:r>
              <a:rPr lang="en-US" altLang="zh-CN" dirty="0"/>
              <a:t>chmod   751  </a:t>
            </a:r>
            <a:r>
              <a:rPr lang="zh-CN" altLang="en-US" dirty="0"/>
              <a:t>文</a:t>
            </a:r>
            <a:r>
              <a:rPr lang="zh-CN" altLang="en-US" dirty="0" smtClean="0"/>
              <a:t>件、目录</a:t>
            </a:r>
            <a:endParaRPr lang="en-US" altLang="zh-CN" dirty="0" smtClean="0"/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endParaRPr lang="en-US" altLang="zh-CN" dirty="0" smtClean="0"/>
          </a:p>
          <a:p>
            <a:pPr marL="285750" indent="-28575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itchFamily="2" charset="2"/>
              <a:buChar char="Ø"/>
              <a:defRPr/>
            </a:pPr>
            <a:r>
              <a:rPr lang="en-US" altLang="zh-CN" b="1" dirty="0" smtClean="0">
                <a:solidFill>
                  <a:srgbClr val="0070C0"/>
                </a:solidFill>
              </a:rPr>
              <a:t> </a:t>
            </a:r>
            <a:r>
              <a:rPr lang="zh-CN" altLang="en-US" b="1" dirty="0"/>
              <a:t>案</a:t>
            </a:r>
            <a:r>
              <a:rPr lang="zh-CN" altLang="en-US" b="1" dirty="0" smtClean="0"/>
              <a:t>例演示</a:t>
            </a:r>
            <a:endParaRPr lang="en-US" altLang="zh-CN" b="1" dirty="0" smtClean="0"/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zh-CN" altLang="en-US" sz="1600" dirty="0"/>
              <a:t>要</a:t>
            </a:r>
            <a:r>
              <a:rPr lang="zh-CN" altLang="en-US" sz="1600" dirty="0" smtClean="0"/>
              <a:t>求：将 </a:t>
            </a:r>
            <a:r>
              <a:rPr lang="en-US" altLang="zh-CN" sz="1600" dirty="0" smtClean="0"/>
              <a:t>/home/abc.txt </a:t>
            </a:r>
            <a:r>
              <a:rPr lang="zh-CN" altLang="en-US" sz="1600" dirty="0" smtClean="0"/>
              <a:t>文件的权限修改成  </a:t>
            </a:r>
            <a:r>
              <a:rPr lang="en-US" altLang="zh-CN" sz="1600" dirty="0" smtClean="0"/>
              <a:t>rwxr-xr-x, </a:t>
            </a:r>
            <a:r>
              <a:rPr lang="zh-CN" altLang="en-US" sz="1600" dirty="0" smtClean="0"/>
              <a:t>使用给数字的方式实现</a:t>
            </a:r>
            <a:r>
              <a:rPr lang="zh-CN" altLang="en-US" sz="1600" dirty="0" smtClean="0"/>
              <a:t>：</a:t>
            </a:r>
            <a:endParaRPr lang="en-US" altLang="zh-CN" sz="1600" dirty="0" smtClean="0"/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endParaRPr lang="en-US" altLang="zh-CN" sz="1600" dirty="0" smtClean="0"/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en-US" altLang="zh-CN" sz="1600" dirty="0" smtClean="0"/>
              <a:t>Chmod  u=rwx, g=xr, o=x /home/abc.txt</a:t>
            </a:r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en-US" altLang="zh-CN" sz="1600" dirty="0" smtClean="0"/>
              <a:t>Chmod 751 /home/abc.txt</a:t>
            </a:r>
            <a:endParaRPr lang="en-US" altLang="zh-CN" sz="1600" dirty="0" smtClean="0"/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endParaRPr lang="en-US" altLang="zh-CN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9"/>
          <p:cNvSpPr txBox="1">
            <a:spLocks noChangeArrowheads="1"/>
          </p:cNvSpPr>
          <p:nvPr/>
        </p:nvSpPr>
        <p:spPr bwMode="auto">
          <a:xfrm>
            <a:off x="467544" y="849719"/>
            <a:ext cx="7272338" cy="3970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2B2B2">
                    <a:alpha val="50195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l"/>
            </a:pPr>
            <a:r>
              <a:rPr lang="zh-CN" altLang="en-US" sz="2200" b="1" dirty="0" smtClean="0"/>
              <a:t>修改文件所有者</a:t>
            </a:r>
            <a:r>
              <a:rPr lang="en-US" altLang="zh-CN" sz="2200" b="1" dirty="0" smtClean="0"/>
              <a:t>-chown</a:t>
            </a:r>
            <a:endParaRPr lang="en-US" altLang="zh-CN" sz="22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23528" y="1314301"/>
            <a:ext cx="8640960" cy="410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zh-CN" altLang="en-US" b="1" dirty="0" smtClean="0">
                <a:solidFill>
                  <a:srgbClr val="0070C0"/>
                </a:solidFill>
              </a:rPr>
              <a:t>基本介绍</a:t>
            </a:r>
            <a:endParaRPr lang="zh-CN" altLang="en-US" b="1" dirty="0">
              <a:solidFill>
                <a:srgbClr val="0070C0"/>
              </a:solidFill>
            </a:endParaRPr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en-US" altLang="zh-CN" dirty="0" smtClean="0"/>
              <a:t>chown  </a:t>
            </a:r>
            <a:r>
              <a:rPr lang="en-US" altLang="zh-CN" dirty="0"/>
              <a:t>newowner  file  </a:t>
            </a:r>
            <a:r>
              <a:rPr lang="zh-CN" altLang="en-US" dirty="0"/>
              <a:t>改变文</a:t>
            </a:r>
            <a:r>
              <a:rPr lang="zh-CN" altLang="en-US" dirty="0" smtClean="0"/>
              <a:t>件的</a:t>
            </a:r>
            <a:r>
              <a:rPr lang="zh-CN" altLang="en-US" dirty="0"/>
              <a:t>所有者</a:t>
            </a:r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en-US" altLang="zh-CN" dirty="0" smtClean="0"/>
              <a:t>chown  </a:t>
            </a:r>
            <a:r>
              <a:rPr lang="en-US" altLang="zh-CN" dirty="0"/>
              <a:t>newowner</a:t>
            </a:r>
            <a:r>
              <a:rPr lang="en-US" altLang="zh-CN" b="1" dirty="0">
                <a:solidFill>
                  <a:srgbClr val="00B050"/>
                </a:solidFill>
              </a:rPr>
              <a:t>:</a:t>
            </a:r>
            <a:r>
              <a:rPr lang="en-US" altLang="zh-CN" dirty="0"/>
              <a:t>newgroup  file  </a:t>
            </a:r>
            <a:r>
              <a:rPr lang="zh-CN" altLang="en-US" dirty="0"/>
              <a:t>改变用户的所有者和所有组</a:t>
            </a:r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en-US" altLang="zh-CN" b="1" dirty="0">
                <a:solidFill>
                  <a:srgbClr val="00B050"/>
                </a:solidFill>
              </a:rPr>
              <a:t>-R   </a:t>
            </a:r>
            <a:r>
              <a:rPr lang="zh-CN" altLang="en-US" dirty="0"/>
              <a:t>如果是目录 则使其下所有子文件或目录</a:t>
            </a:r>
            <a:r>
              <a:rPr lang="zh-CN" altLang="en-US" sz="2200" b="1" dirty="0">
                <a:solidFill>
                  <a:srgbClr val="FF0000"/>
                </a:solidFill>
              </a:rPr>
              <a:t>递归</a:t>
            </a:r>
            <a:r>
              <a:rPr lang="zh-CN" altLang="en-US" dirty="0"/>
              <a:t>生效</a:t>
            </a:r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endParaRPr lang="en-US" altLang="zh-CN" dirty="0" smtClean="0"/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zh-CN" altLang="en-US" b="1" dirty="0">
                <a:solidFill>
                  <a:srgbClr val="0070C0"/>
                </a:solidFill>
              </a:rPr>
              <a:t>案</a:t>
            </a:r>
            <a:r>
              <a:rPr lang="zh-CN" altLang="en-US" b="1" dirty="0" smtClean="0">
                <a:solidFill>
                  <a:srgbClr val="0070C0"/>
                </a:solidFill>
              </a:rPr>
              <a:t>例演示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AutoNum type="arabicParenR"/>
              <a:defRPr/>
            </a:pPr>
            <a:r>
              <a:rPr lang="zh-CN" altLang="en-US" dirty="0" smtClean="0"/>
              <a:t>请将 </a:t>
            </a:r>
            <a:r>
              <a:rPr lang="en-US" altLang="zh-CN" dirty="0" smtClean="0"/>
              <a:t>/home/abc.txt </a:t>
            </a:r>
            <a:r>
              <a:rPr lang="zh-CN" altLang="en-US" dirty="0" smtClean="0"/>
              <a:t>文件的所有者修改成 </a:t>
            </a:r>
            <a:r>
              <a:rPr lang="en-US" altLang="zh-CN" dirty="0" smtClean="0"/>
              <a:t>tom</a:t>
            </a:r>
            <a:br>
              <a:rPr lang="en-US" altLang="zh-CN" dirty="0" smtClean="0"/>
            </a:br>
            <a:r>
              <a:rPr lang="en-US" altLang="zh-CN" dirty="0" smtClean="0"/>
              <a:t>chown   tom  /home/abc.txt</a:t>
            </a:r>
            <a:endParaRPr lang="en-US" altLang="zh-CN" dirty="0" smtClean="0"/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AutoNum type="arabicParenR"/>
              <a:defRPr/>
            </a:pPr>
            <a:r>
              <a:rPr lang="zh-CN" altLang="en-US" dirty="0" smtClean="0"/>
              <a:t>请将 </a:t>
            </a:r>
            <a:r>
              <a:rPr lang="en-US" altLang="zh-CN" dirty="0" smtClean="0"/>
              <a:t>/home/kkk </a:t>
            </a:r>
            <a:r>
              <a:rPr lang="zh-CN" altLang="en-US" dirty="0" smtClean="0"/>
              <a:t>目录下所有的文件和目录的所有者都修改成</a:t>
            </a:r>
            <a:r>
              <a:rPr lang="en-US" altLang="zh-CN" dirty="0" smtClean="0"/>
              <a:t>tom 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>chown –R tom  /home/kkk</a:t>
            </a:r>
            <a:endParaRPr lang="en-US" altLang="zh-CN" dirty="0" smtClean="0"/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AutoNum type="arabicParenR"/>
              <a:defRPr/>
            </a:pPr>
            <a:r>
              <a:rPr lang="zh-CN" altLang="en-US" dirty="0" smtClean="0"/>
              <a:t>将</a:t>
            </a:r>
            <a:r>
              <a:rPr lang="en-US" altLang="zh-CN" dirty="0" smtClean="0"/>
              <a:t>home</a:t>
            </a:r>
            <a:r>
              <a:rPr lang="zh-CN" altLang="en-US" dirty="0"/>
              <a:t>下的所有文件和目</a:t>
            </a:r>
            <a:r>
              <a:rPr lang="zh-CN" altLang="en-US" dirty="0" smtClean="0"/>
              <a:t>录的所有者都</a:t>
            </a:r>
            <a:r>
              <a:rPr lang="zh-CN" altLang="en-US" dirty="0"/>
              <a:t>改成 </a:t>
            </a:r>
            <a:r>
              <a:rPr lang="en-US" altLang="zh-CN" dirty="0" smtClean="0"/>
              <a:t>tom</a:t>
            </a:r>
            <a:r>
              <a:rPr lang="zh-CN" altLang="en-US" dirty="0" smtClean="0"/>
              <a:t>，将所在组改成</a:t>
            </a:r>
            <a:r>
              <a:rPr lang="en-US" altLang="zh-CN" dirty="0" smtClean="0"/>
              <a:t>police</a:t>
            </a:r>
            <a:br>
              <a:rPr lang="en-US" altLang="zh-CN" dirty="0" smtClean="0"/>
            </a:br>
            <a:r>
              <a:rPr lang="en-US" altLang="zh-CN" dirty="0" smtClean="0"/>
              <a:t>chown –R  tom:police   /home/ </a:t>
            </a:r>
            <a:endParaRPr lang="en-US" altLang="zh-CN" dirty="0"/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endParaRPr lang="en-US" altLang="zh-CN" sz="1600" dirty="0" smtClean="0"/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endParaRPr lang="en-US" altLang="zh-CN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9"/>
          <p:cNvSpPr txBox="1">
            <a:spLocks noChangeArrowheads="1"/>
          </p:cNvSpPr>
          <p:nvPr/>
        </p:nvSpPr>
        <p:spPr bwMode="auto">
          <a:xfrm>
            <a:off x="467544" y="849719"/>
            <a:ext cx="7272338" cy="3970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2B2B2">
                    <a:alpha val="50195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l"/>
            </a:pPr>
            <a:r>
              <a:rPr lang="zh-CN" altLang="en-US" sz="2200" b="1" dirty="0" smtClean="0"/>
              <a:t>修改</a:t>
            </a:r>
            <a:r>
              <a:rPr lang="zh-CN" altLang="en-US" sz="2200" b="1" dirty="0"/>
              <a:t>文</a:t>
            </a:r>
            <a:r>
              <a:rPr lang="zh-CN" altLang="en-US" sz="2200" b="1" dirty="0" smtClean="0"/>
              <a:t>件</a:t>
            </a:r>
            <a:r>
              <a:rPr lang="zh-CN" altLang="en-US" sz="2200" b="1" dirty="0"/>
              <a:t>所</a:t>
            </a:r>
            <a:r>
              <a:rPr lang="zh-CN" altLang="en-US" sz="2200" b="1" dirty="0" smtClean="0"/>
              <a:t>在组</a:t>
            </a:r>
            <a:r>
              <a:rPr lang="en-US" altLang="zh-CN" sz="2200" b="1" dirty="0" smtClean="0"/>
              <a:t>-chgrp</a:t>
            </a:r>
            <a:endParaRPr lang="en-US" altLang="zh-CN" sz="22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23528" y="1314301"/>
            <a:ext cx="8640960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endParaRPr lang="en-US" altLang="zh-CN" b="1" dirty="0" smtClean="0">
              <a:solidFill>
                <a:srgbClr val="0070C0"/>
              </a:solidFill>
            </a:endParaRPr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zh-CN" altLang="en-US" b="1" dirty="0" smtClean="0">
                <a:solidFill>
                  <a:srgbClr val="0070C0"/>
                </a:solidFill>
              </a:rPr>
              <a:t>基本介绍</a:t>
            </a:r>
            <a:endParaRPr lang="zh-CN" altLang="en-US" b="1" dirty="0">
              <a:solidFill>
                <a:srgbClr val="0070C0"/>
              </a:solidFill>
            </a:endParaRPr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en-US" altLang="zh-CN" sz="1600" dirty="0" smtClean="0"/>
              <a:t>chgrp </a:t>
            </a:r>
            <a:r>
              <a:rPr lang="en-US" altLang="zh-CN" sz="1600" dirty="0"/>
              <a:t>newgroup file  </a:t>
            </a:r>
            <a:r>
              <a:rPr lang="zh-CN" altLang="en-US" sz="1600" dirty="0"/>
              <a:t>改变文件的所有组</a:t>
            </a:r>
            <a:endParaRPr lang="en-US" altLang="zh-CN" sz="1600" dirty="0" smtClean="0"/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endParaRPr lang="en-US" altLang="zh-CN" sz="1600" dirty="0" smtClean="0"/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zh-CN" altLang="en-US" sz="1600" b="1" dirty="0">
                <a:solidFill>
                  <a:srgbClr val="0070C0"/>
                </a:solidFill>
              </a:rPr>
              <a:t>案</a:t>
            </a:r>
            <a:r>
              <a:rPr lang="zh-CN" altLang="en-US" sz="1600" b="1" dirty="0" smtClean="0">
                <a:solidFill>
                  <a:srgbClr val="0070C0"/>
                </a:solidFill>
              </a:rPr>
              <a:t>例演示</a:t>
            </a:r>
            <a:r>
              <a:rPr lang="zh-CN" altLang="en-US" sz="1600" dirty="0" smtClean="0"/>
              <a:t>：</a:t>
            </a:r>
            <a:endParaRPr lang="en-US" altLang="zh-CN" sz="1600" dirty="0" smtClean="0"/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AutoNum type="arabicParenR"/>
              <a:defRPr/>
            </a:pPr>
            <a:r>
              <a:rPr lang="zh-CN" altLang="en-US" sz="1600" dirty="0" smtClean="0"/>
              <a:t>请将 </a:t>
            </a:r>
            <a:r>
              <a:rPr lang="en-US" altLang="zh-CN" sz="1600" dirty="0" smtClean="0"/>
              <a:t>/home/abc .txt </a:t>
            </a:r>
            <a:r>
              <a:rPr lang="zh-CN" altLang="en-US" sz="1600" dirty="0" smtClean="0"/>
              <a:t>文件的</a:t>
            </a:r>
            <a:r>
              <a:rPr lang="zh-CN" altLang="en-US" sz="1600" dirty="0"/>
              <a:t>所</a:t>
            </a:r>
            <a:r>
              <a:rPr lang="zh-CN" altLang="en-US" sz="1600" dirty="0" smtClean="0"/>
              <a:t>在组修改成 </a:t>
            </a:r>
            <a:r>
              <a:rPr lang="en-US" altLang="zh-CN" sz="1600" dirty="0" smtClean="0"/>
              <a:t>shaolin (</a:t>
            </a:r>
            <a:r>
              <a:rPr lang="zh-CN" altLang="en-US" sz="1600" dirty="0" smtClean="0"/>
              <a:t>少林</a:t>
            </a:r>
            <a:r>
              <a:rPr lang="en-US" altLang="zh-CN" sz="1600" dirty="0" smtClean="0"/>
              <a:t>)</a:t>
            </a:r>
            <a:br>
              <a:rPr lang="en-US" altLang="zh-CN" sz="1600" dirty="0" smtClean="0"/>
            </a:br>
            <a:r>
              <a:rPr lang="en-US" altLang="zh-CN" sz="1600" dirty="0" smtClean="0"/>
              <a:t>chgrp  shaolin  /home/abc.txt</a:t>
            </a:r>
            <a:endParaRPr lang="en-US" altLang="zh-CN" sz="1600" dirty="0" smtClean="0"/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AutoNum type="arabicParenR"/>
              <a:defRPr/>
            </a:pPr>
            <a:r>
              <a:rPr lang="zh-CN" altLang="en-US" sz="1600" dirty="0" smtClean="0"/>
              <a:t>请将 </a:t>
            </a:r>
            <a:r>
              <a:rPr lang="en-US" altLang="zh-CN" sz="1600" dirty="0" smtClean="0"/>
              <a:t>/home/kkk </a:t>
            </a:r>
            <a:r>
              <a:rPr lang="zh-CN" altLang="en-US" sz="1600" dirty="0" smtClean="0"/>
              <a:t>目录下所有的文件和目录的所在组都修改成</a:t>
            </a:r>
            <a:r>
              <a:rPr lang="en-US" altLang="zh-CN" sz="1600" dirty="0"/>
              <a:t> </a:t>
            </a:r>
            <a:r>
              <a:rPr lang="en-US" altLang="zh-CN" sz="1600" dirty="0" smtClean="0"/>
              <a:t>shaolin(</a:t>
            </a:r>
            <a:r>
              <a:rPr lang="zh-CN" altLang="en-US" sz="1600" dirty="0" smtClean="0"/>
              <a:t>少林</a:t>
            </a:r>
            <a:r>
              <a:rPr lang="en-US" altLang="zh-CN" sz="1600" dirty="0" smtClean="0"/>
              <a:t>)</a:t>
            </a:r>
            <a:br>
              <a:rPr lang="en-US" altLang="zh-CN" sz="1600" dirty="0" smtClean="0"/>
            </a:br>
            <a:r>
              <a:rPr lang="en-US" altLang="zh-CN" sz="1600" dirty="0" smtClean="0"/>
              <a:t>chgrp  -R  shaolin /home/kkk </a:t>
            </a:r>
            <a:endParaRPr lang="en-US" altLang="zh-CN" sz="1600" dirty="0"/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endParaRPr lang="en-US" altLang="zh-CN" sz="1600" dirty="0" smtClean="0"/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endParaRPr lang="en-US" altLang="zh-CN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9"/>
          <p:cNvSpPr txBox="1">
            <a:spLocks noChangeArrowheads="1"/>
          </p:cNvSpPr>
          <p:nvPr/>
        </p:nvSpPr>
        <p:spPr bwMode="auto">
          <a:xfrm>
            <a:off x="467544" y="849719"/>
            <a:ext cx="7272338" cy="3970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2B2B2">
                    <a:alpha val="50195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l"/>
            </a:pPr>
            <a:r>
              <a:rPr lang="zh-CN" altLang="en-US" sz="2200" b="1" dirty="0" smtClean="0"/>
              <a:t>最佳实践</a:t>
            </a:r>
            <a:r>
              <a:rPr lang="en-US" altLang="zh-CN" sz="2200" b="1" dirty="0" smtClean="0"/>
              <a:t>-</a:t>
            </a:r>
            <a:r>
              <a:rPr lang="zh-CN" altLang="en-US" sz="2200" b="1" dirty="0" smtClean="0"/>
              <a:t>警察和土匪游戏</a:t>
            </a:r>
            <a:endParaRPr lang="en-US" altLang="zh-CN" sz="22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23528" y="1314299"/>
            <a:ext cx="8640960" cy="39980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defRPr/>
            </a:pPr>
            <a:endParaRPr kumimoji="1" lang="en-US" altLang="zh-CN" dirty="0" smtClean="0"/>
          </a:p>
          <a:p>
            <a:pPr marL="342900" indent="-342900">
              <a:defRPr/>
            </a:pPr>
            <a:endParaRPr kumimoji="1" lang="en-US" altLang="zh-CN" dirty="0"/>
          </a:p>
          <a:p>
            <a:pPr marL="342900" indent="-342900">
              <a:defRPr/>
            </a:pPr>
            <a:r>
              <a:rPr kumimoji="1" lang="en-US" altLang="zh-CN" dirty="0"/>
              <a:t>police </a:t>
            </a:r>
            <a:r>
              <a:rPr kumimoji="1" lang="zh-CN" altLang="en-US" dirty="0"/>
              <a:t>， </a:t>
            </a:r>
            <a:r>
              <a:rPr kumimoji="1" lang="en-US" altLang="zh-CN" dirty="0"/>
              <a:t>bandit </a:t>
            </a:r>
          </a:p>
          <a:p>
            <a:pPr marL="342900" indent="-342900">
              <a:defRPr/>
            </a:pPr>
            <a:endParaRPr kumimoji="1" lang="en-US" altLang="zh-CN" dirty="0"/>
          </a:p>
          <a:p>
            <a:pPr marL="342900" indent="-342900">
              <a:defRPr/>
            </a:pPr>
            <a:r>
              <a:rPr kumimoji="1" lang="en-US" altLang="zh-CN" dirty="0" smtClean="0"/>
              <a:t>jack, </a:t>
            </a:r>
            <a:r>
              <a:rPr kumimoji="1" lang="en-US" altLang="zh-CN" dirty="0"/>
              <a:t>jerry: </a:t>
            </a:r>
            <a:r>
              <a:rPr kumimoji="1" lang="zh-CN" altLang="en-US" dirty="0"/>
              <a:t>警察</a:t>
            </a:r>
            <a:endParaRPr kumimoji="1" lang="en-US" altLang="zh-CN" dirty="0"/>
          </a:p>
          <a:p>
            <a:pPr marL="342900" indent="-342900">
              <a:defRPr/>
            </a:pPr>
            <a:r>
              <a:rPr kumimoji="1" lang="en-US" altLang="zh-CN" dirty="0"/>
              <a:t>xh, xq: </a:t>
            </a:r>
            <a:r>
              <a:rPr kumimoji="1" lang="zh-CN" altLang="en-US" dirty="0"/>
              <a:t>土匪</a:t>
            </a:r>
            <a:endParaRPr kumimoji="1" lang="en-US" altLang="zh-CN" dirty="0"/>
          </a:p>
          <a:p>
            <a:pPr marL="342900" indent="-342900">
              <a:buFontTx/>
              <a:buAutoNum type="arabicParenBoth"/>
              <a:defRPr/>
            </a:pPr>
            <a:r>
              <a:rPr kumimoji="1" lang="zh-CN" altLang="en-US" dirty="0"/>
              <a:t>创建组 </a:t>
            </a:r>
            <a:endParaRPr kumimoji="1" lang="en-US" altLang="zh-CN" dirty="0"/>
          </a:p>
          <a:p>
            <a:pPr marL="342900" indent="-342900">
              <a:buFontTx/>
              <a:buAutoNum type="arabicParenBoth"/>
              <a:defRPr/>
            </a:pPr>
            <a:r>
              <a:rPr kumimoji="1" lang="zh-CN" altLang="en-US" dirty="0"/>
              <a:t>创建用户 </a:t>
            </a:r>
            <a:endParaRPr kumimoji="1" lang="en-US" altLang="zh-CN" dirty="0"/>
          </a:p>
          <a:p>
            <a:pPr marL="342900" indent="-342900">
              <a:defRPr/>
            </a:pPr>
            <a:r>
              <a:rPr kumimoji="1" lang="en-US" altLang="zh-CN" dirty="0"/>
              <a:t>(3)  </a:t>
            </a:r>
            <a:r>
              <a:rPr kumimoji="1" lang="en-US" altLang="zh-CN" dirty="0" smtClean="0"/>
              <a:t>jack </a:t>
            </a:r>
            <a:r>
              <a:rPr kumimoji="1" lang="zh-CN" altLang="en-US" dirty="0"/>
              <a:t>创建一个文件，自己可以读写，本组人可以读，其它组没人任何权限</a:t>
            </a:r>
            <a:endParaRPr kumimoji="1" lang="en-US" altLang="zh-CN" dirty="0"/>
          </a:p>
          <a:p>
            <a:pPr marL="342900" indent="-342900">
              <a:buFontTx/>
              <a:buAutoNum type="arabicParenBoth" startAt="4"/>
              <a:defRPr/>
            </a:pPr>
            <a:r>
              <a:rPr kumimoji="1" lang="en-US" altLang="zh-CN" dirty="0" smtClean="0"/>
              <a:t>jack </a:t>
            </a:r>
            <a:r>
              <a:rPr kumimoji="1" lang="zh-CN" altLang="en-US" dirty="0"/>
              <a:t>修改该文件，让其它组人可以读</a:t>
            </a:r>
            <a:r>
              <a:rPr kumimoji="1" lang="en-US" altLang="zh-CN" dirty="0"/>
              <a:t>, </a:t>
            </a:r>
            <a:r>
              <a:rPr kumimoji="1" lang="zh-CN" altLang="en-US" dirty="0"/>
              <a:t>本组人可以读写</a:t>
            </a:r>
            <a:endParaRPr kumimoji="1" lang="en-US" altLang="zh-CN" dirty="0"/>
          </a:p>
          <a:p>
            <a:pPr marL="342900" indent="-342900">
              <a:buFontTx/>
              <a:buAutoNum type="arabicParenBoth" startAt="4"/>
              <a:defRPr/>
            </a:pPr>
            <a:r>
              <a:rPr kumimoji="1" lang="en-US" altLang="zh-CN" dirty="0"/>
              <a:t>xh </a:t>
            </a:r>
            <a:r>
              <a:rPr kumimoji="1" lang="zh-CN" altLang="en-US" dirty="0"/>
              <a:t>投靠 警察，看看是否可以读写</a:t>
            </a:r>
            <a:r>
              <a:rPr kumimoji="1" lang="en-US" altLang="zh-CN" dirty="0" smtClean="0"/>
              <a:t>.</a:t>
            </a:r>
          </a:p>
          <a:p>
            <a:pPr marL="342900" indent="-342900">
              <a:buFontTx/>
              <a:buAutoNum type="arabicParenBoth" startAt="4"/>
              <a:defRPr/>
            </a:pPr>
            <a:endParaRPr kumimoji="1" lang="en-US" altLang="zh-CN" dirty="0"/>
          </a:p>
          <a:p>
            <a:pPr>
              <a:defRPr/>
            </a:pPr>
            <a:r>
              <a:rPr kumimoji="1" lang="en-US" altLang="zh-CN" dirty="0" smtClean="0"/>
              <a:t>5min</a:t>
            </a:r>
            <a:endParaRPr kumimoji="1" lang="en-US" altLang="zh-CN" dirty="0"/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endParaRPr lang="en-US" altLang="zh-CN" b="1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7544" y="1413853"/>
            <a:ext cx="8352928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defRPr/>
            </a:pPr>
            <a:r>
              <a:rPr kumimoji="1" lang="zh-CN" altLang="en-US" sz="1600" b="1"/>
              <a:t>练习文件权限管理</a:t>
            </a:r>
            <a:r>
              <a:rPr kumimoji="1" lang="en-US" altLang="zh-CN" sz="1600" b="1"/>
              <a:t>[</a:t>
            </a:r>
            <a:r>
              <a:rPr kumimoji="1" lang="zh-CN" altLang="en-US" sz="1600" b="1">
                <a:solidFill>
                  <a:srgbClr val="FB335E"/>
                </a:solidFill>
              </a:rPr>
              <a:t>课堂练习</a:t>
            </a:r>
            <a:r>
              <a:rPr kumimoji="1" lang="en-US" altLang="zh-CN" sz="1600" b="1"/>
              <a:t>]</a:t>
            </a:r>
            <a:endParaRPr kumimoji="1" lang="zh-CN" altLang="en-US" sz="1600" b="1"/>
          </a:p>
          <a:p>
            <a:pPr marL="342900" indent="-342900">
              <a:defRPr/>
            </a:pPr>
            <a:r>
              <a:rPr kumimoji="1" lang="zh-CN" altLang="en-US" sz="1600" b="1"/>
              <a:t>	建立两个组（神仙</a:t>
            </a:r>
            <a:r>
              <a:rPr kumimoji="1" lang="en-US" altLang="zh-CN" sz="1600" b="1"/>
              <a:t>,</a:t>
            </a:r>
            <a:r>
              <a:rPr kumimoji="1" lang="zh-CN" altLang="en-US" sz="1600" b="1"/>
              <a:t>妖怪）</a:t>
            </a:r>
          </a:p>
          <a:p>
            <a:pPr marL="342900" indent="-342900">
              <a:defRPr/>
            </a:pPr>
            <a:r>
              <a:rPr kumimoji="1" lang="zh-CN" altLang="en-US" sz="1600" b="1"/>
              <a:t>	建立四个用户</a:t>
            </a:r>
            <a:r>
              <a:rPr kumimoji="1" lang="en-US" altLang="zh-CN" sz="1600" b="1"/>
              <a:t>(</a:t>
            </a:r>
            <a:r>
              <a:rPr kumimoji="1" lang="zh-CN" altLang="en-US" sz="1600" b="1"/>
              <a:t>唐僧</a:t>
            </a:r>
            <a:r>
              <a:rPr kumimoji="1" lang="en-US" altLang="zh-CN" sz="1600" b="1"/>
              <a:t>,</a:t>
            </a:r>
            <a:r>
              <a:rPr kumimoji="1" lang="zh-CN" altLang="en-US" sz="1600" b="1"/>
              <a:t>悟空，八戒，沙僧</a:t>
            </a:r>
            <a:r>
              <a:rPr kumimoji="1" lang="en-US" altLang="zh-CN" sz="1600" b="1"/>
              <a:t>)</a:t>
            </a:r>
          </a:p>
          <a:p>
            <a:pPr marL="342900" indent="-342900">
              <a:defRPr/>
            </a:pPr>
            <a:r>
              <a:rPr kumimoji="1" lang="en-US" altLang="zh-CN" sz="1600" b="1"/>
              <a:t>	</a:t>
            </a:r>
            <a:r>
              <a:rPr kumimoji="1" lang="zh-CN" altLang="en-US" sz="1600" b="1"/>
              <a:t>设置密码</a:t>
            </a:r>
          </a:p>
          <a:p>
            <a:pPr marL="342900" indent="-342900">
              <a:defRPr/>
            </a:pPr>
            <a:r>
              <a:rPr kumimoji="1" lang="zh-CN" altLang="en-US" sz="1600" b="1"/>
              <a:t>	把悟空，八戒放入妖怪  唐僧 沙僧 在神仙</a:t>
            </a:r>
          </a:p>
          <a:p>
            <a:pPr marL="342900" indent="-342900">
              <a:defRPr/>
            </a:pPr>
            <a:endParaRPr kumimoji="1" lang="zh-CN" altLang="en-US" sz="1600" b="1"/>
          </a:p>
          <a:p>
            <a:pPr marL="342900" indent="-342900">
              <a:defRPr/>
            </a:pPr>
            <a:r>
              <a:rPr kumimoji="1" lang="zh-CN" altLang="en-US" sz="1600" b="1"/>
              <a:t>	用悟空建立一个文件 （</a:t>
            </a:r>
            <a:r>
              <a:rPr kumimoji="1" lang="en-US" altLang="zh-CN" sz="1600" b="1" smtClean="0"/>
              <a:t>monkey.go</a:t>
            </a:r>
            <a:r>
              <a:rPr kumimoji="1" lang="zh-CN" altLang="en-US" sz="1600" b="1" smtClean="0"/>
              <a:t>该</a:t>
            </a:r>
            <a:r>
              <a:rPr kumimoji="1" lang="zh-CN" altLang="en-US" sz="1600" b="1"/>
              <a:t>文件要输出 </a:t>
            </a:r>
            <a:r>
              <a:rPr kumimoji="1" lang="en-US" altLang="zh-CN" sz="1600" b="1"/>
              <a:t>i am monkey</a:t>
            </a:r>
            <a:r>
              <a:rPr kumimoji="1" lang="zh-CN" altLang="en-US" sz="1600" b="1"/>
              <a:t>）</a:t>
            </a:r>
          </a:p>
          <a:p>
            <a:pPr marL="342900" indent="-342900">
              <a:defRPr/>
            </a:pPr>
            <a:r>
              <a:rPr kumimoji="1" lang="zh-CN" altLang="en-US" sz="1600" b="1"/>
              <a:t>	给八戒一个可以</a:t>
            </a:r>
            <a:r>
              <a:rPr kumimoji="1" lang="en-US" altLang="zh-CN" sz="1600" b="1"/>
              <a:t>r w </a:t>
            </a:r>
            <a:r>
              <a:rPr kumimoji="1" lang="zh-CN" altLang="en-US" sz="1600" b="1"/>
              <a:t>的权限</a:t>
            </a:r>
          </a:p>
          <a:p>
            <a:pPr marL="342900" indent="-342900">
              <a:defRPr/>
            </a:pPr>
            <a:r>
              <a:rPr kumimoji="1" lang="zh-CN" altLang="en-US" sz="1600" b="1"/>
              <a:t>	八戒修改</a:t>
            </a:r>
            <a:r>
              <a:rPr kumimoji="1" lang="en-US" altLang="zh-CN" sz="1600" b="1" smtClean="0"/>
              <a:t>monkey.go </a:t>
            </a:r>
            <a:r>
              <a:rPr kumimoji="1" lang="zh-CN" altLang="en-US" sz="1600" b="1"/>
              <a:t>加入一句话</a:t>
            </a:r>
            <a:r>
              <a:rPr kumimoji="1" lang="en-US" altLang="zh-CN" sz="1600" b="1"/>
              <a:t>( i am pig)</a:t>
            </a:r>
          </a:p>
          <a:p>
            <a:pPr marL="342900" indent="-342900">
              <a:defRPr/>
            </a:pPr>
            <a:r>
              <a:rPr kumimoji="1" lang="en-US" altLang="zh-CN" sz="1600" b="1"/>
              <a:t>	</a:t>
            </a:r>
          </a:p>
          <a:p>
            <a:pPr marL="342900" indent="-342900">
              <a:defRPr/>
            </a:pPr>
            <a:r>
              <a:rPr kumimoji="1" lang="en-US" altLang="zh-CN" sz="1600" b="1"/>
              <a:t>	</a:t>
            </a:r>
            <a:r>
              <a:rPr kumimoji="1" lang="zh-CN" altLang="en-US" sz="1600" b="1"/>
              <a:t>唐僧 沙僧 对该文件没有权限</a:t>
            </a:r>
          </a:p>
          <a:p>
            <a:pPr marL="342900" indent="-342900">
              <a:defRPr/>
            </a:pPr>
            <a:r>
              <a:rPr kumimoji="1" lang="zh-CN" altLang="en-US" sz="1600" b="1"/>
              <a:t>	把 沙僧 放入妖怪组</a:t>
            </a:r>
          </a:p>
          <a:p>
            <a:pPr marL="342900" indent="-342900">
              <a:defRPr/>
            </a:pPr>
            <a:r>
              <a:rPr kumimoji="1" lang="zh-CN" altLang="en-US" sz="1600" b="1"/>
              <a:t>	让沙僧  修改 该文件 </a:t>
            </a:r>
            <a:r>
              <a:rPr kumimoji="1" lang="en-US" altLang="zh-CN" sz="1600" b="1"/>
              <a:t>monkey, </a:t>
            </a:r>
            <a:r>
              <a:rPr kumimoji="1" lang="zh-CN" altLang="en-US" sz="1600" b="1"/>
              <a:t>加入一句话 </a:t>
            </a:r>
            <a:r>
              <a:rPr kumimoji="1" lang="en-US" altLang="zh-CN" sz="1600" b="1"/>
              <a:t>("</a:t>
            </a:r>
            <a:r>
              <a:rPr kumimoji="1" lang="zh-CN" altLang="en-US" sz="1600" b="1"/>
              <a:t>我是沙僧，我是妖怪</a:t>
            </a:r>
            <a:r>
              <a:rPr kumimoji="1" lang="en-US" altLang="zh-CN" sz="1600" b="1" smtClean="0"/>
              <a:t>!");</a:t>
            </a:r>
            <a:endParaRPr kumimoji="1" lang="en-US" altLang="zh-CN" sz="1600" b="1"/>
          </a:p>
        </p:txBody>
      </p:sp>
      <p:sp>
        <p:nvSpPr>
          <p:cNvPr id="4" name="Text Box 9"/>
          <p:cNvSpPr txBox="1">
            <a:spLocks noChangeArrowheads="1"/>
          </p:cNvSpPr>
          <p:nvPr/>
        </p:nvSpPr>
        <p:spPr bwMode="auto">
          <a:xfrm>
            <a:off x="467544" y="849719"/>
            <a:ext cx="7272338" cy="3970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2B2B2">
                    <a:alpha val="50195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l"/>
            </a:pPr>
            <a:r>
              <a:rPr lang="zh-CN" altLang="en-US" sz="2200" b="1" dirty="0" smtClean="0"/>
              <a:t>课后练习</a:t>
            </a:r>
            <a:endParaRPr lang="en-US" altLang="zh-CN" sz="22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7544" y="1413853"/>
            <a:ext cx="8352928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defRPr/>
            </a:pPr>
            <a:endParaRPr kumimoji="1" lang="en-US" altLang="zh-CN" sz="1600" smtClean="0"/>
          </a:p>
          <a:p>
            <a:pPr marL="342900" indent="-342900">
              <a:defRPr/>
            </a:pPr>
            <a:r>
              <a:rPr kumimoji="1" lang="en-US" altLang="zh-CN" sz="1600" smtClean="0"/>
              <a:t>1</a:t>
            </a:r>
            <a:r>
              <a:rPr kumimoji="1" lang="zh-CN" altLang="en-US" sz="1600"/>
              <a:t>用</a:t>
            </a:r>
            <a:r>
              <a:rPr kumimoji="1" lang="en-US" altLang="zh-CN" sz="1600"/>
              <a:t>root</a:t>
            </a:r>
            <a:r>
              <a:rPr kumimoji="1" lang="zh-CN" altLang="en-US" sz="1600"/>
              <a:t>登录，建立用户</a:t>
            </a:r>
            <a:r>
              <a:rPr kumimoji="1" lang="en-US" altLang="zh-CN" sz="1600"/>
              <a:t>mycentos,</a:t>
            </a:r>
            <a:r>
              <a:rPr kumimoji="1" lang="zh-CN" altLang="en-US" sz="1600"/>
              <a:t>自己设定密码</a:t>
            </a:r>
          </a:p>
          <a:p>
            <a:pPr marL="342900" indent="-342900">
              <a:defRPr/>
            </a:pPr>
            <a:r>
              <a:rPr kumimoji="1" lang="en-US" altLang="zh-CN" sz="1600"/>
              <a:t>2.</a:t>
            </a:r>
            <a:r>
              <a:rPr kumimoji="1" lang="zh-CN" altLang="en-US" sz="1600"/>
              <a:t>用</a:t>
            </a:r>
            <a:r>
              <a:rPr kumimoji="1" lang="en-US" altLang="zh-CN" sz="1600"/>
              <a:t>mycentos</a:t>
            </a:r>
            <a:r>
              <a:rPr kumimoji="1" lang="zh-CN" altLang="en-US" sz="1600"/>
              <a:t>登录，在主目录下建立目录</a:t>
            </a:r>
            <a:r>
              <a:rPr kumimoji="1" lang="en-US" altLang="zh-CN" sz="1600"/>
              <a:t>test/t11/t1</a:t>
            </a:r>
          </a:p>
          <a:p>
            <a:pPr marL="342900" indent="-342900">
              <a:defRPr/>
            </a:pPr>
            <a:r>
              <a:rPr kumimoji="1" lang="en-US" altLang="zh-CN" sz="1600"/>
              <a:t>3.</a:t>
            </a:r>
            <a:r>
              <a:rPr kumimoji="1" lang="zh-CN" altLang="en-US" sz="1600"/>
              <a:t>在</a:t>
            </a:r>
            <a:r>
              <a:rPr kumimoji="1" lang="en-US" altLang="zh-CN" sz="1600"/>
              <a:t>t1</a:t>
            </a:r>
            <a:r>
              <a:rPr kumimoji="1" lang="zh-CN" altLang="en-US" sz="1600"/>
              <a:t>中建立一个文本文件</a:t>
            </a:r>
            <a:r>
              <a:rPr kumimoji="1" lang="en-US" altLang="zh-CN" sz="1600"/>
              <a:t>aa,</a:t>
            </a:r>
            <a:r>
              <a:rPr kumimoji="1" lang="zh-CN" altLang="en-US" sz="1600"/>
              <a:t>用</a:t>
            </a:r>
            <a:r>
              <a:rPr kumimoji="1" lang="en-US" altLang="zh-CN" sz="1600"/>
              <a:t>vi</a:t>
            </a:r>
            <a:r>
              <a:rPr kumimoji="1" lang="zh-CN" altLang="en-US" sz="1600"/>
              <a:t>编辑其内容为</a:t>
            </a:r>
            <a:r>
              <a:rPr kumimoji="1" lang="en-US" altLang="zh-CN" sz="1600"/>
              <a:t>ls –al </a:t>
            </a:r>
          </a:p>
          <a:p>
            <a:pPr marL="342900" indent="-342900">
              <a:defRPr/>
            </a:pPr>
            <a:r>
              <a:rPr kumimoji="1" lang="en-US" altLang="zh-CN" sz="1600"/>
              <a:t>4.</a:t>
            </a:r>
            <a:r>
              <a:rPr kumimoji="1" lang="zh-CN" altLang="en-US" sz="1600"/>
              <a:t>改变</a:t>
            </a:r>
            <a:r>
              <a:rPr kumimoji="1" lang="en-US" altLang="zh-CN" sz="1600"/>
              <a:t>aa</a:t>
            </a:r>
            <a:r>
              <a:rPr kumimoji="1" lang="zh-CN" altLang="en-US" sz="1600"/>
              <a:t>的权限为可执行文件</a:t>
            </a:r>
            <a:r>
              <a:rPr kumimoji="1" lang="en-US" altLang="zh-CN" sz="1600"/>
              <a:t>[</a:t>
            </a:r>
            <a:r>
              <a:rPr kumimoji="1" lang="zh-CN" altLang="en-US" sz="1600"/>
              <a:t>可以将当前日期追加到一个文件</a:t>
            </a:r>
            <a:r>
              <a:rPr kumimoji="1" lang="en-US" altLang="zh-CN" sz="1600" smtClean="0"/>
              <a:t>],</a:t>
            </a:r>
            <a:r>
              <a:rPr kumimoji="1" lang="zh-CN" altLang="en-US" sz="1600" smtClean="0"/>
              <a:t>运</a:t>
            </a:r>
            <a:r>
              <a:rPr kumimoji="1" lang="zh-CN" altLang="en-US" sz="1600"/>
              <a:t>行该文件</a:t>
            </a:r>
            <a:r>
              <a:rPr kumimoji="1" lang="en-US" altLang="zh-CN" sz="1600"/>
              <a:t>./aa </a:t>
            </a:r>
          </a:p>
          <a:p>
            <a:pPr marL="342900" indent="-342900">
              <a:defRPr/>
            </a:pPr>
            <a:endParaRPr kumimoji="1" lang="zh-CN" altLang="en-US" sz="1600"/>
          </a:p>
          <a:p>
            <a:pPr marL="342900" indent="-342900">
              <a:defRPr/>
            </a:pPr>
            <a:r>
              <a:rPr kumimoji="1" lang="en-US" altLang="zh-CN" sz="1600"/>
              <a:t>5.</a:t>
            </a:r>
            <a:r>
              <a:rPr kumimoji="1" lang="zh-CN" altLang="en-US" sz="1600"/>
              <a:t>删除新建立的目录</a:t>
            </a:r>
            <a:r>
              <a:rPr kumimoji="1" lang="en-US" altLang="zh-CN" sz="1600"/>
              <a:t>test/t11/t1</a:t>
            </a:r>
          </a:p>
          <a:p>
            <a:pPr marL="342900" indent="-342900">
              <a:defRPr/>
            </a:pPr>
            <a:r>
              <a:rPr kumimoji="1" lang="en-US" altLang="zh-CN" sz="1600"/>
              <a:t>6.</a:t>
            </a:r>
            <a:r>
              <a:rPr kumimoji="1" lang="zh-CN" altLang="en-US" sz="1600"/>
              <a:t>删除用户</a:t>
            </a:r>
            <a:r>
              <a:rPr kumimoji="1" lang="en-US" altLang="zh-CN" sz="1600"/>
              <a:t>mycentos</a:t>
            </a:r>
            <a:r>
              <a:rPr kumimoji="1" lang="zh-CN" altLang="en-US" sz="1600"/>
              <a:t>及其主目录中的内容</a:t>
            </a:r>
          </a:p>
          <a:p>
            <a:pPr marL="342900" indent="-342900">
              <a:defRPr/>
            </a:pPr>
            <a:r>
              <a:rPr kumimoji="1" lang="en-US" altLang="zh-CN" sz="1600"/>
              <a:t>7</a:t>
            </a:r>
            <a:r>
              <a:rPr kumimoji="1" lang="en-US" altLang="zh-CN" sz="1600" smtClean="0"/>
              <a:t>.</a:t>
            </a:r>
            <a:r>
              <a:rPr kumimoji="1" lang="zh-CN" altLang="en-US" sz="1600" smtClean="0"/>
              <a:t>将</a:t>
            </a:r>
            <a:r>
              <a:rPr kumimoji="1" lang="en-US" altLang="zh-CN" sz="1600"/>
              <a:t>linux</a:t>
            </a:r>
            <a:r>
              <a:rPr kumimoji="1" lang="zh-CN" altLang="en-US" sz="1600"/>
              <a:t>设置成进入到图形界面的</a:t>
            </a:r>
          </a:p>
          <a:p>
            <a:pPr marL="342900" indent="-342900">
              <a:defRPr/>
            </a:pPr>
            <a:r>
              <a:rPr kumimoji="1" lang="en-US" altLang="zh-CN" sz="1600"/>
              <a:t>8. </a:t>
            </a:r>
            <a:r>
              <a:rPr kumimoji="1" lang="zh-CN" altLang="en-US" sz="1600"/>
              <a:t>重新启动</a:t>
            </a:r>
            <a:r>
              <a:rPr kumimoji="1" lang="en-US" altLang="zh-CN" sz="1600"/>
              <a:t>linux</a:t>
            </a:r>
            <a:r>
              <a:rPr kumimoji="1" lang="zh-CN" altLang="en-US" sz="1600"/>
              <a:t>或关机</a:t>
            </a:r>
          </a:p>
          <a:p>
            <a:pPr marL="342900" indent="-342900">
              <a:defRPr/>
            </a:pPr>
            <a:endParaRPr kumimoji="1" lang="en-US" altLang="zh-CN" sz="1600" b="1"/>
          </a:p>
        </p:txBody>
      </p:sp>
      <p:sp>
        <p:nvSpPr>
          <p:cNvPr id="4" name="Text Box 9"/>
          <p:cNvSpPr txBox="1">
            <a:spLocks noChangeArrowheads="1"/>
          </p:cNvSpPr>
          <p:nvPr/>
        </p:nvSpPr>
        <p:spPr bwMode="auto">
          <a:xfrm>
            <a:off x="467544" y="849719"/>
            <a:ext cx="7272338" cy="3970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2B2B2">
                    <a:alpha val="50195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l"/>
            </a:pPr>
            <a:r>
              <a:rPr lang="zh-CN" altLang="en-US" sz="2200" b="1" smtClean="0"/>
              <a:t>课后练习</a:t>
            </a:r>
            <a:endParaRPr lang="en-US" altLang="zh-CN" sz="2200" b="1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2"/>
          <p:cNvSpPr txBox="1">
            <a:spLocks noChangeArrowheads="1"/>
          </p:cNvSpPr>
          <p:nvPr/>
        </p:nvSpPr>
        <p:spPr bwMode="auto">
          <a:xfrm>
            <a:off x="539552" y="1054572"/>
            <a:ext cx="8064896" cy="327474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0000"/>
              <a:buFont typeface="Wingdings" panose="05000000000000000000" pitchFamily="2" charset="2"/>
              <a:buChar char="l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None/>
              <a:defRPr/>
            </a:pPr>
            <a:endParaRPr lang="en-US" altLang="zh-CN" sz="2200" b="1" dirty="0" smtClean="0">
              <a:latin typeface="宋体" panose="02010600030101010101" pitchFamily="2" charset="-122"/>
              <a:ea typeface="Arial Unicode MS" pitchFamily="34" charset="-122"/>
              <a:cs typeface="Arial Unicode MS" pitchFamily="34" charset="-122"/>
            </a:endParaRP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None/>
              <a:defRPr/>
            </a:pPr>
            <a:endParaRPr lang="en-US" altLang="zh-CN" sz="2200" b="1" dirty="0" smtClean="0">
              <a:latin typeface="宋体" panose="02010600030101010101" pitchFamily="2" charset="-122"/>
              <a:ea typeface="Arial Unicode MS" pitchFamily="34" charset="-122"/>
              <a:cs typeface="Arial Unicode MS" pitchFamily="34" charset="-122"/>
            </a:endParaRP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None/>
              <a:defRPr/>
            </a:pPr>
            <a:endParaRPr lang="en-US" altLang="zh-CN" sz="2200" b="1" dirty="0" smtClean="0">
              <a:latin typeface="宋体" panose="02010600030101010101" pitchFamily="2" charset="-122"/>
              <a:ea typeface="Arial Unicode MS" pitchFamily="34" charset="-122"/>
              <a:cs typeface="Arial Unicode MS" pitchFamily="34" charset="-122"/>
            </a:endParaRP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None/>
              <a:defRPr/>
            </a:pPr>
            <a:endParaRPr lang="en-US" altLang="zh-CN" sz="2200" b="1" dirty="0" smtClean="0">
              <a:latin typeface="宋体" panose="02010600030101010101" pitchFamily="2" charset="-122"/>
              <a:ea typeface="Arial Unicode MS" pitchFamily="34" charset="-122"/>
              <a:cs typeface="Arial Unicode MS" pitchFamily="34" charset="-122"/>
            </a:endParaRP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None/>
              <a:defRPr/>
            </a:pPr>
            <a:endParaRPr lang="en-US" altLang="zh-CN" sz="2200" b="1" dirty="0" smtClean="0">
              <a:latin typeface="宋体" panose="02010600030101010101" pitchFamily="2" charset="-122"/>
              <a:ea typeface="Arial Unicode MS" pitchFamily="34" charset="-122"/>
              <a:cs typeface="Arial Unicode MS" pitchFamily="34" charset="-122"/>
            </a:endParaRP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None/>
              <a:defRPr/>
            </a:pPr>
            <a:endParaRPr lang="en-US" altLang="zh-CN" sz="2200" b="1" dirty="0" smtClean="0">
              <a:latin typeface="宋体" panose="02010600030101010101" pitchFamily="2" charset="-122"/>
              <a:ea typeface="Arial Unicode MS" pitchFamily="34" charset="-122"/>
              <a:cs typeface="Arial Unicode MS" pitchFamily="34" charset="-122"/>
            </a:endParaRPr>
          </a:p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None/>
              <a:defRPr/>
            </a:pPr>
            <a:endParaRPr lang="en-US" altLang="zh-CN" sz="2200" b="1" dirty="0" smtClean="0">
              <a:latin typeface="宋体" panose="02010600030101010101" pitchFamily="2" charset="-122"/>
              <a:ea typeface="Arial Unicode MS" pitchFamily="34" charset="-122"/>
              <a:cs typeface="Arial Unicode MS" pitchFamily="34" charset="-122"/>
            </a:endParaRPr>
          </a:p>
          <a:p>
            <a:pPr lvl="0" eaLnBrk="1" hangingPunct="1">
              <a:lnSpc>
                <a:spcPct val="90000"/>
              </a:lnSpc>
              <a:spcBef>
                <a:spcPct val="20000"/>
              </a:spcBef>
              <a:buClr>
                <a:prstClr val="black"/>
              </a:buClr>
              <a:buSzPct val="70000"/>
              <a:defRPr/>
            </a:pPr>
            <a:r>
              <a:rPr lang="zh-CN" altLang="en-US" b="1" dirty="0" smtClean="0">
                <a:solidFill>
                  <a:schemeClr val="bg1">
                    <a:lumMod val="65000"/>
                  </a:schemeClr>
                </a:solidFill>
                <a:latin typeface="宋体" panose="02010600030101010101" pitchFamily="2" charset="-122"/>
                <a:ea typeface="Arial Unicode MS" pitchFamily="34" charset="-122"/>
                <a:cs typeface="Arial Unicode MS" pitchFamily="34" charset="-122"/>
              </a:rPr>
              <a:t>第</a:t>
            </a:r>
            <a:r>
              <a:rPr lang="en-US" altLang="zh-CN" b="1" dirty="0" smtClean="0">
                <a:solidFill>
                  <a:schemeClr val="bg1">
                    <a:lumMod val="65000"/>
                  </a:schemeClr>
                </a:solidFill>
                <a:latin typeface="宋体" panose="02010600030101010101" pitchFamily="2" charset="-122"/>
                <a:ea typeface="Arial Unicode MS" pitchFamily="34" charset="-122"/>
                <a:cs typeface="Arial Unicode MS" pitchFamily="34" charset="-122"/>
              </a:rPr>
              <a:t>10</a:t>
            </a:r>
            <a:r>
              <a:rPr lang="zh-CN" altLang="en-US" b="1" dirty="0" smtClean="0">
                <a:solidFill>
                  <a:schemeClr val="bg1">
                    <a:lumMod val="65000"/>
                  </a:schemeClr>
                </a:solidFill>
                <a:latin typeface="宋体" panose="02010600030101010101" pitchFamily="2" charset="-122"/>
                <a:ea typeface="Arial Unicode MS" pitchFamily="34" charset="-122"/>
                <a:cs typeface="Arial Unicode MS" pitchFamily="34" charset="-122"/>
              </a:rPr>
              <a:t>章</a:t>
            </a:r>
            <a:r>
              <a:rPr lang="en-US" altLang="zh-CN" b="1" dirty="0" smtClean="0">
                <a:solidFill>
                  <a:schemeClr val="bg1">
                    <a:lumMod val="65000"/>
                  </a:schemeClr>
                </a:solidFill>
                <a:latin typeface="宋体" panose="02010600030101010101" pitchFamily="2" charset="-122"/>
                <a:ea typeface="Arial Unicode MS" pitchFamily="34" charset="-122"/>
                <a:cs typeface="Arial Unicode MS" pitchFamily="34" charset="-122"/>
              </a:rPr>
              <a:t>: </a:t>
            </a:r>
            <a:r>
              <a:rPr lang="zh-CN" altLang="en-US" b="1" dirty="0" smtClean="0">
                <a:solidFill>
                  <a:schemeClr val="bg1">
                    <a:lumMod val="65000"/>
                  </a:schemeClr>
                </a:solidFill>
                <a:latin typeface="宋体" panose="02010600030101010101" pitchFamily="2" charset="-122"/>
                <a:ea typeface="Arial Unicode MS" pitchFamily="34" charset="-122"/>
                <a:cs typeface="Arial Unicode MS" pitchFamily="34" charset="-122"/>
              </a:rPr>
              <a:t>定时任务调度</a:t>
            </a:r>
            <a:endParaRPr lang="en-US" altLang="zh-CN" b="1" dirty="0" smtClean="0">
              <a:solidFill>
                <a:schemeClr val="bg1">
                  <a:lumMod val="65000"/>
                </a:schemeClr>
              </a:solidFill>
              <a:latin typeface="宋体" panose="02010600030101010101" pitchFamily="2" charset="-122"/>
              <a:ea typeface="Arial Unicode MS" pitchFamily="34" charset="-122"/>
              <a:cs typeface="Arial Unicode MS" pitchFamily="34" charset="-122"/>
            </a:endParaRPr>
          </a:p>
          <a:p>
            <a:pPr lvl="0" eaLnBrk="1" hangingPunct="1">
              <a:lnSpc>
                <a:spcPct val="90000"/>
              </a:lnSpc>
              <a:spcBef>
                <a:spcPct val="20000"/>
              </a:spcBef>
              <a:buClr>
                <a:prstClr val="black"/>
              </a:buClr>
              <a:buSzPct val="70000"/>
              <a:defRPr/>
            </a:pPr>
            <a:endParaRPr lang="en-US" altLang="zh-CN" sz="1800" b="1" dirty="0">
              <a:solidFill>
                <a:srgbClr val="BFBFBF"/>
              </a:solidFill>
              <a:latin typeface="宋体" panose="02010600030101010101" pitchFamily="2" charset="-122"/>
              <a:ea typeface="Arial Unicode MS" pitchFamily="34" charset="-122"/>
              <a:cs typeface="Arial Unicode MS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9"/>
          <p:cNvSpPr txBox="1">
            <a:spLocks noChangeArrowheads="1"/>
          </p:cNvSpPr>
          <p:nvPr/>
        </p:nvSpPr>
        <p:spPr bwMode="auto">
          <a:xfrm>
            <a:off x="467544" y="849719"/>
            <a:ext cx="7272338" cy="3970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B2B2B2">
                    <a:alpha val="50195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zh-CN" sz="2200" b="1" dirty="0" smtClean="0"/>
              <a:t>crond </a:t>
            </a:r>
            <a:r>
              <a:rPr lang="zh-CN" altLang="en-US" sz="2200" b="1" dirty="0" smtClean="0"/>
              <a:t>任务调度</a:t>
            </a:r>
            <a:endParaRPr lang="en-US" altLang="zh-CN" sz="22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67544" y="1440135"/>
            <a:ext cx="8424936" cy="36194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en-US" altLang="zh-CN" sz="2000" b="1" dirty="0">
                <a:solidFill>
                  <a:srgbClr val="0070C0"/>
                </a:solidFill>
              </a:rPr>
              <a:t> </a:t>
            </a:r>
            <a:r>
              <a:rPr lang="en-US" altLang="zh-CN" sz="1600" dirty="0" smtClean="0"/>
              <a:t> crontab </a:t>
            </a:r>
            <a:r>
              <a:rPr lang="zh-CN" altLang="en-US" sz="1600" dirty="0" smtClean="0"/>
              <a:t>进行</a:t>
            </a:r>
            <a:r>
              <a:rPr lang="en-US" altLang="zh-CN" sz="1600" dirty="0" smtClean="0"/>
              <a:t> </a:t>
            </a:r>
            <a:r>
              <a:rPr lang="zh-CN" altLang="en-US" sz="1600" dirty="0"/>
              <a:t>定时</a:t>
            </a:r>
            <a:r>
              <a:rPr lang="zh-CN" altLang="en-US" sz="1600" dirty="0" smtClean="0"/>
              <a:t>任务的设置，。</a:t>
            </a:r>
            <a:endParaRPr lang="en-US" altLang="zh-CN" sz="1600" dirty="0"/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zh-CN" altLang="en-US" sz="1600" dirty="0" smtClean="0"/>
              <a:t>  </a:t>
            </a:r>
            <a:r>
              <a:rPr lang="zh-CN" altLang="en-US" sz="1600" b="1" dirty="0" smtClean="0">
                <a:solidFill>
                  <a:srgbClr val="0070C0"/>
                </a:solidFill>
              </a:rPr>
              <a:t>概述</a:t>
            </a:r>
            <a:endParaRPr lang="zh-CN" altLang="en-US" sz="1600" b="1" dirty="0">
              <a:solidFill>
                <a:srgbClr val="0070C0"/>
              </a:solidFill>
            </a:endParaRPr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zh-CN" altLang="en-US" sz="1600" dirty="0" smtClean="0"/>
              <a:t>      任</a:t>
            </a:r>
            <a:r>
              <a:rPr lang="zh-CN" altLang="en-US" sz="1600" dirty="0"/>
              <a:t>务调度：是指系统在某个时间执行的特定的命令或程序。 </a:t>
            </a:r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zh-CN" altLang="en-US" sz="1600" dirty="0" smtClean="0"/>
              <a:t>      任</a:t>
            </a:r>
            <a:r>
              <a:rPr lang="zh-CN" altLang="en-US" sz="1600" dirty="0"/>
              <a:t>务调度分类</a:t>
            </a:r>
            <a:r>
              <a:rPr lang="zh-CN" altLang="en-US" sz="1600" dirty="0" smtClean="0"/>
              <a:t>：</a:t>
            </a:r>
            <a:r>
              <a:rPr lang="en-US" altLang="zh-CN" sz="1600" dirty="0" smtClean="0"/>
              <a:t>1</a:t>
            </a:r>
            <a:r>
              <a:rPr lang="en-US" altLang="zh-CN" sz="1600" dirty="0"/>
              <a:t>.</a:t>
            </a:r>
            <a:r>
              <a:rPr lang="zh-CN" altLang="en-US" sz="1600" dirty="0"/>
              <a:t>系统工作：有些重要的工作必须周</a:t>
            </a:r>
            <a:r>
              <a:rPr lang="zh-CN" altLang="en-US" sz="1600" dirty="0" smtClean="0"/>
              <a:t>而复</a:t>
            </a:r>
            <a:r>
              <a:rPr lang="zh-CN" altLang="en-US" sz="1600" dirty="0"/>
              <a:t>始地执行。如病毒扫描</a:t>
            </a:r>
            <a:r>
              <a:rPr lang="zh-CN" altLang="en-US" sz="1600" dirty="0" smtClean="0"/>
              <a:t>等</a:t>
            </a:r>
            <a:endParaRPr lang="en-US" altLang="zh-CN" sz="1600" dirty="0"/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en-US" altLang="zh-CN" sz="1600" dirty="0" smtClean="0"/>
              <a:t>       2</a:t>
            </a:r>
            <a:r>
              <a:rPr lang="en-US" altLang="zh-CN" sz="1600" dirty="0"/>
              <a:t>.</a:t>
            </a:r>
            <a:r>
              <a:rPr lang="zh-CN" altLang="en-US" sz="1600" dirty="0"/>
              <a:t>个别用户工作：个别用户可能希望</a:t>
            </a:r>
            <a:r>
              <a:rPr lang="zh-CN" altLang="en-US" sz="1600" dirty="0" smtClean="0"/>
              <a:t>执行</a:t>
            </a:r>
            <a:r>
              <a:rPr lang="zh-CN" altLang="en-US" sz="1600" dirty="0"/>
              <a:t>某些程</a:t>
            </a:r>
            <a:r>
              <a:rPr lang="zh-CN" altLang="en-US" sz="1600" dirty="0" smtClean="0"/>
              <a:t>序，比如对</a:t>
            </a:r>
            <a:r>
              <a:rPr lang="en-US" altLang="zh-CN" sz="1600" dirty="0" smtClean="0"/>
              <a:t>mysql</a:t>
            </a:r>
            <a:r>
              <a:rPr lang="zh-CN" altLang="en-US" sz="1600" dirty="0" smtClean="0"/>
              <a:t>数据库的备份。</a:t>
            </a:r>
            <a:endParaRPr lang="zh-CN" altLang="en-US" sz="1600" dirty="0"/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zh-CN" altLang="en-US" sz="1600" dirty="0" smtClean="0"/>
              <a:t>  </a:t>
            </a:r>
            <a:r>
              <a:rPr lang="zh-CN" altLang="en-US" sz="1600" b="1" dirty="0" smtClean="0">
                <a:solidFill>
                  <a:srgbClr val="0070C0"/>
                </a:solidFill>
              </a:rPr>
              <a:t>基</a:t>
            </a:r>
            <a:r>
              <a:rPr lang="zh-CN" altLang="en-US" sz="1600" b="1" dirty="0">
                <a:solidFill>
                  <a:srgbClr val="0070C0"/>
                </a:solidFill>
              </a:rPr>
              <a:t>本语</a:t>
            </a:r>
            <a:r>
              <a:rPr lang="zh-CN" altLang="en-US" sz="1600" b="1" dirty="0" smtClean="0">
                <a:solidFill>
                  <a:srgbClr val="0070C0"/>
                </a:solidFill>
              </a:rPr>
              <a:t>法</a:t>
            </a:r>
            <a:endParaRPr lang="en-US" altLang="zh-CN" sz="1600" b="1" dirty="0" smtClean="0">
              <a:solidFill>
                <a:srgbClr val="0070C0"/>
              </a:solidFill>
            </a:endParaRPr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en-US" altLang="zh-CN" sz="1600" dirty="0"/>
              <a:t> </a:t>
            </a:r>
            <a:r>
              <a:rPr lang="en-US" altLang="zh-CN" sz="1600" dirty="0" smtClean="0"/>
              <a:t>     crontab </a:t>
            </a:r>
            <a:r>
              <a:rPr lang="en-US" altLang="zh-CN" sz="1600" dirty="0"/>
              <a:t>[</a:t>
            </a:r>
            <a:r>
              <a:rPr lang="zh-CN" altLang="en-US" sz="1600" dirty="0"/>
              <a:t>选项</a:t>
            </a:r>
            <a:r>
              <a:rPr lang="en-US" altLang="zh-CN" sz="1600" dirty="0"/>
              <a:t>]</a:t>
            </a:r>
            <a:endParaRPr lang="en-US" altLang="zh-CN" sz="1600" dirty="0" smtClean="0"/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zh-CN" altLang="en-US" sz="1600" dirty="0" smtClean="0"/>
              <a:t>  </a:t>
            </a:r>
            <a:r>
              <a:rPr lang="zh-CN" altLang="en-US" sz="1600" b="1" dirty="0" smtClean="0">
                <a:solidFill>
                  <a:srgbClr val="0070C0"/>
                </a:solidFill>
              </a:rPr>
              <a:t>常用选项</a:t>
            </a:r>
            <a:endParaRPr lang="en-US" altLang="zh-CN" sz="1600" b="1" dirty="0" smtClean="0">
              <a:solidFill>
                <a:srgbClr val="0070C0"/>
              </a:solidFill>
            </a:endParaRPr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r>
              <a:rPr lang="en-US" altLang="zh-CN" sz="1600" dirty="0" smtClean="0"/>
              <a:t>      </a:t>
            </a:r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endParaRPr lang="en-US" altLang="zh-CN" sz="1600" dirty="0"/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endParaRPr lang="en-US" altLang="zh-CN" sz="1600" dirty="0" smtClean="0"/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endParaRPr lang="en-US" altLang="zh-CN" sz="1600" dirty="0" smtClean="0"/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0000"/>
              <a:defRPr/>
            </a:pPr>
            <a:endParaRPr lang="en-US" altLang="zh-CN" sz="1600" dirty="0" smtClean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899592" y="3738016"/>
          <a:ext cx="5400600" cy="108649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75098"/>
                <a:gridCol w="4225502"/>
              </a:tblGrid>
              <a:tr h="362165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</a:rPr>
                        <a:t>-e</a:t>
                      </a:r>
                      <a:endParaRPr lang="zh-CN" sz="1050" kern="100" dirty="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 dirty="0">
                          <a:effectLst/>
                        </a:rPr>
                        <a:t>编辑</a:t>
                      </a:r>
                      <a:r>
                        <a:rPr lang="en-US" sz="1050" kern="100" dirty="0">
                          <a:effectLst/>
                        </a:rPr>
                        <a:t>crontab</a:t>
                      </a:r>
                      <a:r>
                        <a:rPr lang="zh-CN" sz="1050" kern="100" dirty="0">
                          <a:effectLst/>
                        </a:rPr>
                        <a:t>定时任务</a:t>
                      </a:r>
                      <a:endParaRPr lang="zh-CN" sz="1050" kern="100" dirty="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362165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</a:rPr>
                        <a:t>-l</a:t>
                      </a:r>
                      <a:endParaRPr lang="zh-CN" sz="1050" kern="100" dirty="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查询</a:t>
                      </a:r>
                      <a:r>
                        <a:rPr lang="en-US" sz="1050" kern="100">
                          <a:effectLst/>
                        </a:rPr>
                        <a:t>crontab</a:t>
                      </a:r>
                      <a:r>
                        <a:rPr lang="zh-CN" sz="1050" kern="100">
                          <a:effectLst/>
                        </a:rPr>
                        <a:t>任务</a:t>
                      </a:r>
                      <a:endParaRPr lang="zh-CN" sz="1050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362165"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</a:rPr>
                        <a:t>-r</a:t>
                      </a:r>
                      <a:endParaRPr lang="zh-CN" sz="1050" kern="100" dirty="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</a:rPr>
                        <a:t>删除当前用户所有的</a:t>
                      </a:r>
                      <a:r>
                        <a:rPr lang="en-US" sz="1050" kern="100">
                          <a:effectLst/>
                        </a:rPr>
                        <a:t>crontab</a:t>
                      </a:r>
                      <a:r>
                        <a:rPr lang="zh-CN" sz="1050" kern="100">
                          <a:effectLst/>
                        </a:rPr>
                        <a:t>任务</a:t>
                      </a:r>
                      <a:endParaRPr lang="zh-CN" sz="1050" kern="100">
                        <a:effectLst/>
                        <a:latin typeface="Times New Roman" panose="02020603050405020304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1912</TotalTime>
  <Words>17782</Words>
  <Application>Microsoft Office PowerPoint</Application>
  <PresentationFormat>自定义</PresentationFormat>
  <Paragraphs>2304</Paragraphs>
  <Slides>154</Slides>
  <Notes>137</Notes>
  <HiddenSlides>0</HiddenSlides>
  <MMClips>0</MMClips>
  <ScaleCrop>false</ScaleCrop>
  <HeadingPairs>
    <vt:vector size="6" baseType="variant"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154</vt:i4>
      </vt:variant>
    </vt:vector>
  </HeadingPairs>
  <TitlesOfParts>
    <vt:vector size="156" baseType="lpstr">
      <vt:lpstr>Office 主题</vt:lpstr>
      <vt:lpstr>包装程序外壳对象</vt:lpstr>
      <vt:lpstr>Linux课程  讲师：韩顺平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Think Pad</dc:creator>
  <cp:lastModifiedBy>han</cp:lastModifiedBy>
  <cp:revision>475</cp:revision>
  <dcterms:created xsi:type="dcterms:W3CDTF">2013-03-04T07:19:00Z</dcterms:created>
  <dcterms:modified xsi:type="dcterms:W3CDTF">2018-09-04T13:15:31Z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2052-10.1.0.7520</vt:lpwstr>
  </property>
</Properties>
</file>